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1" r:id="rId5"/>
  </p:sldMasterIdLst>
  <p:notesMasterIdLst>
    <p:notesMasterId r:id="rId25"/>
  </p:notesMasterIdLst>
  <p:handoutMasterIdLst>
    <p:handoutMasterId r:id="rId26"/>
  </p:handoutMasterIdLst>
  <p:sldIdLst>
    <p:sldId id="256" r:id="rId6"/>
    <p:sldId id="317" r:id="rId7"/>
    <p:sldId id="288" r:id="rId8"/>
    <p:sldId id="303" r:id="rId9"/>
    <p:sldId id="316" r:id="rId10"/>
    <p:sldId id="301" r:id="rId11"/>
    <p:sldId id="304" r:id="rId12"/>
    <p:sldId id="305" r:id="rId13"/>
    <p:sldId id="318" r:id="rId14"/>
    <p:sldId id="319" r:id="rId15"/>
    <p:sldId id="320" r:id="rId16"/>
    <p:sldId id="321" r:id="rId17"/>
    <p:sldId id="322" r:id="rId18"/>
    <p:sldId id="323" r:id="rId19"/>
    <p:sldId id="324" r:id="rId20"/>
    <p:sldId id="325" r:id="rId21"/>
    <p:sldId id="326" r:id="rId22"/>
    <p:sldId id="327" r:id="rId23"/>
    <p:sldId id="302" r:id="rId24"/>
  </p:sldIdLst>
  <p:sldSz cx="9144000" cy="6858000" type="screen4x3"/>
  <p:notesSz cx="6807200" cy="99393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4964"/>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1" autoAdjust="0"/>
    <p:restoredTop sz="95342" autoAdjust="0"/>
  </p:normalViewPr>
  <p:slideViewPr>
    <p:cSldViewPr>
      <p:cViewPr varScale="1">
        <p:scale>
          <a:sx n="93" d="100"/>
          <a:sy n="93" d="100"/>
        </p:scale>
        <p:origin x="780" y="5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McKee" userId="e2f7bd7b-c0b2-4781-83cf-6c02d92d4858" providerId="ADAL" clId="{3BB49F31-10D9-4084-AB73-FD6ABEAD91D3}"/>
    <pc:docChg chg="undo custSel delSld modSld">
      <pc:chgData name="Julie McKee" userId="e2f7bd7b-c0b2-4781-83cf-6c02d92d4858" providerId="ADAL" clId="{3BB49F31-10D9-4084-AB73-FD6ABEAD91D3}" dt="2019-12-05T13:09:15.950" v="56" actId="2696"/>
      <pc:docMkLst>
        <pc:docMk/>
      </pc:docMkLst>
      <pc:sldChg chg="addSp delSp modSp">
        <pc:chgData name="Julie McKee" userId="e2f7bd7b-c0b2-4781-83cf-6c02d92d4858" providerId="ADAL" clId="{3BB49F31-10D9-4084-AB73-FD6ABEAD91D3}" dt="2019-12-05T13:08:59.570" v="55" actId="20577"/>
        <pc:sldMkLst>
          <pc:docMk/>
          <pc:sldMk cId="0" sldId="256"/>
        </pc:sldMkLst>
        <pc:spChg chg="add mod">
          <ac:chgData name="Julie McKee" userId="e2f7bd7b-c0b2-4781-83cf-6c02d92d4858" providerId="ADAL" clId="{3BB49F31-10D9-4084-AB73-FD6ABEAD91D3}" dt="2019-12-05T13:08:59.570" v="55" actId="20577"/>
          <ac:spMkLst>
            <pc:docMk/>
            <pc:sldMk cId="0" sldId="256"/>
            <ac:spMk id="4" creationId="{494AE6CA-6DF9-4675-A955-2559D12B94D5}"/>
          </ac:spMkLst>
        </pc:spChg>
        <pc:spChg chg="del mod">
          <ac:chgData name="Julie McKee" userId="e2f7bd7b-c0b2-4781-83cf-6c02d92d4858" providerId="ADAL" clId="{3BB49F31-10D9-4084-AB73-FD6ABEAD91D3}" dt="2019-12-05T13:08:42.435" v="12" actId="478"/>
          <ac:spMkLst>
            <pc:docMk/>
            <pc:sldMk cId="0" sldId="256"/>
            <ac:spMk id="6145" creationId="{00000000-0000-0000-0000-000000000000}"/>
          </ac:spMkLst>
        </pc:spChg>
      </pc:sldChg>
      <pc:sldChg chg="del">
        <pc:chgData name="Julie McKee" userId="e2f7bd7b-c0b2-4781-83cf-6c02d92d4858" providerId="ADAL" clId="{3BB49F31-10D9-4084-AB73-FD6ABEAD91D3}" dt="2019-12-05T13:09:15.950" v="56" actId="2696"/>
        <pc:sldMkLst>
          <pc:docMk/>
          <pc:sldMk cId="3007056979" sldId="315"/>
        </pc:sldMkLst>
      </pc:sldChg>
    </pc:docChg>
  </pc:docChgLst>
  <pc:docChgLst>
    <pc:chgData name="Chris Docherty" userId="53e1c077-005d-4338-b9ad-6b4bcf096a6a" providerId="ADAL" clId="{4CC69D32-6702-4EB7-A1EA-C546496DCFC7}"/>
    <pc:docChg chg="delSld">
      <pc:chgData name="Chris Docherty" userId="53e1c077-005d-4338-b9ad-6b4bcf096a6a" providerId="ADAL" clId="{4CC69D32-6702-4EB7-A1EA-C546496DCFC7}" dt="2019-12-09T13:08:23.432" v="1" actId="2696"/>
      <pc:docMkLst>
        <pc:docMk/>
      </pc:docMkLst>
      <pc:sldChg chg="del">
        <pc:chgData name="Chris Docherty" userId="53e1c077-005d-4338-b9ad-6b4bcf096a6a" providerId="ADAL" clId="{4CC69D32-6702-4EB7-A1EA-C546496DCFC7}" dt="2019-12-09T13:08:19.809" v="0" actId="2696"/>
        <pc:sldMkLst>
          <pc:docMk/>
          <pc:sldMk cId="2563731698" sldId="328"/>
        </pc:sldMkLst>
      </pc:sldChg>
      <pc:sldChg chg="del">
        <pc:chgData name="Chris Docherty" userId="53e1c077-005d-4338-b9ad-6b4bcf096a6a" providerId="ADAL" clId="{4CC69D32-6702-4EB7-A1EA-C546496DCFC7}" dt="2019-12-09T13:08:23.432" v="1" actId="2696"/>
        <pc:sldMkLst>
          <pc:docMk/>
          <pc:sldMk cId="2834647288" sldId="329"/>
        </pc:sldMkLst>
      </pc:sldChg>
    </pc:docChg>
  </pc:docChgLst>
  <pc:docChgLst>
    <pc:chgData name="Chris Docherty" userId="53e1c077-005d-4338-b9ad-6b4bcf096a6a" providerId="ADAL" clId="{75A0E57A-9754-47C8-A4FE-1AB0BC2D825F}"/>
    <pc:docChg chg="modSld">
      <pc:chgData name="Chris Docherty" userId="53e1c077-005d-4338-b9ad-6b4bcf096a6a" providerId="ADAL" clId="{75A0E57A-9754-47C8-A4FE-1AB0BC2D825F}" dt="2019-06-06T15:07:43.345" v="0" actId="20577"/>
      <pc:docMkLst>
        <pc:docMk/>
      </pc:docMkLst>
      <pc:sldChg chg="modNotesTx">
        <pc:chgData name="Chris Docherty" userId="53e1c077-005d-4338-b9ad-6b4bcf096a6a" providerId="ADAL" clId="{75A0E57A-9754-47C8-A4FE-1AB0BC2D825F}" dt="2019-06-06T15:07:43.345" v="0" actId="20577"/>
        <pc:sldMkLst>
          <pc:docMk/>
          <pc:sldMk cId="3395085846" sldId="30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786" cy="496966"/>
          </a:xfrm>
          <a:prstGeom prst="rect">
            <a:avLst/>
          </a:prstGeom>
        </p:spPr>
        <p:txBody>
          <a:bodyPr vert="horz" lIns="90345" tIns="45172" rIns="90345" bIns="45172"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sz="quarter" idx="1"/>
          </p:nvPr>
        </p:nvSpPr>
        <p:spPr>
          <a:xfrm>
            <a:off x="3855839" y="1"/>
            <a:ext cx="2949786" cy="496966"/>
          </a:xfrm>
          <a:prstGeom prst="rect">
            <a:avLst/>
          </a:prstGeom>
        </p:spPr>
        <p:txBody>
          <a:bodyPr vert="horz" lIns="90345" tIns="45172" rIns="90345" bIns="45172" rtlCol="0"/>
          <a:lstStyle>
            <a:lvl1pPr algn="r" fontAlgn="auto">
              <a:spcBef>
                <a:spcPts val="0"/>
              </a:spcBef>
              <a:spcAft>
                <a:spcPts val="0"/>
              </a:spcAft>
              <a:defRPr sz="1200" smtClean="0">
                <a:latin typeface="+mn-lt"/>
              </a:defRPr>
            </a:lvl1pPr>
          </a:lstStyle>
          <a:p>
            <a:pPr>
              <a:defRPr/>
            </a:pPr>
            <a:fld id="{3761DB93-AE7C-446F-9015-F76C1D713F6D}" type="datetimeFigureOut">
              <a:rPr lang="en-GB"/>
              <a:pPr>
                <a:defRPr/>
              </a:pPr>
              <a:t>09/12/2019</a:t>
            </a:fld>
            <a:endParaRPr lang="en-GB"/>
          </a:p>
        </p:txBody>
      </p:sp>
      <p:sp>
        <p:nvSpPr>
          <p:cNvPr id="4" name="Footer Placeholder 3"/>
          <p:cNvSpPr>
            <a:spLocks noGrp="1"/>
          </p:cNvSpPr>
          <p:nvPr>
            <p:ph type="ftr" sz="quarter" idx="2"/>
          </p:nvPr>
        </p:nvSpPr>
        <p:spPr>
          <a:xfrm>
            <a:off x="1" y="9440649"/>
            <a:ext cx="2949786" cy="496966"/>
          </a:xfrm>
          <a:prstGeom prst="rect">
            <a:avLst/>
          </a:prstGeom>
        </p:spPr>
        <p:txBody>
          <a:bodyPr vert="horz" lIns="90345" tIns="45172" rIns="90345" bIns="45172" rtlCol="0" anchor="b"/>
          <a:lstStyle>
            <a:lvl1pPr algn="l" fontAlgn="auto">
              <a:spcBef>
                <a:spcPts val="0"/>
              </a:spcBef>
              <a:spcAft>
                <a:spcPts val="0"/>
              </a:spcAft>
              <a:defRPr sz="1200">
                <a:latin typeface="+mn-lt"/>
              </a:defRPr>
            </a:lvl1pPr>
          </a:lstStyle>
          <a:p>
            <a:pPr>
              <a:defRPr/>
            </a:pPr>
            <a:endParaRPr lang="en-GB"/>
          </a:p>
        </p:txBody>
      </p:sp>
      <p:sp>
        <p:nvSpPr>
          <p:cNvPr id="5" name="Slide Number Placeholder 4"/>
          <p:cNvSpPr>
            <a:spLocks noGrp="1"/>
          </p:cNvSpPr>
          <p:nvPr>
            <p:ph type="sldNum" sz="quarter" idx="3"/>
          </p:nvPr>
        </p:nvSpPr>
        <p:spPr>
          <a:xfrm>
            <a:off x="3855839" y="9440649"/>
            <a:ext cx="2949786" cy="496966"/>
          </a:xfrm>
          <a:prstGeom prst="rect">
            <a:avLst/>
          </a:prstGeom>
        </p:spPr>
        <p:txBody>
          <a:bodyPr vert="horz" lIns="90345" tIns="45172" rIns="90345" bIns="45172" rtlCol="0" anchor="b"/>
          <a:lstStyle>
            <a:lvl1pPr algn="r" fontAlgn="auto">
              <a:spcBef>
                <a:spcPts val="0"/>
              </a:spcBef>
              <a:spcAft>
                <a:spcPts val="0"/>
              </a:spcAft>
              <a:defRPr sz="1200" smtClean="0">
                <a:latin typeface="+mn-lt"/>
              </a:defRPr>
            </a:lvl1pPr>
          </a:lstStyle>
          <a:p>
            <a:pPr>
              <a:defRPr/>
            </a:pPr>
            <a:fld id="{3A38AE34-0882-4255-B122-39F5D4C6D168}" type="slidenum">
              <a:rPr lang="en-GB"/>
              <a:pPr>
                <a:defRPr/>
              </a:pPr>
              <a:t>‹#›</a:t>
            </a:fld>
            <a:endParaRPr lang="en-GB"/>
          </a:p>
        </p:txBody>
      </p:sp>
    </p:spTree>
    <p:extLst>
      <p:ext uri="{BB962C8B-B14F-4D97-AF65-F5344CB8AC3E}">
        <p14:creationId xmlns:p14="http://schemas.microsoft.com/office/powerpoint/2010/main" val="3909399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9897" cy="496735"/>
          </a:xfrm>
          <a:prstGeom prst="rect">
            <a:avLst/>
          </a:prstGeom>
        </p:spPr>
        <p:txBody>
          <a:bodyPr vert="horz" lIns="91851" tIns="45926" rIns="91851" bIns="45926" rtlCol="0"/>
          <a:lstStyle>
            <a:lvl1pPr algn="l">
              <a:defRPr sz="1200"/>
            </a:lvl1pPr>
          </a:lstStyle>
          <a:p>
            <a:endParaRPr lang="en-GB"/>
          </a:p>
        </p:txBody>
      </p:sp>
      <p:sp>
        <p:nvSpPr>
          <p:cNvPr id="3" name="Date Placeholder 2"/>
          <p:cNvSpPr>
            <a:spLocks noGrp="1"/>
          </p:cNvSpPr>
          <p:nvPr>
            <p:ph type="dt" idx="1"/>
          </p:nvPr>
        </p:nvSpPr>
        <p:spPr>
          <a:xfrm>
            <a:off x="3856210" y="2"/>
            <a:ext cx="2949896" cy="496735"/>
          </a:xfrm>
          <a:prstGeom prst="rect">
            <a:avLst/>
          </a:prstGeom>
        </p:spPr>
        <p:txBody>
          <a:bodyPr vert="horz" lIns="91851" tIns="45926" rIns="91851" bIns="45926" rtlCol="0"/>
          <a:lstStyle>
            <a:lvl1pPr algn="r">
              <a:defRPr sz="1200"/>
            </a:lvl1pPr>
          </a:lstStyle>
          <a:p>
            <a:fld id="{2ACBC8AE-EAEE-486C-973E-437F132880EB}" type="datetimeFigureOut">
              <a:rPr lang="en-GB" smtClean="0"/>
              <a:t>09/12/2019</a:t>
            </a:fld>
            <a:endParaRPr lang="en-GB"/>
          </a:p>
        </p:txBody>
      </p:sp>
      <p:sp>
        <p:nvSpPr>
          <p:cNvPr id="4" name="Slide Image Placeholder 3"/>
          <p:cNvSpPr>
            <a:spLocks noGrp="1" noRot="1" noChangeAspect="1"/>
          </p:cNvSpPr>
          <p:nvPr>
            <p:ph type="sldImg" idx="2"/>
          </p:nvPr>
        </p:nvSpPr>
        <p:spPr>
          <a:xfrm>
            <a:off x="919163" y="744538"/>
            <a:ext cx="4970462" cy="3729037"/>
          </a:xfrm>
          <a:prstGeom prst="rect">
            <a:avLst/>
          </a:prstGeom>
          <a:noFill/>
          <a:ln w="12700">
            <a:solidFill>
              <a:prstClr val="black"/>
            </a:solidFill>
          </a:ln>
        </p:spPr>
        <p:txBody>
          <a:bodyPr vert="horz" lIns="91851" tIns="45926" rIns="91851" bIns="45926" rtlCol="0" anchor="ctr"/>
          <a:lstStyle/>
          <a:p>
            <a:endParaRPr lang="en-GB"/>
          </a:p>
        </p:txBody>
      </p:sp>
      <p:sp>
        <p:nvSpPr>
          <p:cNvPr id="5" name="Notes Placeholder 4"/>
          <p:cNvSpPr>
            <a:spLocks noGrp="1"/>
          </p:cNvSpPr>
          <p:nvPr>
            <p:ph type="body" sz="quarter" idx="3"/>
          </p:nvPr>
        </p:nvSpPr>
        <p:spPr>
          <a:xfrm>
            <a:off x="680830" y="4721303"/>
            <a:ext cx="5445541" cy="4472935"/>
          </a:xfrm>
          <a:prstGeom prst="rect">
            <a:avLst/>
          </a:prstGeom>
        </p:spPr>
        <p:txBody>
          <a:bodyPr vert="horz" lIns="91851" tIns="45926" rIns="91851" bIns="459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284"/>
            <a:ext cx="2949897" cy="496735"/>
          </a:xfrm>
          <a:prstGeom prst="rect">
            <a:avLst/>
          </a:prstGeom>
        </p:spPr>
        <p:txBody>
          <a:bodyPr vert="horz" lIns="91851" tIns="45926" rIns="91851" bIns="45926" rtlCol="0" anchor="b"/>
          <a:lstStyle>
            <a:lvl1pPr algn="l">
              <a:defRPr sz="1200"/>
            </a:lvl1pPr>
          </a:lstStyle>
          <a:p>
            <a:endParaRPr lang="en-GB"/>
          </a:p>
        </p:txBody>
      </p:sp>
      <p:sp>
        <p:nvSpPr>
          <p:cNvPr id="7" name="Slide Number Placeholder 6"/>
          <p:cNvSpPr>
            <a:spLocks noGrp="1"/>
          </p:cNvSpPr>
          <p:nvPr>
            <p:ph type="sldNum" sz="quarter" idx="5"/>
          </p:nvPr>
        </p:nvSpPr>
        <p:spPr>
          <a:xfrm>
            <a:off x="3856210" y="9440284"/>
            <a:ext cx="2949896" cy="496735"/>
          </a:xfrm>
          <a:prstGeom prst="rect">
            <a:avLst/>
          </a:prstGeom>
        </p:spPr>
        <p:txBody>
          <a:bodyPr vert="horz" lIns="91851" tIns="45926" rIns="91851" bIns="45926" rtlCol="0" anchor="b"/>
          <a:lstStyle>
            <a:lvl1pPr algn="r">
              <a:defRPr sz="1200"/>
            </a:lvl1pPr>
          </a:lstStyle>
          <a:p>
            <a:fld id="{3B80C823-B1BE-481C-AA50-E09619274987}" type="slidenum">
              <a:rPr lang="en-GB" smtClean="0"/>
              <a:t>‹#›</a:t>
            </a:fld>
            <a:endParaRPr lang="en-GB"/>
          </a:p>
        </p:txBody>
      </p:sp>
    </p:spTree>
    <p:extLst>
      <p:ext uri="{BB962C8B-B14F-4D97-AF65-F5344CB8AC3E}">
        <p14:creationId xmlns:p14="http://schemas.microsoft.com/office/powerpoint/2010/main" val="2067721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robertburns.org/works/glossary/773.html"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www.robertburns.org/works/glossary/720.html" TargetMode="External"/><Relationship Id="rId4" Type="http://schemas.openxmlformats.org/officeDocument/2006/relationships/hyperlink" Target="http://www.robertburns.org/works/glossary/769.html"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80C823-B1BE-481C-AA50-E09619274987}" type="slidenum">
              <a:rPr lang="en-GB" smtClean="0"/>
              <a:t>1</a:t>
            </a:fld>
            <a:endParaRPr lang="en-GB"/>
          </a:p>
        </p:txBody>
      </p:sp>
    </p:spTree>
    <p:extLst>
      <p:ext uri="{BB962C8B-B14F-4D97-AF65-F5344CB8AC3E}">
        <p14:creationId xmlns:p14="http://schemas.microsoft.com/office/powerpoint/2010/main" val="21335055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What is problem solving? – There are a million answers to this question but it is asked here to ensure that there is validity in what is being requested/instructed i.e. be careful it’s not just someone offloading something from their ‘too difficult to do’ list onto you. ‘The monkey is now on your shoulder!’ Bear in mind that unrealistic expectations to resolve complex, long standing and challenging ‘problems’ being placed on inexperienced and untrained staff does not mean that </a:t>
            </a:r>
            <a:r>
              <a:rPr lang="en-GB" sz="1200" b="1" kern="1200" dirty="0">
                <a:solidFill>
                  <a:schemeClr val="tx1"/>
                </a:solidFill>
                <a:effectLst/>
                <a:latin typeface="+mn-lt"/>
                <a:ea typeface="+mn-ea"/>
                <a:cs typeface="+mn-cs"/>
              </a:rPr>
              <a:t>THEY are not resilient</a:t>
            </a:r>
            <a:r>
              <a:rPr lang="en-GB" sz="1200" kern="1200" dirty="0">
                <a:solidFill>
                  <a:schemeClr val="tx1"/>
                </a:solidFill>
                <a:effectLst/>
                <a:latin typeface="+mn-lt"/>
                <a:ea typeface="+mn-ea"/>
                <a:cs typeface="+mn-cs"/>
              </a:rPr>
              <a:t>! That is poor management – see communicating constructively.</a:t>
            </a:r>
          </a:p>
          <a:p>
            <a:pPr marL="1085850" lvl="2" indent="-171450">
              <a:buFont typeface="Arial" panose="020B0604020202020204" pitchFamily="34" charset="0"/>
              <a:buChar char="•"/>
            </a:pPr>
            <a:r>
              <a:rPr lang="en-GB" sz="1200" kern="1200" dirty="0">
                <a:solidFill>
                  <a:schemeClr val="tx1"/>
                </a:solidFill>
                <a:effectLst/>
                <a:latin typeface="+mn-lt"/>
                <a:ea typeface="+mn-ea"/>
                <a:cs typeface="+mn-cs"/>
              </a:rPr>
              <a:t>Is this a real request or is it just a wish? </a:t>
            </a:r>
          </a:p>
          <a:p>
            <a:pPr marL="1085850" lvl="2" indent="-171450">
              <a:buFont typeface="Arial" panose="020B0604020202020204" pitchFamily="34" charset="0"/>
              <a:buChar char="•"/>
            </a:pPr>
            <a:r>
              <a:rPr lang="en-GB" sz="1200" kern="1200" dirty="0">
                <a:solidFill>
                  <a:schemeClr val="tx1"/>
                </a:solidFill>
                <a:effectLst/>
                <a:latin typeface="+mn-lt"/>
                <a:ea typeface="+mn-ea"/>
                <a:cs typeface="+mn-cs"/>
              </a:rPr>
              <a:t>Beware of nonsense like ‘Don’t work harder – work smarter’ and ‘There are no problems – just solution opportunities’ These are glib and patronising rhetoric – they should be challenged for specifics – see communicating constructively. </a:t>
            </a:r>
          </a:p>
          <a:p>
            <a:pPr marL="1085850" lvl="2" indent="-171450">
              <a:buFont typeface="Arial" panose="020B0604020202020204" pitchFamily="34" charset="0"/>
              <a:buChar char="•"/>
            </a:pPr>
            <a:r>
              <a:rPr lang="en-GB" sz="1200" kern="1200" dirty="0">
                <a:solidFill>
                  <a:schemeClr val="tx1"/>
                </a:solidFill>
                <a:effectLst/>
                <a:latin typeface="+mn-lt"/>
                <a:ea typeface="+mn-ea"/>
                <a:cs typeface="+mn-cs"/>
              </a:rPr>
              <a:t>Solutions should generally conform to the SMART rule. Specific, Measurable, Achievable, Realistic and Time bound </a:t>
            </a:r>
            <a:r>
              <a:rPr lang="en-GB" sz="1200" b="1" kern="1200" dirty="0">
                <a:solidFill>
                  <a:schemeClr val="tx1"/>
                </a:solidFill>
                <a:effectLst/>
                <a:latin typeface="+mn-lt"/>
                <a:ea typeface="+mn-ea"/>
                <a:cs typeface="+mn-cs"/>
              </a:rPr>
              <a:t>write</a:t>
            </a:r>
            <a:r>
              <a:rPr lang="en-GB" sz="1200" b="1" kern="1200" baseline="0" dirty="0">
                <a:solidFill>
                  <a:schemeClr val="tx1"/>
                </a:solidFill>
                <a:effectLst/>
                <a:latin typeface="+mn-lt"/>
                <a:ea typeface="+mn-ea"/>
                <a:cs typeface="+mn-cs"/>
              </a:rPr>
              <a:t> this up if they are not familiar</a:t>
            </a:r>
            <a:r>
              <a:rPr lang="en-GB" sz="1200" kern="1200" dirty="0">
                <a:solidFill>
                  <a:schemeClr val="tx1"/>
                </a:solidFill>
                <a:effectLst/>
                <a:latin typeface="+mn-lt"/>
                <a:ea typeface="+mn-ea"/>
                <a:cs typeface="+mn-cs"/>
              </a:rPr>
              <a:t>. Not to be confused with glib statement above – they are </a:t>
            </a:r>
            <a:r>
              <a:rPr lang="en-GB" sz="1200" b="1" kern="1200" dirty="0">
                <a:solidFill>
                  <a:schemeClr val="tx1"/>
                </a:solidFill>
                <a:effectLst/>
                <a:latin typeface="+mn-lt"/>
                <a:ea typeface="+mn-ea"/>
                <a:cs typeface="+mn-cs"/>
              </a:rPr>
              <a:t>authentic measures</a:t>
            </a:r>
            <a:endParaRPr lang="en-GB" sz="12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GB" sz="1200" kern="1200" dirty="0">
                <a:solidFill>
                  <a:schemeClr val="tx1"/>
                </a:solidFill>
                <a:effectLst/>
                <a:latin typeface="+mn-lt"/>
                <a:ea typeface="+mn-ea"/>
                <a:cs typeface="+mn-cs"/>
              </a:rPr>
              <a:t>Also ensure they are both within your job description/remit (flexibility notwithstanding but within reason) and also within your capabilities/experience.</a:t>
            </a:r>
          </a:p>
          <a:p>
            <a:pPr marL="1085850" lvl="2" indent="-171450">
              <a:buFont typeface="Arial" panose="020B0604020202020204" pitchFamily="34" charset="0"/>
              <a:buChar char="•"/>
            </a:pPr>
            <a:r>
              <a:rPr lang="en-GB" sz="1200" kern="1200" dirty="0">
                <a:solidFill>
                  <a:schemeClr val="tx1"/>
                </a:solidFill>
                <a:effectLst/>
                <a:latin typeface="+mn-lt"/>
                <a:ea typeface="+mn-ea"/>
                <a:cs typeface="+mn-cs"/>
              </a:rPr>
              <a:t>Solutions may also sit outside the immediate resources/team.</a:t>
            </a:r>
          </a:p>
          <a:p>
            <a:pPr marL="1085850" lvl="2" indent="-171450">
              <a:buFont typeface="Arial" panose="020B0604020202020204" pitchFamily="34" charset="0"/>
              <a:buChar char="•"/>
            </a:pPr>
            <a:r>
              <a:rPr lang="en-GB" sz="1200" kern="1200" dirty="0">
                <a:solidFill>
                  <a:schemeClr val="tx1"/>
                </a:solidFill>
                <a:effectLst/>
                <a:latin typeface="+mn-lt"/>
                <a:ea typeface="+mn-ea"/>
                <a:cs typeface="+mn-cs"/>
              </a:rPr>
              <a:t>Solutions should be proportionate to the problem and should not themselves create disproportionate new problems!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Why are some people better at it than others? Experience plays a big part here. </a:t>
            </a:r>
          </a:p>
          <a:p>
            <a:pPr marL="1085850" lvl="2" indent="-171450">
              <a:buFont typeface="Arial" panose="020B0604020202020204" pitchFamily="34" charset="0"/>
              <a:buChar char="•"/>
            </a:pPr>
            <a:r>
              <a:rPr lang="en-GB" sz="1200" kern="1200" dirty="0">
                <a:solidFill>
                  <a:schemeClr val="tx1"/>
                </a:solidFill>
                <a:effectLst/>
                <a:latin typeface="+mn-lt"/>
                <a:ea typeface="+mn-ea"/>
                <a:cs typeface="+mn-cs"/>
              </a:rPr>
              <a:t>Also the ability to see the bigger picture/conceptualise the abstract/extrapolate the principle i.e. think out of the box. </a:t>
            </a:r>
            <a:r>
              <a:rPr lang="en-GB" sz="1200" b="1" kern="1200" dirty="0">
                <a:solidFill>
                  <a:schemeClr val="tx1"/>
                </a:solidFill>
                <a:effectLst/>
                <a:latin typeface="+mn-lt"/>
                <a:ea typeface="+mn-ea"/>
                <a:cs typeface="+mn-cs"/>
              </a:rPr>
              <a:t>Draw 9 dots – one line.</a:t>
            </a:r>
          </a:p>
          <a:p>
            <a:pPr marL="1085850" lvl="2" indent="-171450">
              <a:buFont typeface="Arial" panose="020B0604020202020204" pitchFamily="34" charset="0"/>
              <a:buChar char="•"/>
            </a:pPr>
            <a:r>
              <a:rPr lang="en-GB" sz="1200" kern="1200" dirty="0">
                <a:solidFill>
                  <a:schemeClr val="tx1"/>
                </a:solidFill>
                <a:effectLst/>
                <a:latin typeface="+mn-lt"/>
                <a:ea typeface="+mn-ea"/>
                <a:cs typeface="+mn-cs"/>
              </a:rPr>
              <a:t>Also careful consideration of the variables:</a:t>
            </a:r>
          </a:p>
          <a:p>
            <a:pPr marL="1543050" lvl="3" indent="-171450">
              <a:buFont typeface="Arial" panose="020B0604020202020204" pitchFamily="34" charset="0"/>
              <a:buChar char="•"/>
            </a:pPr>
            <a:r>
              <a:rPr lang="en-GB" sz="1200" kern="1200" dirty="0">
                <a:solidFill>
                  <a:schemeClr val="tx1"/>
                </a:solidFill>
                <a:effectLst/>
                <a:latin typeface="+mn-lt"/>
                <a:ea typeface="+mn-ea"/>
                <a:cs typeface="+mn-cs"/>
              </a:rPr>
              <a:t>Where are we now? Define the ‘problem’</a:t>
            </a:r>
          </a:p>
          <a:p>
            <a:pPr marL="1543050" lvl="3" indent="-171450">
              <a:buFont typeface="Arial" panose="020B0604020202020204" pitchFamily="34" charset="0"/>
              <a:buChar char="•"/>
            </a:pPr>
            <a:r>
              <a:rPr lang="en-GB" sz="1200" kern="1200" dirty="0">
                <a:solidFill>
                  <a:schemeClr val="tx1"/>
                </a:solidFill>
                <a:effectLst/>
                <a:latin typeface="+mn-lt"/>
                <a:ea typeface="+mn-ea"/>
                <a:cs typeface="+mn-cs"/>
              </a:rPr>
              <a:t>Where do we need to be? Articulate the solution.</a:t>
            </a:r>
          </a:p>
          <a:p>
            <a:pPr marL="1543050" lvl="3" indent="-171450">
              <a:buFont typeface="Arial" panose="020B0604020202020204" pitchFamily="34" charset="0"/>
              <a:buChar char="•"/>
            </a:pPr>
            <a:r>
              <a:rPr lang="en-GB" sz="1200" kern="1200" dirty="0">
                <a:solidFill>
                  <a:schemeClr val="tx1"/>
                </a:solidFill>
                <a:effectLst/>
                <a:latin typeface="+mn-lt"/>
                <a:ea typeface="+mn-ea"/>
                <a:cs typeface="+mn-cs"/>
              </a:rPr>
              <a:t>When?</a:t>
            </a:r>
          </a:p>
          <a:p>
            <a:pPr marL="1543050" lvl="3" indent="-171450">
              <a:buFont typeface="Arial" panose="020B0604020202020204" pitchFamily="34" charset="0"/>
              <a:buChar char="•"/>
            </a:pPr>
            <a:r>
              <a:rPr lang="en-GB" sz="1200" kern="1200" dirty="0">
                <a:solidFill>
                  <a:schemeClr val="tx1"/>
                </a:solidFill>
                <a:effectLst/>
                <a:latin typeface="+mn-lt"/>
                <a:ea typeface="+mn-ea"/>
                <a:cs typeface="+mn-cs"/>
              </a:rPr>
              <a:t>Why?</a:t>
            </a:r>
          </a:p>
          <a:p>
            <a:pPr marL="1543050" lvl="3" indent="-171450">
              <a:buFont typeface="Arial" panose="020B0604020202020204" pitchFamily="34" charset="0"/>
              <a:buChar char="•"/>
            </a:pPr>
            <a:r>
              <a:rPr lang="en-GB" sz="1200" kern="1200" dirty="0">
                <a:solidFill>
                  <a:schemeClr val="tx1"/>
                </a:solidFill>
                <a:effectLst/>
                <a:latin typeface="+mn-lt"/>
                <a:ea typeface="+mn-ea"/>
                <a:cs typeface="+mn-cs"/>
              </a:rPr>
              <a:t>What are the variables?</a:t>
            </a:r>
          </a:p>
          <a:p>
            <a:pPr marL="2000250" lvl="4" indent="-171450">
              <a:buFont typeface="Arial" panose="020B0604020202020204" pitchFamily="34" charset="0"/>
              <a:buChar char="•"/>
            </a:pPr>
            <a:r>
              <a:rPr lang="en-GB" sz="1200" kern="1200" dirty="0">
                <a:solidFill>
                  <a:schemeClr val="tx1"/>
                </a:solidFill>
                <a:effectLst/>
                <a:latin typeface="+mn-lt"/>
                <a:ea typeface="+mn-ea"/>
                <a:cs typeface="+mn-cs"/>
              </a:rPr>
              <a:t>Time</a:t>
            </a:r>
          </a:p>
          <a:p>
            <a:pPr marL="2000250" lvl="4" indent="-171450">
              <a:buFont typeface="Arial" panose="020B0604020202020204" pitchFamily="34" charset="0"/>
              <a:buChar char="•"/>
            </a:pPr>
            <a:r>
              <a:rPr lang="en-GB" sz="1200" kern="1200" dirty="0">
                <a:solidFill>
                  <a:schemeClr val="tx1"/>
                </a:solidFill>
                <a:effectLst/>
                <a:latin typeface="+mn-lt"/>
                <a:ea typeface="+mn-ea"/>
                <a:cs typeface="+mn-cs"/>
              </a:rPr>
              <a:t>Cost</a:t>
            </a:r>
          </a:p>
          <a:p>
            <a:pPr marL="2000250" lvl="4" indent="-171450">
              <a:buFont typeface="Arial" panose="020B0604020202020204" pitchFamily="34" charset="0"/>
              <a:buChar char="•"/>
            </a:pPr>
            <a:r>
              <a:rPr lang="en-GB" sz="1200" kern="1200" dirty="0">
                <a:solidFill>
                  <a:schemeClr val="tx1"/>
                </a:solidFill>
                <a:effectLst/>
                <a:latin typeface="+mn-lt"/>
                <a:ea typeface="+mn-ea"/>
                <a:cs typeface="+mn-cs"/>
              </a:rPr>
              <a:t>Quality</a:t>
            </a:r>
          </a:p>
          <a:p>
            <a:pPr marL="1543050" lvl="3" indent="-171450">
              <a:buFont typeface="Arial" panose="020B0604020202020204" pitchFamily="34" charset="0"/>
              <a:buChar char="•"/>
            </a:pPr>
            <a:r>
              <a:rPr lang="en-GB" sz="1200" kern="1200" dirty="0">
                <a:solidFill>
                  <a:schemeClr val="tx1"/>
                </a:solidFill>
                <a:effectLst/>
                <a:latin typeface="+mn-lt"/>
                <a:ea typeface="+mn-ea"/>
                <a:cs typeface="+mn-cs"/>
              </a:rPr>
              <a:t>What resources are available?</a:t>
            </a:r>
          </a:p>
          <a:p>
            <a:pPr marL="1543050" lvl="3" indent="-171450">
              <a:buFont typeface="Arial" panose="020B0604020202020204" pitchFamily="34" charset="0"/>
              <a:buChar char="•"/>
            </a:pPr>
            <a:r>
              <a:rPr lang="en-GB" sz="1200" kern="1200" dirty="0">
                <a:solidFill>
                  <a:schemeClr val="tx1"/>
                </a:solidFill>
                <a:effectLst/>
                <a:latin typeface="+mn-lt"/>
                <a:ea typeface="+mn-ea"/>
                <a:cs typeface="+mn-cs"/>
              </a:rPr>
              <a:t>Now work out the How!</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Problem solving effectively:</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Clarity of expectations - Say then go…Go then say. Be sensitive to the requestors’ perspective. Don’t ‘solve problems’ by creating a list of questions/new problems. It is often effective to ask what they want as an outcome – what does ‘good’ look like in their eyes - leaving you to come up with the ‘How’. Branson???</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Clarity of efficacy – Is this (reasonably) within my role/competence/experience?</a:t>
            </a:r>
          </a:p>
          <a:p>
            <a:pPr marL="1085850" lvl="2" indent="-171450">
              <a:buFont typeface="Arial" panose="020B0604020202020204" pitchFamily="34" charset="0"/>
              <a:buChar char="•"/>
            </a:pPr>
            <a:r>
              <a:rPr lang="en-GB" sz="1200" kern="1200" dirty="0">
                <a:solidFill>
                  <a:schemeClr val="tx1"/>
                </a:solidFill>
                <a:effectLst/>
                <a:latin typeface="+mn-lt"/>
                <a:ea typeface="+mn-ea"/>
                <a:cs typeface="+mn-cs"/>
              </a:rPr>
              <a:t>‘No’ is a valid response (when qualified)…its better than a poorly or undelivered ‘Yes’ said just to please.</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Positive power and influence – Often solutions are achieved through others (esp. in Supervisory/Management role). How can I influence others to want to help me – what’s in it for them? What’s in it for everyone? (Intrinsic and extrinsic reward) Trade off, call in favours, present it in a way that makes them want it too, etc. This is usually very difficult. “We are all one team” </a:t>
            </a:r>
            <a:r>
              <a:rPr lang="en-GB" sz="1200" kern="1200" dirty="0" err="1">
                <a:solidFill>
                  <a:schemeClr val="tx1"/>
                </a:solidFill>
                <a:effectLst/>
                <a:latin typeface="+mn-lt"/>
                <a:ea typeface="+mn-ea"/>
                <a:cs typeface="+mn-cs"/>
              </a:rPr>
              <a:t>etc</a:t>
            </a:r>
            <a:r>
              <a:rPr lang="en-GB" sz="1200" kern="1200" dirty="0">
                <a:solidFill>
                  <a:schemeClr val="tx1"/>
                </a:solidFill>
                <a:effectLst/>
                <a:latin typeface="+mn-lt"/>
                <a:ea typeface="+mn-ea"/>
                <a:cs typeface="+mn-cs"/>
              </a:rPr>
              <a:t> is usually not the case in reality – most people have their own objectives and their own agenda.</a:t>
            </a:r>
          </a:p>
          <a:p>
            <a:pPr marL="1085850" lvl="2" indent="-171450">
              <a:buFont typeface="Arial" panose="020B0604020202020204" pitchFamily="34" charset="0"/>
              <a:buChar char="•"/>
            </a:pPr>
            <a:r>
              <a:rPr lang="en-GB" sz="1200" kern="1200" dirty="0">
                <a:solidFill>
                  <a:schemeClr val="tx1"/>
                </a:solidFill>
                <a:effectLst/>
                <a:latin typeface="+mn-lt"/>
                <a:ea typeface="+mn-ea"/>
                <a:cs typeface="+mn-cs"/>
              </a:rPr>
              <a:t>Remember you can escalate to ask for:</a:t>
            </a:r>
          </a:p>
          <a:p>
            <a:pPr marL="1543050" lvl="3" indent="-171450">
              <a:buFont typeface="Arial" panose="020B0604020202020204" pitchFamily="34" charset="0"/>
              <a:buChar char="•"/>
            </a:pPr>
            <a:r>
              <a:rPr lang="en-GB" sz="1200" kern="1200" dirty="0">
                <a:solidFill>
                  <a:schemeClr val="tx1"/>
                </a:solidFill>
                <a:effectLst/>
                <a:latin typeface="+mn-lt"/>
                <a:ea typeface="+mn-ea"/>
                <a:cs typeface="+mn-cs"/>
              </a:rPr>
              <a:t>Help to clear bottle necks</a:t>
            </a:r>
          </a:p>
          <a:p>
            <a:pPr marL="1543050" lvl="3" indent="-171450">
              <a:buFont typeface="Arial" panose="020B0604020202020204" pitchFamily="34" charset="0"/>
              <a:buChar char="•"/>
            </a:pPr>
            <a:r>
              <a:rPr lang="en-GB" sz="1200" kern="1200" dirty="0">
                <a:solidFill>
                  <a:schemeClr val="tx1"/>
                </a:solidFill>
                <a:effectLst/>
                <a:latin typeface="+mn-lt"/>
                <a:ea typeface="+mn-ea"/>
                <a:cs typeface="+mn-cs"/>
              </a:rPr>
              <a:t>Help to realign and share expectations</a:t>
            </a:r>
          </a:p>
          <a:p>
            <a:pPr marL="1543050" lvl="3" indent="-171450">
              <a:buFont typeface="Arial" panose="020B0604020202020204" pitchFamily="34" charset="0"/>
              <a:buChar char="•"/>
            </a:pPr>
            <a:r>
              <a:rPr lang="en-GB" sz="1200" kern="1200" dirty="0">
                <a:solidFill>
                  <a:schemeClr val="tx1"/>
                </a:solidFill>
                <a:effectLst/>
                <a:latin typeface="+mn-lt"/>
                <a:ea typeface="+mn-ea"/>
                <a:cs typeface="+mn-cs"/>
              </a:rPr>
              <a:t>Guidance/coaching/clarity “What would you do here?” or more effectively “What would you like to see as an outcome?” (Use sparingly)</a:t>
            </a:r>
          </a:p>
          <a:p>
            <a:endParaRPr lang="en-GB" sz="1200" b="1"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b="1" kern="1200" dirty="0">
                <a:solidFill>
                  <a:schemeClr val="tx1"/>
                </a:solidFill>
                <a:effectLst/>
                <a:latin typeface="+mn-lt"/>
                <a:ea typeface="+mn-ea"/>
                <a:cs typeface="+mn-cs"/>
              </a:rPr>
              <a:t>The biggest block to effective problem solving is micro management by the requestor!</a:t>
            </a:r>
            <a:endParaRPr lang="en-GB"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Not a problem to solve but a (their) solution to implement.</a:t>
            </a:r>
          </a:p>
          <a:p>
            <a:r>
              <a:rPr lang="en-GB" sz="1200" kern="1200" dirty="0">
                <a:solidFill>
                  <a:schemeClr val="tx1"/>
                </a:solidFill>
                <a:effectLst/>
                <a:latin typeface="+mn-lt"/>
                <a:ea typeface="+mn-ea"/>
                <a:cs typeface="+mn-cs"/>
              </a:rPr>
              <a:t> </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Problem solving is not a great subject for training – it is a brilliant topic for coaching/mentoring. Possibly because it’s not a competency - more a skill.</a:t>
            </a:r>
          </a:p>
          <a:p>
            <a:endParaRPr lang="en-GB" dirty="0"/>
          </a:p>
        </p:txBody>
      </p:sp>
      <p:sp>
        <p:nvSpPr>
          <p:cNvPr id="4" name="Slide Number Placeholder 3"/>
          <p:cNvSpPr>
            <a:spLocks noGrp="1"/>
          </p:cNvSpPr>
          <p:nvPr>
            <p:ph type="sldNum" sz="quarter" idx="10"/>
          </p:nvPr>
        </p:nvSpPr>
        <p:spPr/>
        <p:txBody>
          <a:bodyPr/>
          <a:lstStyle/>
          <a:p>
            <a:fld id="{3B80C823-B1BE-481C-AA50-E09619274987}" type="slidenum">
              <a:rPr lang="en-GB" smtClean="0"/>
              <a:t>10</a:t>
            </a:fld>
            <a:endParaRPr lang="en-GB"/>
          </a:p>
        </p:txBody>
      </p:sp>
    </p:spTree>
    <p:extLst>
      <p:ext uri="{BB962C8B-B14F-4D97-AF65-F5344CB8AC3E}">
        <p14:creationId xmlns:p14="http://schemas.microsoft.com/office/powerpoint/2010/main" val="1886974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457200"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a:pPr>
            <a:r>
              <a:rPr lang="en-GB" sz="2400" dirty="0">
                <a:latin typeface="+mn-lt"/>
              </a:rPr>
              <a:t>How do I view myself…and others? </a:t>
            </a:r>
            <a:r>
              <a:rPr lang="en-GB" sz="2400" dirty="0"/>
              <a:t>O wad some Power the </a:t>
            </a:r>
            <a:r>
              <a:rPr lang="en-GB" sz="2400" dirty="0">
                <a:hlinkClick r:id="rId3"/>
              </a:rPr>
              <a:t>gift tae</a:t>
            </a:r>
            <a:r>
              <a:rPr lang="en-GB" sz="2400" dirty="0"/>
              <a:t> </a:t>
            </a:r>
            <a:r>
              <a:rPr lang="en-GB" sz="2400" dirty="0">
                <a:hlinkClick r:id="rId4"/>
              </a:rPr>
              <a:t>gie</a:t>
            </a:r>
            <a:r>
              <a:rPr lang="en-GB" sz="2400" dirty="0"/>
              <a:t> us,</a:t>
            </a:r>
            <a:r>
              <a:rPr lang="en-GB" sz="2400" baseline="0" dirty="0"/>
              <a:t> </a:t>
            </a:r>
            <a:r>
              <a:rPr lang="en-GB" sz="2400" dirty="0"/>
              <a:t>To see </a:t>
            </a:r>
            <a:r>
              <a:rPr lang="en-GB" sz="2400" dirty="0" err="1"/>
              <a:t>oursels</a:t>
            </a:r>
            <a:r>
              <a:rPr lang="en-GB" sz="2400" dirty="0"/>
              <a:t> as </a:t>
            </a:r>
            <a:r>
              <a:rPr lang="en-GB" sz="2400" dirty="0" err="1"/>
              <a:t>ithers</a:t>
            </a:r>
            <a:r>
              <a:rPr lang="en-GB" sz="2400" dirty="0"/>
              <a:t> see us!...It wad </a:t>
            </a:r>
            <a:r>
              <a:rPr lang="en-GB" sz="2400" dirty="0">
                <a:hlinkClick r:id="rId5"/>
              </a:rPr>
              <a:t>frae</a:t>
            </a:r>
            <a:r>
              <a:rPr lang="en-GB" sz="2400" dirty="0"/>
              <a:t> </a:t>
            </a:r>
            <a:r>
              <a:rPr lang="en-GB" sz="2400" dirty="0" err="1"/>
              <a:t>mony</a:t>
            </a:r>
            <a:r>
              <a:rPr lang="en-GB" sz="2400" dirty="0"/>
              <a:t> a blunder free us…</a:t>
            </a:r>
          </a:p>
          <a:p>
            <a:pPr marL="457200" indent="-457200">
              <a:lnSpc>
                <a:spcPct val="90000"/>
              </a:lnSpc>
              <a:spcBef>
                <a:spcPct val="20000"/>
              </a:spcBef>
              <a:buFont typeface="Arial" panose="020B0604020202020204" pitchFamily="34" charset="0"/>
              <a:buChar char="•"/>
              <a:defRPr/>
            </a:pPr>
            <a:endParaRPr lang="en-GB" sz="2400" dirty="0">
              <a:latin typeface="+mn-lt"/>
            </a:endParaRPr>
          </a:p>
          <a:p>
            <a:pPr marL="457200" indent="-457200">
              <a:lnSpc>
                <a:spcPct val="90000"/>
              </a:lnSpc>
              <a:spcBef>
                <a:spcPct val="20000"/>
              </a:spcBef>
              <a:buFont typeface="Arial" panose="020B0604020202020204" pitchFamily="34" charset="0"/>
              <a:buChar char="•"/>
              <a:defRPr/>
            </a:pPr>
            <a:r>
              <a:rPr lang="en-GB" sz="2400" dirty="0">
                <a:latin typeface="+mn-lt"/>
              </a:rPr>
              <a:t>What influences my view of myself and others? Usually social constructs. We view</a:t>
            </a:r>
            <a:r>
              <a:rPr lang="en-GB" sz="2400" baseline="0" dirty="0">
                <a:latin typeface="+mn-lt"/>
              </a:rPr>
              <a:t> ourselves and others within frameworks and criteria devised by ourselves and society. Heavily used for generations by the advertising industry. </a:t>
            </a:r>
          </a:p>
          <a:p>
            <a:pPr marL="914400" lvl="1" indent="-457200">
              <a:lnSpc>
                <a:spcPct val="90000"/>
              </a:lnSpc>
              <a:spcBef>
                <a:spcPct val="20000"/>
              </a:spcBef>
              <a:buFont typeface="Arial" panose="020B0604020202020204" pitchFamily="34" charset="0"/>
              <a:buChar char="•"/>
              <a:defRPr/>
            </a:pPr>
            <a:r>
              <a:rPr lang="en-GB" sz="2400" baseline="0" dirty="0">
                <a:latin typeface="+mn-lt"/>
              </a:rPr>
              <a:t>Consider:</a:t>
            </a:r>
          </a:p>
          <a:p>
            <a:pPr marL="1371600" lvl="2" indent="-457200">
              <a:lnSpc>
                <a:spcPct val="90000"/>
              </a:lnSpc>
              <a:spcBef>
                <a:spcPct val="20000"/>
              </a:spcBef>
              <a:buFont typeface="Arial" panose="020B0604020202020204" pitchFamily="34" charset="0"/>
              <a:buChar char="•"/>
              <a:defRPr/>
            </a:pPr>
            <a:r>
              <a:rPr lang="en-GB" sz="2400" baseline="0" dirty="0">
                <a:latin typeface="+mn-lt"/>
              </a:rPr>
              <a:t>Halitosis</a:t>
            </a:r>
          </a:p>
          <a:p>
            <a:pPr marL="1371600" lvl="2" indent="-457200">
              <a:lnSpc>
                <a:spcPct val="90000"/>
              </a:lnSpc>
              <a:spcBef>
                <a:spcPct val="20000"/>
              </a:spcBef>
              <a:buFont typeface="Arial" panose="020B0604020202020204" pitchFamily="34" charset="0"/>
              <a:buChar char="•"/>
              <a:defRPr/>
            </a:pPr>
            <a:r>
              <a:rPr lang="en-GB" sz="2400" baseline="0" dirty="0">
                <a:latin typeface="+mn-lt"/>
              </a:rPr>
              <a:t>Fat</a:t>
            </a:r>
          </a:p>
          <a:p>
            <a:pPr marL="1371600" lvl="2" indent="-457200">
              <a:lnSpc>
                <a:spcPct val="90000"/>
              </a:lnSpc>
              <a:spcBef>
                <a:spcPct val="20000"/>
              </a:spcBef>
              <a:buFont typeface="Arial" panose="020B0604020202020204" pitchFamily="34" charset="0"/>
              <a:buChar char="•"/>
              <a:defRPr/>
            </a:pPr>
            <a:r>
              <a:rPr lang="en-GB" sz="2400" baseline="0" dirty="0">
                <a:latin typeface="+mn-lt"/>
              </a:rPr>
              <a:t>Teeth (USA)</a:t>
            </a:r>
            <a:endParaRPr lang="en-GB" sz="2400" dirty="0">
              <a:latin typeface="+mn-lt"/>
            </a:endParaRPr>
          </a:p>
          <a:p>
            <a:pPr marL="457200" indent="-457200">
              <a:lnSpc>
                <a:spcPct val="90000"/>
              </a:lnSpc>
              <a:spcBef>
                <a:spcPct val="20000"/>
              </a:spcBef>
              <a:buFont typeface="Arial" panose="020B0604020202020204" pitchFamily="34" charset="0"/>
              <a:buChar char="•"/>
              <a:defRPr/>
            </a:pPr>
            <a:r>
              <a:rPr lang="en-GB" sz="2400" dirty="0">
                <a:latin typeface="+mn-lt"/>
              </a:rPr>
              <a:t>Resilience in realism:</a:t>
            </a:r>
          </a:p>
          <a:p>
            <a:pPr marL="914400" lvl="1" indent="-457200">
              <a:lnSpc>
                <a:spcPct val="90000"/>
              </a:lnSpc>
              <a:spcBef>
                <a:spcPct val="20000"/>
              </a:spcBef>
              <a:buFont typeface="Arial" panose="020B0604020202020204" pitchFamily="34" charset="0"/>
              <a:buChar char="•"/>
              <a:defRPr/>
            </a:pPr>
            <a:r>
              <a:rPr lang="en-GB" sz="2000" dirty="0">
                <a:latin typeface="+mn-lt"/>
              </a:rPr>
              <a:t>Celebrate your skills – embrace your weaknesses</a:t>
            </a:r>
          </a:p>
          <a:p>
            <a:pPr marL="914400" lvl="1" indent="-457200">
              <a:lnSpc>
                <a:spcPct val="90000"/>
              </a:lnSpc>
              <a:spcBef>
                <a:spcPct val="20000"/>
              </a:spcBef>
              <a:buFont typeface="Arial" panose="020B0604020202020204" pitchFamily="34" charset="0"/>
              <a:buChar char="•"/>
              <a:defRPr/>
            </a:pPr>
            <a:r>
              <a:rPr lang="en-GB" sz="2000" dirty="0">
                <a:latin typeface="+mn-lt"/>
              </a:rPr>
              <a:t>Self affirmation – the ‘above-average-effect’ </a:t>
            </a:r>
          </a:p>
          <a:p>
            <a:pPr marL="914400" lvl="1" indent="-457200">
              <a:lnSpc>
                <a:spcPct val="90000"/>
              </a:lnSpc>
              <a:spcBef>
                <a:spcPct val="20000"/>
              </a:spcBef>
              <a:buFont typeface="Arial" panose="020B0604020202020204" pitchFamily="34" charset="0"/>
              <a:buChar char="•"/>
              <a:defRPr/>
            </a:pPr>
            <a:r>
              <a:rPr lang="en-GB" sz="2000" dirty="0">
                <a:latin typeface="+mn-lt"/>
              </a:rPr>
              <a:t>Impression management – often a negative aspect of self-presentation (+</a:t>
            </a:r>
            <a:r>
              <a:rPr lang="en-GB" sz="2000" baseline="0" dirty="0">
                <a:latin typeface="+mn-lt"/>
              </a:rPr>
              <a:t> or -)</a:t>
            </a:r>
            <a:endParaRPr lang="en-GB" dirty="0">
              <a:latin typeface="+mn-lt"/>
            </a:endParaRPr>
          </a:p>
          <a:p>
            <a:endParaRPr lang="en-GB" dirty="0"/>
          </a:p>
          <a:p>
            <a:pPr marL="171450" lvl="0" indent="-171450">
              <a:buFont typeface="Arial" panose="020B0604020202020204" pitchFamily="34" charset="0"/>
              <a:buChar char="•"/>
            </a:pPr>
            <a:r>
              <a:rPr lang="en-GB" dirty="0"/>
              <a:t>Preparation is required before taking a ‘realistic view’. </a:t>
            </a:r>
          </a:p>
          <a:p>
            <a:pPr marL="628650" lvl="1" indent="-171450">
              <a:buFont typeface="Arial" panose="020B0604020202020204" pitchFamily="34" charset="0"/>
              <a:buChar char="•"/>
            </a:pPr>
            <a:r>
              <a:rPr lang="en-GB" dirty="0"/>
              <a:t>You will need:</a:t>
            </a:r>
          </a:p>
          <a:p>
            <a:pPr marL="1085850" lvl="2" indent="-171450">
              <a:buFont typeface="Arial" panose="020B0604020202020204" pitchFamily="34" charset="0"/>
              <a:buChar char="•"/>
            </a:pPr>
            <a:r>
              <a:rPr lang="en-GB" dirty="0"/>
              <a:t>Honesty – lots of it. Try tickling yourself – it doesn’t really work.</a:t>
            </a:r>
          </a:p>
          <a:p>
            <a:pPr marL="1085850" lvl="2" indent="-171450">
              <a:buFont typeface="Arial" panose="020B0604020202020204" pitchFamily="34" charset="0"/>
              <a:buChar char="•"/>
            </a:pPr>
            <a:r>
              <a:rPr lang="en-GB" dirty="0"/>
              <a:t>Forgiveness (mostly for yourself – see above)</a:t>
            </a:r>
          </a:p>
          <a:p>
            <a:pPr marL="1085850" lvl="2" indent="-171450">
              <a:buFont typeface="Arial" panose="020B0604020202020204" pitchFamily="34" charset="0"/>
              <a:buChar char="•"/>
            </a:pPr>
            <a:r>
              <a:rPr lang="en-GB" dirty="0"/>
              <a:t>A liberal pinch of salt – don’t take yourself or others too seriously. Question ‘your truths/the facts’. (“We would worry less about what others think of us if we realised how seldom they do.”)</a:t>
            </a:r>
          </a:p>
          <a:p>
            <a:pPr marL="628650" lvl="1" indent="-171450">
              <a:buFont typeface="Arial" panose="020B0604020202020204" pitchFamily="34" charset="0"/>
              <a:buChar char="•"/>
            </a:pPr>
            <a:endParaRPr lang="en-GB" dirty="0"/>
          </a:p>
          <a:p>
            <a:pPr marL="628650" lvl="1" indent="-171450">
              <a:buFont typeface="Arial" panose="020B0604020202020204" pitchFamily="34" charset="0"/>
              <a:buChar char="•"/>
            </a:pPr>
            <a:endParaRPr lang="en-GB" dirty="0"/>
          </a:p>
          <a:p>
            <a:endParaRPr lang="en-GB" dirty="0"/>
          </a:p>
          <a:p>
            <a:endParaRPr lang="en-GB" dirty="0"/>
          </a:p>
          <a:p>
            <a:pPr marL="457200" marR="0" lvl="1" indent="-457200"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a:pPr>
            <a:r>
              <a:rPr lang="en-GB" sz="1200" dirty="0">
                <a:latin typeface="+mn-lt"/>
              </a:rPr>
              <a:t>Expectation – deference to my experience, influence within group behaviour i.e. self categorisation Turner et al (1979)</a:t>
            </a:r>
            <a:r>
              <a:rPr lang="en-GB" sz="2000" dirty="0">
                <a:latin typeface="+mn-lt"/>
              </a:rPr>
              <a:t> </a:t>
            </a:r>
          </a:p>
          <a:p>
            <a:pPr marL="457200" marR="0" lvl="1" indent="-457200"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a:pPr>
            <a:r>
              <a:rPr lang="en-GB" sz="2000" dirty="0">
                <a:latin typeface="+mn-lt"/>
              </a:rPr>
              <a:t>Self affirmation – the ‘above-average-effect’ Guenther and </a:t>
            </a:r>
            <a:r>
              <a:rPr lang="en-GB" sz="2000" dirty="0" err="1">
                <a:latin typeface="+mn-lt"/>
              </a:rPr>
              <a:t>Alicke</a:t>
            </a:r>
            <a:r>
              <a:rPr lang="en-GB" sz="2000" dirty="0">
                <a:latin typeface="+mn-lt"/>
              </a:rPr>
              <a:t> (2010)</a:t>
            </a:r>
            <a:endParaRPr lang="en-GB" sz="1200" dirty="0">
              <a:latin typeface="+mn-lt"/>
            </a:endParaRPr>
          </a:p>
          <a:p>
            <a:pPr marL="457200" marR="0" indent="-457200"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a:pPr>
            <a:r>
              <a:rPr lang="en-GB" sz="1200" dirty="0">
                <a:latin typeface="+mn-lt"/>
              </a:rPr>
              <a:t>Can lead to impression management – a negative aspect of self-presentation Hogg and Vaughan (2014)</a:t>
            </a:r>
          </a:p>
          <a:p>
            <a:pPr marL="0" indent="0">
              <a:lnSpc>
                <a:spcPct val="90000"/>
              </a:lnSpc>
              <a:spcBef>
                <a:spcPct val="20000"/>
              </a:spcBef>
              <a:buFont typeface="Arial" panose="020B0604020202020204" pitchFamily="34" charset="0"/>
              <a:buNone/>
              <a:defRPr/>
            </a:pPr>
            <a:endParaRPr lang="en-GB" sz="1200" dirty="0">
              <a:latin typeface="+mn-lt"/>
            </a:endParaRPr>
          </a:p>
        </p:txBody>
      </p:sp>
      <p:sp>
        <p:nvSpPr>
          <p:cNvPr id="4" name="Slide Number Placeholder 3"/>
          <p:cNvSpPr>
            <a:spLocks noGrp="1"/>
          </p:cNvSpPr>
          <p:nvPr>
            <p:ph type="sldNum" sz="quarter" idx="10"/>
          </p:nvPr>
        </p:nvSpPr>
        <p:spPr/>
        <p:txBody>
          <a:bodyPr/>
          <a:lstStyle/>
          <a:p>
            <a:fld id="{3B80C823-B1BE-481C-AA50-E09619274987}" type="slidenum">
              <a:rPr lang="en-GB" smtClean="0"/>
              <a:t>11</a:t>
            </a:fld>
            <a:endParaRPr lang="en-GB"/>
          </a:p>
        </p:txBody>
      </p:sp>
    </p:spTree>
    <p:extLst>
      <p:ext uri="{BB962C8B-B14F-4D97-AF65-F5344CB8AC3E}">
        <p14:creationId xmlns:p14="http://schemas.microsoft.com/office/powerpoint/2010/main" val="2599523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nSpc>
                <a:spcPct val="90000"/>
              </a:lnSpc>
              <a:spcBef>
                <a:spcPct val="20000"/>
              </a:spcBef>
              <a:buFont typeface="Arial" panose="020B0604020202020204" pitchFamily="34" charset="0"/>
              <a:buChar char="•"/>
              <a:defRPr/>
            </a:pPr>
            <a:r>
              <a:rPr lang="en-GB" sz="2400" dirty="0">
                <a:latin typeface="+mn-lt"/>
              </a:rPr>
              <a:t>What drives our emotions? – </a:t>
            </a:r>
            <a:r>
              <a:rPr lang="en-GB" sz="2400">
                <a:latin typeface="+mn-lt"/>
              </a:rPr>
              <a:t>Usually stimuli.</a:t>
            </a:r>
            <a:endParaRPr lang="en-GB" sz="2400" dirty="0">
              <a:latin typeface="+mn-lt"/>
            </a:endParaRPr>
          </a:p>
          <a:p>
            <a:pPr marL="457200" indent="-457200">
              <a:lnSpc>
                <a:spcPct val="90000"/>
              </a:lnSpc>
              <a:spcBef>
                <a:spcPct val="20000"/>
              </a:spcBef>
              <a:buFont typeface="Arial" panose="020B0604020202020204" pitchFamily="34" charset="0"/>
              <a:buChar char="•"/>
              <a:defRPr/>
            </a:pPr>
            <a:r>
              <a:rPr lang="en-GB" sz="2400" dirty="0">
                <a:latin typeface="+mn-lt"/>
              </a:rPr>
              <a:t>Why do some people let their emotions do the driving?</a:t>
            </a:r>
          </a:p>
          <a:p>
            <a:pPr marL="457200" indent="-457200">
              <a:lnSpc>
                <a:spcPct val="90000"/>
              </a:lnSpc>
              <a:spcBef>
                <a:spcPct val="20000"/>
              </a:spcBef>
              <a:buFont typeface="Arial" panose="020B0604020202020204" pitchFamily="34" charset="0"/>
              <a:buChar char="•"/>
              <a:defRPr/>
            </a:pPr>
            <a:r>
              <a:rPr lang="en-GB" sz="2400" dirty="0">
                <a:latin typeface="+mn-lt"/>
              </a:rPr>
              <a:t>Managing emotions:</a:t>
            </a:r>
          </a:p>
          <a:p>
            <a:pPr marL="914400" lvl="1" indent="-457200">
              <a:lnSpc>
                <a:spcPct val="90000"/>
              </a:lnSpc>
              <a:spcBef>
                <a:spcPct val="20000"/>
              </a:spcBef>
              <a:buFont typeface="Arial" panose="020B0604020202020204" pitchFamily="34" charset="0"/>
              <a:buChar char="•"/>
              <a:defRPr/>
            </a:pPr>
            <a:r>
              <a:rPr lang="en-GB" sz="2000" dirty="0">
                <a:latin typeface="+mn-lt"/>
              </a:rPr>
              <a:t>Allow for emotions in self and others</a:t>
            </a:r>
          </a:p>
          <a:p>
            <a:pPr marL="914400" lvl="1" indent="-457200">
              <a:lnSpc>
                <a:spcPct val="90000"/>
              </a:lnSpc>
              <a:spcBef>
                <a:spcPct val="20000"/>
              </a:spcBef>
              <a:buFont typeface="Arial" panose="020B0604020202020204" pitchFamily="34" charset="0"/>
              <a:buChar char="•"/>
              <a:defRPr/>
            </a:pPr>
            <a:r>
              <a:rPr lang="en-GB" sz="2000" dirty="0">
                <a:latin typeface="+mn-lt"/>
              </a:rPr>
              <a:t>Golden rule of reciprocity</a:t>
            </a:r>
          </a:p>
          <a:p>
            <a:pPr marL="914400" lvl="1" indent="-457200">
              <a:lnSpc>
                <a:spcPct val="90000"/>
              </a:lnSpc>
              <a:spcBef>
                <a:spcPct val="20000"/>
              </a:spcBef>
              <a:buFont typeface="Arial" panose="020B0604020202020204" pitchFamily="34" charset="0"/>
              <a:buChar char="•"/>
              <a:defRPr/>
            </a:pPr>
            <a:r>
              <a:rPr lang="en-GB" sz="2000" dirty="0">
                <a:latin typeface="+mn-lt"/>
              </a:rPr>
              <a:t>Sleep on it</a:t>
            </a:r>
          </a:p>
          <a:p>
            <a:pPr marL="914400" lvl="1" indent="-457200">
              <a:lnSpc>
                <a:spcPct val="90000"/>
              </a:lnSpc>
              <a:spcBef>
                <a:spcPct val="20000"/>
              </a:spcBef>
              <a:buFont typeface="Arial" panose="020B0604020202020204" pitchFamily="34" charset="0"/>
              <a:buChar char="•"/>
              <a:defRPr/>
            </a:pPr>
            <a:r>
              <a:rPr lang="en-GB" sz="2000" dirty="0">
                <a:latin typeface="+mn-lt"/>
              </a:rPr>
              <a:t>Act before anger</a:t>
            </a:r>
          </a:p>
          <a:p>
            <a:pPr marL="914400" lvl="1" indent="-457200">
              <a:lnSpc>
                <a:spcPct val="90000"/>
              </a:lnSpc>
              <a:spcBef>
                <a:spcPct val="20000"/>
              </a:spcBef>
              <a:buFont typeface="Arial" panose="020B0604020202020204" pitchFamily="34" charset="0"/>
              <a:buChar char="•"/>
              <a:defRPr/>
            </a:pPr>
            <a:r>
              <a:rPr lang="en-GB" sz="2000" dirty="0">
                <a:latin typeface="+mn-lt"/>
              </a:rPr>
              <a:t>Be the adult</a:t>
            </a:r>
          </a:p>
          <a:p>
            <a:endParaRPr lang="en-GB" dirty="0"/>
          </a:p>
        </p:txBody>
      </p:sp>
      <p:sp>
        <p:nvSpPr>
          <p:cNvPr id="4" name="Slide Number Placeholder 3"/>
          <p:cNvSpPr>
            <a:spLocks noGrp="1"/>
          </p:cNvSpPr>
          <p:nvPr>
            <p:ph type="sldNum" sz="quarter" idx="10"/>
          </p:nvPr>
        </p:nvSpPr>
        <p:spPr/>
        <p:txBody>
          <a:bodyPr/>
          <a:lstStyle/>
          <a:p>
            <a:fld id="{3B80C823-B1BE-481C-AA50-E09619274987}" type="slidenum">
              <a:rPr lang="en-GB" smtClean="0"/>
              <a:t>12</a:t>
            </a:fld>
            <a:endParaRPr lang="en-GB"/>
          </a:p>
        </p:txBody>
      </p:sp>
    </p:spTree>
    <p:extLst>
      <p:ext uri="{BB962C8B-B14F-4D97-AF65-F5344CB8AC3E}">
        <p14:creationId xmlns:p14="http://schemas.microsoft.com/office/powerpoint/2010/main" val="385520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nSpc>
                <a:spcPct val="90000"/>
              </a:lnSpc>
              <a:spcBef>
                <a:spcPct val="20000"/>
              </a:spcBef>
              <a:buFont typeface="Arial" panose="020B0604020202020204" pitchFamily="34" charset="0"/>
              <a:buChar char="•"/>
              <a:defRPr/>
            </a:pPr>
            <a:r>
              <a:rPr lang="en-GB" sz="2400" dirty="0">
                <a:latin typeface="+mn-lt"/>
              </a:rPr>
              <a:t>Who owns my difficulties?</a:t>
            </a:r>
          </a:p>
          <a:p>
            <a:pPr marL="457200" indent="-457200">
              <a:lnSpc>
                <a:spcPct val="90000"/>
              </a:lnSpc>
              <a:spcBef>
                <a:spcPct val="20000"/>
              </a:spcBef>
              <a:buFont typeface="Arial" panose="020B0604020202020204" pitchFamily="34" charset="0"/>
              <a:buChar char="•"/>
              <a:defRPr/>
            </a:pPr>
            <a:r>
              <a:rPr lang="en-GB" sz="2400" dirty="0">
                <a:latin typeface="+mn-lt"/>
              </a:rPr>
              <a:t>Inertia will not work – solutions usually require action</a:t>
            </a:r>
          </a:p>
          <a:p>
            <a:pPr marL="457200" indent="-457200">
              <a:lnSpc>
                <a:spcPct val="90000"/>
              </a:lnSpc>
              <a:spcBef>
                <a:spcPct val="20000"/>
              </a:spcBef>
              <a:buFont typeface="Arial" panose="020B0604020202020204" pitchFamily="34" charset="0"/>
              <a:buChar char="•"/>
              <a:defRPr/>
            </a:pPr>
            <a:r>
              <a:rPr lang="en-GB" sz="2400" dirty="0">
                <a:latin typeface="+mn-lt"/>
              </a:rPr>
              <a:t>Resilience and resolve:</a:t>
            </a:r>
          </a:p>
          <a:p>
            <a:pPr marL="914400" lvl="1" indent="-457200">
              <a:lnSpc>
                <a:spcPct val="90000"/>
              </a:lnSpc>
              <a:spcBef>
                <a:spcPct val="20000"/>
              </a:spcBef>
              <a:buFont typeface="Arial" panose="020B0604020202020204" pitchFamily="34" charset="0"/>
              <a:buChar char="•"/>
              <a:defRPr/>
            </a:pPr>
            <a:r>
              <a:rPr lang="en-GB" sz="2000" dirty="0">
                <a:latin typeface="+mn-lt"/>
              </a:rPr>
              <a:t>Get the perspective right</a:t>
            </a:r>
          </a:p>
          <a:p>
            <a:pPr marL="914400" lvl="1" indent="-457200">
              <a:lnSpc>
                <a:spcPct val="90000"/>
              </a:lnSpc>
              <a:spcBef>
                <a:spcPct val="20000"/>
              </a:spcBef>
              <a:buFont typeface="Arial" panose="020B0604020202020204" pitchFamily="34" charset="0"/>
              <a:buChar char="•"/>
              <a:defRPr/>
            </a:pPr>
            <a:r>
              <a:rPr lang="en-GB" sz="2000" dirty="0">
                <a:latin typeface="+mn-lt"/>
              </a:rPr>
              <a:t>Confirm it is within own power – COM-B</a:t>
            </a:r>
          </a:p>
          <a:p>
            <a:pPr marL="914400" lvl="1" indent="-457200">
              <a:lnSpc>
                <a:spcPct val="90000"/>
              </a:lnSpc>
              <a:spcBef>
                <a:spcPct val="20000"/>
              </a:spcBef>
              <a:buFont typeface="Arial" panose="020B0604020202020204" pitchFamily="34" charset="0"/>
              <a:buChar char="•"/>
              <a:defRPr/>
            </a:pPr>
            <a:r>
              <a:rPr lang="en-GB" sz="2000" dirty="0">
                <a:latin typeface="+mn-lt"/>
              </a:rPr>
              <a:t>Grasp the thistle – courage</a:t>
            </a:r>
          </a:p>
          <a:p>
            <a:pPr marL="914400" lvl="1" indent="-457200">
              <a:lnSpc>
                <a:spcPct val="90000"/>
              </a:lnSpc>
              <a:spcBef>
                <a:spcPct val="20000"/>
              </a:spcBef>
              <a:buFont typeface="Arial" panose="020B0604020202020204" pitchFamily="34" charset="0"/>
              <a:buChar char="•"/>
              <a:defRPr/>
            </a:pPr>
            <a:r>
              <a:rPr lang="en-GB" sz="2000" dirty="0">
                <a:latin typeface="+mn-lt"/>
              </a:rPr>
              <a:t>Get support for actions</a:t>
            </a:r>
          </a:p>
          <a:p>
            <a:endParaRPr lang="en-GB" dirty="0"/>
          </a:p>
        </p:txBody>
      </p:sp>
      <p:sp>
        <p:nvSpPr>
          <p:cNvPr id="4" name="Slide Number Placeholder 3"/>
          <p:cNvSpPr>
            <a:spLocks noGrp="1"/>
          </p:cNvSpPr>
          <p:nvPr>
            <p:ph type="sldNum" sz="quarter" idx="10"/>
          </p:nvPr>
        </p:nvSpPr>
        <p:spPr/>
        <p:txBody>
          <a:bodyPr/>
          <a:lstStyle/>
          <a:p>
            <a:fld id="{3B80C823-B1BE-481C-AA50-E09619274987}" type="slidenum">
              <a:rPr lang="en-GB" smtClean="0"/>
              <a:t>13</a:t>
            </a:fld>
            <a:endParaRPr lang="en-GB"/>
          </a:p>
        </p:txBody>
      </p:sp>
    </p:spTree>
    <p:extLst>
      <p:ext uri="{BB962C8B-B14F-4D97-AF65-F5344CB8AC3E}">
        <p14:creationId xmlns:p14="http://schemas.microsoft.com/office/powerpoint/2010/main" val="1444201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457200"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a:pPr>
            <a:r>
              <a:rPr lang="en-GB" sz="2400" dirty="0">
                <a:latin typeface="+mn-lt"/>
              </a:rPr>
              <a:t>How do we communicate? – “</a:t>
            </a:r>
            <a:r>
              <a:rPr lang="en-GB" sz="2400" b="0" dirty="0"/>
              <a:t>I know you think you understand what you thought I said but I'm not sure you realize that what you heard is not what I meant!” – Alan Greenspan</a:t>
            </a:r>
          </a:p>
          <a:p>
            <a:pPr marL="457200" indent="-457200">
              <a:lnSpc>
                <a:spcPct val="90000"/>
              </a:lnSpc>
              <a:spcBef>
                <a:spcPct val="20000"/>
              </a:spcBef>
              <a:buFont typeface="Arial" panose="020B0604020202020204" pitchFamily="34" charset="0"/>
              <a:buChar char="•"/>
              <a:defRPr/>
            </a:pPr>
            <a:endParaRPr lang="en-GB" sz="2400" dirty="0">
              <a:latin typeface="+mn-lt"/>
            </a:endParaRPr>
          </a:p>
          <a:p>
            <a:pPr marL="457200" indent="-457200">
              <a:lnSpc>
                <a:spcPct val="90000"/>
              </a:lnSpc>
              <a:spcBef>
                <a:spcPct val="20000"/>
              </a:spcBef>
              <a:buFont typeface="Arial" panose="020B0604020202020204" pitchFamily="34" charset="0"/>
              <a:buChar char="•"/>
              <a:defRPr/>
            </a:pPr>
            <a:r>
              <a:rPr lang="en-GB" sz="2400" dirty="0">
                <a:latin typeface="+mn-lt"/>
              </a:rPr>
              <a:t>Do we consciously consider the quality of our communications? Most common cause of breakdown in workflow/relationships/etc. It is essential to our species but few people do it really well. Beware of preferences, norms, abbreviations, foibles.</a:t>
            </a:r>
            <a:r>
              <a:rPr lang="en-GB" sz="2400" baseline="0" dirty="0">
                <a:latin typeface="+mn-lt"/>
              </a:rPr>
              <a:t> Take time, consider it, go over it – it’s usually worthwhile.</a:t>
            </a:r>
          </a:p>
          <a:p>
            <a:pPr marL="0" indent="0">
              <a:lnSpc>
                <a:spcPct val="90000"/>
              </a:lnSpc>
              <a:spcBef>
                <a:spcPct val="20000"/>
              </a:spcBef>
              <a:buFont typeface="Arial" panose="020B0604020202020204" pitchFamily="34" charset="0"/>
              <a:buNone/>
              <a:defRPr/>
            </a:pPr>
            <a:endParaRPr lang="en-GB" sz="2400" dirty="0">
              <a:latin typeface="+mn-lt"/>
            </a:endParaRPr>
          </a:p>
          <a:p>
            <a:pPr marL="457200" indent="-457200">
              <a:lnSpc>
                <a:spcPct val="90000"/>
              </a:lnSpc>
              <a:spcBef>
                <a:spcPct val="20000"/>
              </a:spcBef>
              <a:buFont typeface="Arial" panose="020B0604020202020204" pitchFamily="34" charset="0"/>
              <a:buChar char="•"/>
              <a:defRPr/>
            </a:pPr>
            <a:r>
              <a:rPr lang="en-GB" sz="2400" dirty="0">
                <a:latin typeface="+mn-lt"/>
              </a:rPr>
              <a:t>How do we deal with criticism? Or give it? – Get to the bottom of the behaviour…not the opinion. Comment on the action or observation…not the person.</a:t>
            </a:r>
          </a:p>
          <a:p>
            <a:pPr marL="0" indent="0">
              <a:lnSpc>
                <a:spcPct val="90000"/>
              </a:lnSpc>
              <a:spcBef>
                <a:spcPct val="20000"/>
              </a:spcBef>
              <a:buFont typeface="Arial" panose="020B0604020202020204" pitchFamily="34" charset="0"/>
              <a:buNone/>
              <a:defRPr/>
            </a:pPr>
            <a:endParaRPr lang="en-GB" sz="2400" dirty="0">
              <a:latin typeface="+mn-lt"/>
            </a:endParaRPr>
          </a:p>
          <a:p>
            <a:pPr marL="457200" indent="-457200">
              <a:lnSpc>
                <a:spcPct val="90000"/>
              </a:lnSpc>
              <a:spcBef>
                <a:spcPct val="20000"/>
              </a:spcBef>
              <a:buFont typeface="Arial" panose="020B0604020202020204" pitchFamily="34" charset="0"/>
              <a:buChar char="•"/>
              <a:defRPr/>
            </a:pPr>
            <a:r>
              <a:rPr lang="en-GB" sz="2400" dirty="0">
                <a:latin typeface="+mn-lt"/>
              </a:rPr>
              <a:t>Effective communication:</a:t>
            </a:r>
          </a:p>
          <a:p>
            <a:pPr marL="914400" lvl="1" indent="-457200">
              <a:lnSpc>
                <a:spcPct val="90000"/>
              </a:lnSpc>
              <a:spcBef>
                <a:spcPct val="20000"/>
              </a:spcBef>
              <a:buFont typeface="Arial" panose="020B0604020202020204" pitchFamily="34" charset="0"/>
              <a:buChar char="•"/>
              <a:defRPr/>
            </a:pPr>
            <a:r>
              <a:rPr lang="en-GB" sz="2000" dirty="0">
                <a:latin typeface="+mn-lt"/>
              </a:rPr>
              <a:t>Psychological contract – Say then Go</a:t>
            </a:r>
          </a:p>
          <a:p>
            <a:pPr marL="914400" lvl="1" indent="-457200">
              <a:lnSpc>
                <a:spcPct val="90000"/>
              </a:lnSpc>
              <a:spcBef>
                <a:spcPct val="20000"/>
              </a:spcBef>
              <a:buFont typeface="Arial" panose="020B0604020202020204" pitchFamily="34" charset="0"/>
              <a:buChar char="•"/>
              <a:defRPr/>
            </a:pPr>
            <a:r>
              <a:rPr lang="en-GB" sz="2000" dirty="0">
                <a:latin typeface="+mn-lt"/>
              </a:rPr>
              <a:t>Elicit understanding – military use feedback and paraphrase. Clarify a definition without using the words in the definition.</a:t>
            </a:r>
          </a:p>
          <a:p>
            <a:pPr marL="914400" lvl="1" indent="-457200">
              <a:lnSpc>
                <a:spcPct val="90000"/>
              </a:lnSpc>
              <a:spcBef>
                <a:spcPct val="20000"/>
              </a:spcBef>
              <a:buFont typeface="Arial" panose="020B0604020202020204" pitchFamily="34" charset="0"/>
              <a:buChar char="•"/>
              <a:defRPr/>
            </a:pPr>
            <a:r>
              <a:rPr lang="en-GB" sz="2000" dirty="0">
                <a:latin typeface="+mn-lt"/>
              </a:rPr>
              <a:t>Consider all elements of communication – Verbal/Tone/Body Language</a:t>
            </a:r>
            <a:r>
              <a:rPr lang="en-GB" sz="2000" baseline="0" dirty="0">
                <a:latin typeface="+mn-lt"/>
              </a:rPr>
              <a:t> 7/38/55 – </a:t>
            </a:r>
            <a:r>
              <a:rPr lang="en-GB" sz="2000" b="1" baseline="0" dirty="0">
                <a:latin typeface="+mn-lt"/>
              </a:rPr>
              <a:t>burst the bubble! Only when incongruous evidence is suggested</a:t>
            </a:r>
            <a:r>
              <a:rPr lang="en-GB" sz="2000" baseline="0" dirty="0">
                <a:latin typeface="+mn-lt"/>
              </a:rPr>
              <a:t>.</a:t>
            </a:r>
            <a:endParaRPr lang="en-GB" sz="2000" dirty="0">
              <a:latin typeface="+mn-lt"/>
            </a:endParaRP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3B80C823-B1BE-481C-AA50-E09619274987}" type="slidenum">
              <a:rPr lang="en-GB" smtClean="0"/>
              <a:t>14</a:t>
            </a:fld>
            <a:endParaRPr lang="en-GB"/>
          </a:p>
        </p:txBody>
      </p:sp>
    </p:spTree>
    <p:extLst>
      <p:ext uri="{BB962C8B-B14F-4D97-AF65-F5344CB8AC3E}">
        <p14:creationId xmlns:p14="http://schemas.microsoft.com/office/powerpoint/2010/main" val="27161658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nSpc>
                <a:spcPct val="90000"/>
              </a:lnSpc>
              <a:spcBef>
                <a:spcPct val="20000"/>
              </a:spcBef>
              <a:buFont typeface="Arial" panose="020B0604020202020204" pitchFamily="34" charset="0"/>
              <a:buChar char="•"/>
              <a:defRPr/>
            </a:pPr>
            <a:r>
              <a:rPr lang="en-GB" sz="2400" dirty="0">
                <a:latin typeface="+mn-lt"/>
              </a:rPr>
              <a:t>Why do we procrastinate? Lets discuss that for a while.</a:t>
            </a:r>
          </a:p>
          <a:p>
            <a:pPr marL="457200" indent="-457200">
              <a:lnSpc>
                <a:spcPct val="90000"/>
              </a:lnSpc>
              <a:spcBef>
                <a:spcPct val="20000"/>
              </a:spcBef>
              <a:buFont typeface="Arial" panose="020B0604020202020204" pitchFamily="34" charset="0"/>
              <a:buChar char="•"/>
              <a:defRPr/>
            </a:pPr>
            <a:r>
              <a:rPr lang="en-GB" sz="2400" dirty="0">
                <a:latin typeface="+mn-lt"/>
              </a:rPr>
              <a:t>Resilience to procrastination:</a:t>
            </a:r>
          </a:p>
          <a:p>
            <a:pPr marL="914400" lvl="1" indent="-457200">
              <a:lnSpc>
                <a:spcPct val="90000"/>
              </a:lnSpc>
              <a:spcBef>
                <a:spcPct val="20000"/>
              </a:spcBef>
              <a:buFont typeface="Arial" panose="020B0604020202020204" pitchFamily="34" charset="0"/>
              <a:buChar char="•"/>
              <a:defRPr/>
            </a:pPr>
            <a:r>
              <a:rPr lang="en-GB" sz="2000" dirty="0">
                <a:latin typeface="+mn-lt"/>
              </a:rPr>
              <a:t>Be clear on priorities - Urgent vs Important</a:t>
            </a:r>
          </a:p>
          <a:p>
            <a:pPr marL="914400" lvl="1" indent="-457200">
              <a:lnSpc>
                <a:spcPct val="90000"/>
              </a:lnSpc>
              <a:spcBef>
                <a:spcPct val="20000"/>
              </a:spcBef>
              <a:buFont typeface="Arial" panose="020B0604020202020204" pitchFamily="34" charset="0"/>
              <a:buChar char="•"/>
              <a:defRPr/>
            </a:pPr>
            <a:r>
              <a:rPr lang="en-GB" sz="2000" dirty="0">
                <a:latin typeface="+mn-lt"/>
              </a:rPr>
              <a:t>Clarity on efficacy</a:t>
            </a:r>
          </a:p>
          <a:p>
            <a:pPr marL="914400" lvl="1" indent="-457200">
              <a:lnSpc>
                <a:spcPct val="90000"/>
              </a:lnSpc>
              <a:spcBef>
                <a:spcPct val="20000"/>
              </a:spcBef>
              <a:buFont typeface="Arial" panose="020B0604020202020204" pitchFamily="34" charset="0"/>
              <a:buChar char="•"/>
              <a:defRPr/>
            </a:pPr>
            <a:r>
              <a:rPr lang="en-GB" sz="2000" dirty="0">
                <a:latin typeface="+mn-lt"/>
              </a:rPr>
              <a:t>Courage – mon braves! “Courage is being scared to death – but saddling up anyway!” Marion Mitchell Morrison (John Wayne). </a:t>
            </a:r>
            <a:endParaRPr lang="en-GB" dirty="0"/>
          </a:p>
        </p:txBody>
      </p:sp>
      <p:sp>
        <p:nvSpPr>
          <p:cNvPr id="4" name="Slide Number Placeholder 3"/>
          <p:cNvSpPr>
            <a:spLocks noGrp="1"/>
          </p:cNvSpPr>
          <p:nvPr>
            <p:ph type="sldNum" sz="quarter" idx="10"/>
          </p:nvPr>
        </p:nvSpPr>
        <p:spPr/>
        <p:txBody>
          <a:bodyPr/>
          <a:lstStyle/>
          <a:p>
            <a:fld id="{3B80C823-B1BE-481C-AA50-E09619274987}" type="slidenum">
              <a:rPr lang="en-GB" smtClean="0"/>
              <a:t>15</a:t>
            </a:fld>
            <a:endParaRPr lang="en-GB"/>
          </a:p>
        </p:txBody>
      </p:sp>
    </p:spTree>
    <p:extLst>
      <p:ext uri="{BB962C8B-B14F-4D97-AF65-F5344CB8AC3E}">
        <p14:creationId xmlns:p14="http://schemas.microsoft.com/office/powerpoint/2010/main" val="476739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nSpc>
                <a:spcPct val="90000"/>
              </a:lnSpc>
              <a:spcBef>
                <a:spcPct val="20000"/>
              </a:spcBef>
              <a:buFont typeface="Arial" panose="020B0604020202020204" pitchFamily="34" charset="0"/>
              <a:buChar char="•"/>
              <a:defRPr/>
            </a:pPr>
            <a:r>
              <a:rPr lang="en-GB" sz="2400" dirty="0">
                <a:latin typeface="+mn-lt"/>
              </a:rPr>
              <a:t>Why have goals?</a:t>
            </a:r>
          </a:p>
          <a:p>
            <a:pPr marL="457200" indent="-457200">
              <a:lnSpc>
                <a:spcPct val="90000"/>
              </a:lnSpc>
              <a:spcBef>
                <a:spcPct val="20000"/>
              </a:spcBef>
              <a:buFont typeface="Arial" panose="020B0604020202020204" pitchFamily="34" charset="0"/>
              <a:buChar char="•"/>
              <a:defRPr/>
            </a:pPr>
            <a:r>
              <a:rPr lang="en-GB" sz="2400" dirty="0">
                <a:latin typeface="+mn-lt"/>
              </a:rPr>
              <a:t>What are your goals?</a:t>
            </a:r>
          </a:p>
          <a:p>
            <a:pPr marL="457200" indent="-457200">
              <a:lnSpc>
                <a:spcPct val="90000"/>
              </a:lnSpc>
              <a:spcBef>
                <a:spcPct val="20000"/>
              </a:spcBef>
              <a:buFont typeface="Arial" panose="020B0604020202020204" pitchFamily="34" charset="0"/>
              <a:buChar char="•"/>
              <a:defRPr/>
            </a:pPr>
            <a:r>
              <a:rPr lang="en-GB" sz="2400" dirty="0">
                <a:latin typeface="+mn-lt"/>
              </a:rPr>
              <a:t>Does goal setting help resilience?:</a:t>
            </a:r>
          </a:p>
          <a:p>
            <a:pPr marL="914400" lvl="1" indent="-457200">
              <a:lnSpc>
                <a:spcPct val="90000"/>
              </a:lnSpc>
              <a:spcBef>
                <a:spcPct val="20000"/>
              </a:spcBef>
              <a:buFont typeface="Arial" panose="020B0604020202020204" pitchFamily="34" charset="0"/>
              <a:buChar char="•"/>
              <a:defRPr/>
            </a:pPr>
            <a:r>
              <a:rPr lang="en-GB" sz="2000" dirty="0">
                <a:latin typeface="+mn-lt"/>
              </a:rPr>
              <a:t>Goals vs goal setting</a:t>
            </a:r>
          </a:p>
          <a:p>
            <a:pPr marL="914400" lvl="1" indent="-457200">
              <a:lnSpc>
                <a:spcPct val="90000"/>
              </a:lnSpc>
              <a:spcBef>
                <a:spcPct val="20000"/>
              </a:spcBef>
              <a:buFont typeface="Arial" panose="020B0604020202020204" pitchFamily="34" charset="0"/>
              <a:buChar char="•"/>
              <a:defRPr/>
            </a:pPr>
            <a:r>
              <a:rPr lang="en-GB" sz="2000" dirty="0">
                <a:latin typeface="+mn-lt"/>
              </a:rPr>
              <a:t>Realism</a:t>
            </a:r>
          </a:p>
          <a:p>
            <a:pPr marL="914400" lvl="1" indent="-457200">
              <a:lnSpc>
                <a:spcPct val="90000"/>
              </a:lnSpc>
              <a:spcBef>
                <a:spcPct val="20000"/>
              </a:spcBef>
              <a:buFont typeface="Arial" panose="020B0604020202020204" pitchFamily="34" charset="0"/>
              <a:buChar char="•"/>
              <a:defRPr/>
            </a:pPr>
            <a:r>
              <a:rPr lang="en-GB" sz="2000" dirty="0">
                <a:latin typeface="+mn-lt"/>
              </a:rPr>
              <a:t>Recognition</a:t>
            </a:r>
            <a:endParaRPr lang="en-GB" sz="2400" dirty="0">
              <a:latin typeface="+mn-lt"/>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2000" dirty="0">
              <a:latin typeface="+mn-lt"/>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GB" sz="2000" dirty="0">
                <a:latin typeface="+mn-lt"/>
              </a:rPr>
              <a:t>“Commitment is doing what you said you would do long after the mood</a:t>
            </a:r>
            <a:r>
              <a:rPr lang="en-GB" sz="2000" baseline="0" dirty="0">
                <a:latin typeface="+mn-lt"/>
              </a:rPr>
              <a:t> you were in when you said it has left you!” Bear </a:t>
            </a:r>
            <a:r>
              <a:rPr lang="en-GB" sz="2000" baseline="0" dirty="0" err="1">
                <a:latin typeface="+mn-lt"/>
              </a:rPr>
              <a:t>Grylls’s</a:t>
            </a:r>
            <a:r>
              <a:rPr lang="en-GB" sz="2000" baseline="0" dirty="0">
                <a:latin typeface="+mn-lt"/>
              </a:rPr>
              <a:t> Mum.</a:t>
            </a:r>
            <a:endParaRPr lang="en-GB" sz="2000" dirty="0">
              <a:latin typeface="+mn-lt"/>
            </a:endParaRPr>
          </a:p>
          <a:p>
            <a:endParaRPr lang="en-GB" dirty="0"/>
          </a:p>
        </p:txBody>
      </p:sp>
      <p:sp>
        <p:nvSpPr>
          <p:cNvPr id="4" name="Slide Number Placeholder 3"/>
          <p:cNvSpPr>
            <a:spLocks noGrp="1"/>
          </p:cNvSpPr>
          <p:nvPr>
            <p:ph type="sldNum" sz="quarter" idx="10"/>
          </p:nvPr>
        </p:nvSpPr>
        <p:spPr/>
        <p:txBody>
          <a:bodyPr/>
          <a:lstStyle/>
          <a:p>
            <a:fld id="{3B80C823-B1BE-481C-AA50-E09619274987}" type="slidenum">
              <a:rPr lang="en-GB" smtClean="0"/>
              <a:t>16</a:t>
            </a:fld>
            <a:endParaRPr lang="en-GB"/>
          </a:p>
        </p:txBody>
      </p:sp>
    </p:spTree>
    <p:extLst>
      <p:ext uri="{BB962C8B-B14F-4D97-AF65-F5344CB8AC3E}">
        <p14:creationId xmlns:p14="http://schemas.microsoft.com/office/powerpoint/2010/main" val="4074189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B80C823-B1BE-481C-AA50-E09619274987}" type="slidenum">
              <a:rPr lang="en-GB" smtClean="0"/>
              <a:t>17</a:t>
            </a:fld>
            <a:endParaRPr lang="en-GB"/>
          </a:p>
        </p:txBody>
      </p:sp>
    </p:spTree>
    <p:extLst>
      <p:ext uri="{BB962C8B-B14F-4D97-AF65-F5344CB8AC3E}">
        <p14:creationId xmlns:p14="http://schemas.microsoft.com/office/powerpoint/2010/main" val="1821726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B80C823-B1BE-481C-AA50-E09619274987}" type="slidenum">
              <a:rPr lang="en-GB" smtClean="0"/>
              <a:t>18</a:t>
            </a:fld>
            <a:endParaRPr lang="en-GB"/>
          </a:p>
        </p:txBody>
      </p:sp>
    </p:spTree>
    <p:extLst>
      <p:ext uri="{BB962C8B-B14F-4D97-AF65-F5344CB8AC3E}">
        <p14:creationId xmlns:p14="http://schemas.microsoft.com/office/powerpoint/2010/main" val="3417614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B80C823-B1BE-481C-AA50-E09619274987}" type="slidenum">
              <a:rPr lang="en-GB" smtClean="0"/>
              <a:t>2</a:t>
            </a:fld>
            <a:endParaRPr lang="en-GB"/>
          </a:p>
        </p:txBody>
      </p:sp>
    </p:spTree>
    <p:extLst>
      <p:ext uri="{BB962C8B-B14F-4D97-AF65-F5344CB8AC3E}">
        <p14:creationId xmlns:p14="http://schemas.microsoft.com/office/powerpoint/2010/main" val="784410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B80C823-B1BE-481C-AA50-E09619274987}" type="slidenum">
              <a:rPr lang="en-GB" smtClean="0"/>
              <a:t>3</a:t>
            </a:fld>
            <a:endParaRPr lang="en-GB"/>
          </a:p>
        </p:txBody>
      </p:sp>
    </p:spTree>
    <p:extLst>
      <p:ext uri="{BB962C8B-B14F-4D97-AF65-F5344CB8AC3E}">
        <p14:creationId xmlns:p14="http://schemas.microsoft.com/office/powerpoint/2010/main" val="973476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B80C823-B1BE-481C-AA50-E09619274987}" type="slidenum">
              <a:rPr lang="en-GB" smtClean="0"/>
              <a:t>4</a:t>
            </a:fld>
            <a:endParaRPr lang="en-GB"/>
          </a:p>
        </p:txBody>
      </p:sp>
    </p:spTree>
    <p:extLst>
      <p:ext uri="{BB962C8B-B14F-4D97-AF65-F5344CB8AC3E}">
        <p14:creationId xmlns:p14="http://schemas.microsoft.com/office/powerpoint/2010/main" val="3805266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B80C823-B1BE-481C-AA50-E09619274987}" type="slidenum">
              <a:rPr lang="en-GB" smtClean="0"/>
              <a:t>5</a:t>
            </a:fld>
            <a:endParaRPr lang="en-GB"/>
          </a:p>
        </p:txBody>
      </p:sp>
    </p:spTree>
    <p:extLst>
      <p:ext uri="{BB962C8B-B14F-4D97-AF65-F5344CB8AC3E}">
        <p14:creationId xmlns:p14="http://schemas.microsoft.com/office/powerpoint/2010/main" val="1668805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Arial" panose="020B0604020202020204" pitchFamily="34" charset="0"/>
              <a:buChar char="•"/>
            </a:pPr>
            <a:r>
              <a:rPr lang="en-GB" sz="3000" dirty="0">
                <a:latin typeface="+mn-lt"/>
              </a:rPr>
              <a:t>What is </a:t>
            </a:r>
            <a:r>
              <a:rPr lang="en-GB" sz="3000" dirty="0" err="1">
                <a:latin typeface="+mn-lt"/>
              </a:rPr>
              <a:t>resil</a:t>
            </a:r>
            <a:r>
              <a:rPr lang="en-GB" sz="3000" dirty="0">
                <a:latin typeface="+mn-lt"/>
              </a:rPr>
              <a:t>	</a:t>
            </a:r>
            <a:r>
              <a:rPr lang="en-GB" sz="3000" dirty="0" err="1">
                <a:latin typeface="+mn-lt"/>
              </a:rPr>
              <a:t>nce</a:t>
            </a:r>
            <a:r>
              <a:rPr lang="en-GB" sz="3000" dirty="0">
                <a:latin typeface="+mn-lt"/>
              </a:rPr>
              <a:t>?</a:t>
            </a:r>
          </a:p>
          <a:p>
            <a:pPr lvl="7"/>
            <a:r>
              <a:rPr lang="en-GB" sz="3000" b="1" dirty="0">
                <a:latin typeface="+mn-lt"/>
              </a:rPr>
              <a:t>Group exercise, write down key words</a:t>
            </a:r>
            <a:r>
              <a:rPr lang="en-GB" sz="3000" b="1" baseline="0" dirty="0">
                <a:latin typeface="+mn-lt"/>
              </a:rPr>
              <a:t> on post it’s, group together and </a:t>
            </a:r>
            <a:r>
              <a:rPr lang="en-GB" sz="3000" dirty="0">
                <a:latin typeface="+mn-lt"/>
              </a:rPr>
              <a:t>discuss.</a:t>
            </a:r>
          </a:p>
          <a:p>
            <a:pPr marL="457200" indent="-457200">
              <a:buFont typeface="Arial" panose="020B0604020202020204" pitchFamily="34" charset="0"/>
              <a:buChar char="•"/>
            </a:pPr>
            <a:endParaRPr lang="en-GB" sz="3000" dirty="0">
              <a:latin typeface="+mn-lt"/>
            </a:endParaRPr>
          </a:p>
          <a:p>
            <a:pPr marL="457200" indent="-457200">
              <a:buFont typeface="Arial" panose="020B0604020202020204" pitchFamily="34" charset="0"/>
              <a:buChar char="•"/>
            </a:pPr>
            <a:r>
              <a:rPr lang="en-GB" sz="3000" dirty="0">
                <a:latin typeface="+mn-lt"/>
              </a:rPr>
              <a:t>Am I resilient?</a:t>
            </a:r>
          </a:p>
          <a:p>
            <a:pPr lvl="7"/>
            <a:r>
              <a:rPr lang="en-GB" sz="3000" b="1" dirty="0">
                <a:latin typeface="+mn-lt"/>
              </a:rPr>
              <a:t>Group</a:t>
            </a:r>
            <a:r>
              <a:rPr lang="en-GB" sz="3000" b="1" baseline="0" dirty="0">
                <a:latin typeface="+mn-lt"/>
              </a:rPr>
              <a:t> discussion </a:t>
            </a:r>
            <a:r>
              <a:rPr lang="en-GB" sz="3000" baseline="0" dirty="0">
                <a:latin typeface="+mn-lt"/>
              </a:rPr>
              <a:t>- </a:t>
            </a:r>
            <a:r>
              <a:rPr lang="en-GB" sz="3000" dirty="0">
                <a:latin typeface="+mn-lt"/>
              </a:rPr>
              <a:t>share examples?</a:t>
            </a:r>
          </a:p>
          <a:p>
            <a:pPr lvl="7"/>
            <a:endParaRPr lang="en-GB" sz="3000" dirty="0">
              <a:latin typeface="+mn-lt"/>
            </a:endParaRPr>
          </a:p>
          <a:p>
            <a:pPr lvl="7"/>
            <a:endParaRPr lang="en-GB" sz="3000" dirty="0">
              <a:latin typeface="+mn-lt"/>
            </a:endParaRPr>
          </a:p>
          <a:p>
            <a:r>
              <a:rPr lang="en-GB" dirty="0"/>
              <a:t>Quote from ‘Inner Peace’ Anon, The Little Book of Resilience,</a:t>
            </a:r>
            <a:r>
              <a:rPr lang="en-GB" baseline="0" dirty="0"/>
              <a:t> Matthew Johnstone, Robinson, London 2015. Similar to </a:t>
            </a:r>
            <a:r>
              <a:rPr lang="en-GB" baseline="0" dirty="0" err="1"/>
              <a:t>Kiplings</a:t>
            </a:r>
            <a:r>
              <a:rPr lang="en-GB" baseline="0" dirty="0"/>
              <a:t> ‘If’</a:t>
            </a:r>
          </a:p>
          <a:p>
            <a:endParaRPr lang="en-GB" baseline="0" dirty="0"/>
          </a:p>
          <a:p>
            <a:r>
              <a:rPr lang="en-GB" baseline="0" dirty="0"/>
              <a:t>Dictionary – to return to original form…to recover readily from illness, depression, adversity or the like, </a:t>
            </a:r>
            <a:r>
              <a:rPr lang="en-GB" baseline="0" dirty="0" err="1"/>
              <a:t>bouyancy</a:t>
            </a:r>
            <a:endParaRPr lang="en-GB" baseline="0" dirty="0"/>
          </a:p>
          <a:p>
            <a:endParaRPr lang="en-GB" baseline="0" dirty="0"/>
          </a:p>
          <a:p>
            <a:r>
              <a:rPr lang="en-GB" baseline="0" dirty="0"/>
              <a:t>To ‘enrich the vocabulary’ (Kahneman)</a:t>
            </a:r>
          </a:p>
          <a:p>
            <a:endParaRPr lang="en-GB" baseline="0" dirty="0"/>
          </a:p>
          <a:p>
            <a:r>
              <a:rPr lang="en-GB" baseline="0" dirty="0"/>
              <a:t>Charles </a:t>
            </a:r>
            <a:r>
              <a:rPr lang="en-GB" baseline="0" dirty="0" err="1"/>
              <a:t>Swindoll</a:t>
            </a:r>
            <a:r>
              <a:rPr lang="en-GB" baseline="0" dirty="0"/>
              <a:t> (pastor, author, educator) “Life is 10% of what happens to us and 90% of how we choose to react to it”</a:t>
            </a:r>
          </a:p>
          <a:p>
            <a:endParaRPr lang="en-GB" baseline="0" dirty="0"/>
          </a:p>
          <a:p>
            <a:r>
              <a:rPr lang="en-GB" baseline="0" dirty="0"/>
              <a:t>Viktor Frankl (Austrian neurologist, psychiatrist and Auschwitz survivor and author of ‘Mans Search for Meaning’) “We cannot change our past . We cannot change the fact that people act in a certain way. We cannot change the inevitable. The only thing we can do is play on the one string we have and that is our attitude.”</a:t>
            </a:r>
          </a:p>
          <a:p>
            <a:endParaRPr lang="en-GB" baseline="0" dirty="0"/>
          </a:p>
          <a:p>
            <a:r>
              <a:rPr lang="en-GB" baseline="0" dirty="0"/>
              <a:t>Examples of dealing with issues:</a:t>
            </a:r>
          </a:p>
          <a:p>
            <a:endParaRPr lang="en-GB" baseline="0" dirty="0"/>
          </a:p>
          <a:p>
            <a:pPr marL="171450" indent="-171450">
              <a:buFont typeface="Arial" panose="020B0604020202020204" pitchFamily="34" charset="0"/>
              <a:buChar char="•"/>
            </a:pPr>
            <a:r>
              <a:rPr lang="en-GB" baseline="0" dirty="0"/>
              <a:t>30,000ft open bomb doors….vs…..warehouse with strong room!</a:t>
            </a:r>
          </a:p>
          <a:p>
            <a:pPr marL="171450" indent="-171450">
              <a:buFont typeface="Arial" panose="020B0604020202020204" pitchFamily="34" charset="0"/>
              <a:buChar char="•"/>
            </a:pPr>
            <a:r>
              <a:rPr lang="en-GB" baseline="0" dirty="0"/>
              <a:t>Any others?</a:t>
            </a:r>
          </a:p>
          <a:p>
            <a:endParaRPr lang="en-GB" baseline="0" dirty="0"/>
          </a:p>
          <a:p>
            <a:r>
              <a:rPr lang="en-GB" baseline="0" dirty="0"/>
              <a:t>PSTD (Post Traumatic Stress Disorder) vs PTT (Post Traumatic Transformation)</a:t>
            </a:r>
          </a:p>
          <a:p>
            <a:endParaRPr lang="en-GB" baseline="0" dirty="0"/>
          </a:p>
          <a:p>
            <a:r>
              <a:rPr lang="en-GB" baseline="0" dirty="0"/>
              <a:t>We all have different backgrounds…we know that ‘people’ have problems….but we all secretly expect to live happy, successful, healthy lives with solid and sustaining relationships. This is the ‘other people’ phenomenon.</a:t>
            </a:r>
          </a:p>
          <a:p>
            <a:endParaRPr lang="en-GB" baseline="0" dirty="0"/>
          </a:p>
          <a:p>
            <a:r>
              <a:rPr lang="en-GB" baseline="0" dirty="0"/>
              <a:t>Resilience is linked to a mix of values, beliefs, perceptions, strategies, techniques and most importantly a realistic mind-set which together contribute to improved personal performance and to preventing over stress.</a:t>
            </a:r>
          </a:p>
          <a:p>
            <a:r>
              <a:rPr lang="en-GB" baseline="0" dirty="0"/>
              <a:t>Resilience is a trait we all possess. It is an accountable, flexible mind-set that drives behaviours, thoughts and actions. Although admittedly some people have better skills than others it can be learned, developed and improved in anyone – if they allow it to be.</a:t>
            </a:r>
          </a:p>
          <a:p>
            <a:endParaRPr lang="en-GB" baseline="0" dirty="0"/>
          </a:p>
          <a:p>
            <a:r>
              <a:rPr lang="en-GB" baseline="0" dirty="0"/>
              <a:t>Close with Resilience is a capability – </a:t>
            </a:r>
            <a:r>
              <a:rPr lang="en-GB" b="1" baseline="0" dirty="0"/>
              <a:t>draw the capability model. </a:t>
            </a:r>
            <a:r>
              <a:rPr lang="en-GB" baseline="0" dirty="0"/>
              <a:t>Knowledge/Skill/Desire.</a:t>
            </a:r>
            <a:endParaRPr lang="en-GB" dirty="0"/>
          </a:p>
        </p:txBody>
      </p:sp>
      <p:sp>
        <p:nvSpPr>
          <p:cNvPr id="4" name="Slide Number Placeholder 3"/>
          <p:cNvSpPr>
            <a:spLocks noGrp="1"/>
          </p:cNvSpPr>
          <p:nvPr>
            <p:ph type="sldNum" sz="quarter" idx="10"/>
          </p:nvPr>
        </p:nvSpPr>
        <p:spPr/>
        <p:txBody>
          <a:bodyPr/>
          <a:lstStyle/>
          <a:p>
            <a:fld id="{3B80C823-B1BE-481C-AA50-E09619274987}" type="slidenum">
              <a:rPr lang="en-GB" smtClean="0"/>
              <a:t>6</a:t>
            </a:fld>
            <a:endParaRPr lang="en-GB"/>
          </a:p>
        </p:txBody>
      </p:sp>
    </p:spTree>
    <p:extLst>
      <p:ext uri="{BB962C8B-B14F-4D97-AF65-F5344CB8AC3E}">
        <p14:creationId xmlns:p14="http://schemas.microsoft.com/office/powerpoint/2010/main" val="3047855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nSpc>
                <a:spcPct val="90000"/>
              </a:lnSpc>
              <a:spcBef>
                <a:spcPct val="20000"/>
              </a:spcBef>
              <a:buFont typeface="Arial" panose="020B0604020202020204" pitchFamily="34" charset="0"/>
              <a:buChar char="•"/>
              <a:defRPr/>
            </a:pPr>
            <a:r>
              <a:rPr lang="en-GB" sz="2400" dirty="0">
                <a:latin typeface="+mn-lt"/>
              </a:rPr>
              <a:t>What is change? Often it’s not about what something IS but rather more</a:t>
            </a:r>
            <a:r>
              <a:rPr lang="en-GB" sz="2400" baseline="0" dirty="0">
                <a:latin typeface="+mn-lt"/>
              </a:rPr>
              <a:t> what it ISN’T. We don’t focus on what we’ve changed ‘to’ but what we’ve changed ‘from’ and measure the two against each other – usually with a negative bias.</a:t>
            </a:r>
          </a:p>
          <a:p>
            <a:pPr marL="0" indent="0">
              <a:lnSpc>
                <a:spcPct val="90000"/>
              </a:lnSpc>
              <a:spcBef>
                <a:spcPct val="20000"/>
              </a:spcBef>
              <a:buFont typeface="Arial" panose="020B0604020202020204" pitchFamily="34" charset="0"/>
              <a:buNone/>
              <a:defRPr/>
            </a:pPr>
            <a:r>
              <a:rPr lang="en-GB" sz="2400" baseline="0" dirty="0">
                <a:latin typeface="+mn-lt"/>
              </a:rPr>
              <a:t>	</a:t>
            </a:r>
            <a:r>
              <a:rPr lang="en-GB" sz="2400" dirty="0">
                <a:latin typeface="+mn-lt"/>
              </a:rPr>
              <a:t>Why do some people relish change and some people dread it? Some people </a:t>
            </a:r>
            <a:r>
              <a:rPr lang="en-GB" sz="2400" dirty="0" err="1">
                <a:latin typeface="+mn-lt"/>
              </a:rPr>
              <a:t>Neophilic</a:t>
            </a:r>
            <a:r>
              <a:rPr lang="en-GB" sz="2400" dirty="0">
                <a:latin typeface="+mn-lt"/>
              </a:rPr>
              <a:t> vs neophobic…like</a:t>
            </a:r>
            <a:r>
              <a:rPr lang="en-GB" sz="2400" baseline="0" dirty="0">
                <a:latin typeface="+mn-lt"/>
              </a:rPr>
              <a:t> new things vs like things to stay the same? Background, upbringing, experience – ladder of referral. </a:t>
            </a:r>
            <a:r>
              <a:rPr lang="en-GB" sz="2400" b="1" baseline="0" dirty="0">
                <a:latin typeface="+mn-lt"/>
              </a:rPr>
              <a:t>It’s a choice – Transition in crisis graph – draw.</a:t>
            </a:r>
            <a:endParaRPr lang="en-GB" sz="2400" b="1" dirty="0">
              <a:latin typeface="+mn-lt"/>
            </a:endParaRPr>
          </a:p>
          <a:p>
            <a:pPr marL="457200" indent="-457200">
              <a:lnSpc>
                <a:spcPct val="90000"/>
              </a:lnSpc>
              <a:spcBef>
                <a:spcPct val="20000"/>
              </a:spcBef>
              <a:buFont typeface="Arial" panose="020B0604020202020204" pitchFamily="34" charset="0"/>
              <a:buChar char="•"/>
              <a:defRPr/>
            </a:pPr>
            <a:r>
              <a:rPr lang="en-GB" sz="2400" dirty="0">
                <a:latin typeface="+mn-lt"/>
              </a:rPr>
              <a:t>Resilience to change:</a:t>
            </a:r>
          </a:p>
          <a:p>
            <a:pPr marL="914400" marR="0" lvl="1" indent="-457200"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a:pPr>
            <a:r>
              <a:rPr lang="en-GB" sz="2000" dirty="0">
                <a:latin typeface="+mn-lt"/>
              </a:rPr>
              <a:t>Embrace or abhor? </a:t>
            </a:r>
            <a:r>
              <a:rPr lang="en-GB" sz="2000" baseline="0" dirty="0">
                <a:latin typeface="+mn-lt"/>
              </a:rPr>
              <a:t>Francis of Assisi – so change requires serenity, courage and wisdom. Serenity is one of THE MOST IMPORTANT ASPECTS of resilience</a:t>
            </a:r>
            <a:endParaRPr lang="en-GB" sz="2000" dirty="0">
              <a:latin typeface="+mn-lt"/>
            </a:endParaRPr>
          </a:p>
          <a:p>
            <a:pPr marL="914400" lvl="1" indent="-457200">
              <a:lnSpc>
                <a:spcPct val="90000"/>
              </a:lnSpc>
              <a:spcBef>
                <a:spcPct val="20000"/>
              </a:spcBef>
              <a:buFont typeface="Arial" panose="020B0604020202020204" pitchFamily="34" charset="0"/>
              <a:buChar char="•"/>
              <a:defRPr/>
            </a:pPr>
            <a:r>
              <a:rPr lang="en-GB" sz="2000" dirty="0">
                <a:latin typeface="+mn-lt"/>
              </a:rPr>
              <a:t>Aesop's fable – The Oak and the Reed</a:t>
            </a:r>
          </a:p>
          <a:p>
            <a:pPr marL="914400" lvl="1" indent="-457200">
              <a:lnSpc>
                <a:spcPct val="90000"/>
              </a:lnSpc>
              <a:spcBef>
                <a:spcPct val="20000"/>
              </a:spcBef>
              <a:buFont typeface="Arial" panose="020B0604020202020204" pitchFamily="34" charset="0"/>
              <a:buChar char="•"/>
              <a:defRPr/>
            </a:pPr>
            <a:r>
              <a:rPr lang="en-GB" sz="2000" dirty="0">
                <a:latin typeface="+mn-lt"/>
              </a:rPr>
              <a:t>Dr Spencer Johnson – Who Moved my Cheese? ‘Preserving Adaptive Capacity’ </a:t>
            </a:r>
            <a:r>
              <a:rPr lang="en-GB" sz="2000" b="1" dirty="0">
                <a:latin typeface="+mn-lt"/>
              </a:rPr>
              <a:t>Evolution!</a:t>
            </a:r>
          </a:p>
          <a:p>
            <a:endParaRPr lang="en-GB" dirty="0"/>
          </a:p>
        </p:txBody>
      </p:sp>
      <p:sp>
        <p:nvSpPr>
          <p:cNvPr id="4" name="Slide Number Placeholder 3"/>
          <p:cNvSpPr>
            <a:spLocks noGrp="1"/>
          </p:cNvSpPr>
          <p:nvPr>
            <p:ph type="sldNum" sz="quarter" idx="10"/>
          </p:nvPr>
        </p:nvSpPr>
        <p:spPr/>
        <p:txBody>
          <a:bodyPr/>
          <a:lstStyle/>
          <a:p>
            <a:fld id="{3B80C823-B1BE-481C-AA50-E09619274987}" type="slidenum">
              <a:rPr lang="en-GB" smtClean="0"/>
              <a:t>7</a:t>
            </a:fld>
            <a:endParaRPr lang="en-GB"/>
          </a:p>
        </p:txBody>
      </p:sp>
    </p:spTree>
    <p:extLst>
      <p:ext uri="{BB962C8B-B14F-4D97-AF65-F5344CB8AC3E}">
        <p14:creationId xmlns:p14="http://schemas.microsoft.com/office/powerpoint/2010/main" val="1456214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b="1" dirty="0">
                <a:latin typeface="+mn-lt"/>
              </a:rPr>
              <a:t>In this context</a:t>
            </a:r>
            <a:r>
              <a:rPr lang="en-GB" sz="1200" b="1" baseline="0" dirty="0">
                <a:latin typeface="+mn-lt"/>
              </a:rPr>
              <a:t> we consider ‘outlook’ to mean ‘what lies ahead and can I cope?’ The ‘outlook’ is bleak!</a:t>
            </a:r>
            <a:endParaRPr lang="en-GB" sz="1200" b="1" dirty="0">
              <a:latin typeface="+mn-lt"/>
            </a:endParaRPr>
          </a:p>
          <a:p>
            <a:pPr marL="171450" indent="-171450">
              <a:buFont typeface="Arial" panose="020B0604020202020204" pitchFamily="34" charset="0"/>
              <a:buChar char="•"/>
            </a:pPr>
            <a:r>
              <a:rPr lang="en-GB" sz="1200" dirty="0">
                <a:latin typeface="+mn-lt"/>
              </a:rPr>
              <a:t>What affects our outlook?  - Our circumstances, our perspective and our ladder of referral</a:t>
            </a:r>
            <a:r>
              <a:rPr lang="en-GB" sz="1200" baseline="0" dirty="0">
                <a:latin typeface="+mn-lt"/>
              </a:rPr>
              <a:t> and often our emotions. It is usually not a very cerebral activity.</a:t>
            </a:r>
            <a:r>
              <a:rPr lang="en-GB" sz="1200" dirty="0">
                <a:latin typeface="+mn-lt"/>
              </a:rPr>
              <a:t> </a:t>
            </a:r>
            <a:r>
              <a:rPr lang="en-GB" sz="1200" b="1" dirty="0">
                <a:latin typeface="+mn-lt"/>
              </a:rPr>
              <a:t>Yerkes Dodson Curve</a:t>
            </a:r>
            <a:r>
              <a:rPr lang="en-GB" sz="1200" b="1" baseline="0" dirty="0">
                <a:latin typeface="+mn-lt"/>
              </a:rPr>
              <a:t> – draw!</a:t>
            </a:r>
            <a:endParaRPr lang="en-GB" sz="1200" b="1" dirty="0">
              <a:latin typeface="+mn-lt"/>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mn-lt"/>
              </a:rPr>
              <a:t>Why do some people see threat and some don't? – Heuristics and biases? (Show Kahneman) Half full/half empty?</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latin typeface="+mn-lt"/>
              </a:rPr>
              <a:t>Mindfulness – be in the moment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mn-lt"/>
              </a:rPr>
              <a:t>We can’t change the past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mn-lt"/>
              </a:rPr>
              <a:t>The future hasn’t happened yet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mn-lt"/>
              </a:rPr>
              <a:t>What we do here and now is our only chance to influence it!</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latin typeface="+mn-lt"/>
              </a:rPr>
              <a:t>Keep possibilities in perspective – link to next slide.</a:t>
            </a:r>
          </a:p>
          <a:p>
            <a:pPr marL="628650" lvl="1"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3B80C823-B1BE-481C-AA50-E09619274987}" type="slidenum">
              <a:rPr lang="en-GB" smtClean="0"/>
              <a:t>8</a:t>
            </a:fld>
            <a:endParaRPr lang="en-GB"/>
          </a:p>
        </p:txBody>
      </p:sp>
    </p:spTree>
    <p:extLst>
      <p:ext uri="{BB962C8B-B14F-4D97-AF65-F5344CB8AC3E}">
        <p14:creationId xmlns:p14="http://schemas.microsoft.com/office/powerpoint/2010/main" val="4128862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nSpc>
                <a:spcPct val="90000"/>
              </a:lnSpc>
              <a:spcBef>
                <a:spcPct val="20000"/>
              </a:spcBef>
              <a:buFont typeface="Arial" panose="020B0604020202020204" pitchFamily="34" charset="0"/>
              <a:buChar char="•"/>
              <a:defRPr/>
            </a:pPr>
            <a:r>
              <a:rPr lang="en-GB" sz="2400" dirty="0">
                <a:latin typeface="+mn-lt"/>
              </a:rPr>
              <a:t>What influences perspective? – Mostly ‘Us’ – perspective</a:t>
            </a:r>
            <a:r>
              <a:rPr lang="en-GB" sz="2400" baseline="0" dirty="0">
                <a:latin typeface="+mn-lt"/>
              </a:rPr>
              <a:t> is m</a:t>
            </a:r>
            <a:r>
              <a:rPr lang="en-GB" sz="2400" dirty="0">
                <a:latin typeface="+mn-lt"/>
              </a:rPr>
              <a:t>ostly a construct, not usually </a:t>
            </a:r>
            <a:r>
              <a:rPr lang="en-GB" sz="2400" b="1" dirty="0">
                <a:latin typeface="+mn-lt"/>
              </a:rPr>
              <a:t>justified</a:t>
            </a:r>
            <a:r>
              <a:rPr lang="en-GB" sz="2400" dirty="0">
                <a:latin typeface="+mn-lt"/>
              </a:rPr>
              <a:t> by neural processes or </a:t>
            </a:r>
            <a:r>
              <a:rPr lang="en-GB" sz="2400" b="1" dirty="0">
                <a:latin typeface="+mn-lt"/>
              </a:rPr>
              <a:t>influenced</a:t>
            </a:r>
            <a:r>
              <a:rPr lang="en-GB" sz="2400" dirty="0">
                <a:latin typeface="+mn-lt"/>
              </a:rPr>
              <a:t> by </a:t>
            </a:r>
            <a:r>
              <a:rPr lang="en-GB" sz="2400" b="0" dirty="0">
                <a:latin typeface="+mn-lt"/>
              </a:rPr>
              <a:t>cognitive</a:t>
            </a:r>
            <a:r>
              <a:rPr lang="en-GB" sz="2400" dirty="0">
                <a:latin typeface="+mn-lt"/>
              </a:rPr>
              <a:t> function. ‘My Stroke of Insight’,</a:t>
            </a:r>
            <a:r>
              <a:rPr lang="en-GB" sz="2400" baseline="0" dirty="0">
                <a:latin typeface="+mn-lt"/>
              </a:rPr>
              <a:t> Dr Jill </a:t>
            </a:r>
            <a:r>
              <a:rPr lang="en-GB" sz="2400" baseline="0" dirty="0" err="1">
                <a:latin typeface="+mn-lt"/>
              </a:rPr>
              <a:t>Bolte</a:t>
            </a:r>
            <a:r>
              <a:rPr lang="en-GB" sz="2400" baseline="0" dirty="0">
                <a:latin typeface="+mn-lt"/>
              </a:rPr>
              <a:t> Taylor, negative story teller in vocal centre of left brain – the size of a peanut!</a:t>
            </a:r>
            <a:endParaRPr lang="en-GB" sz="2400" dirty="0">
              <a:latin typeface="+mn-lt"/>
            </a:endParaRPr>
          </a:p>
          <a:p>
            <a:pPr marL="457200" indent="-457200">
              <a:lnSpc>
                <a:spcPct val="90000"/>
              </a:lnSpc>
              <a:spcBef>
                <a:spcPct val="20000"/>
              </a:spcBef>
              <a:buFont typeface="Arial" panose="020B0604020202020204" pitchFamily="34" charset="0"/>
              <a:buChar char="•"/>
              <a:defRPr/>
            </a:pPr>
            <a:r>
              <a:rPr lang="en-GB" sz="2400" dirty="0">
                <a:latin typeface="+mn-lt"/>
              </a:rPr>
              <a:t>Are our problems as bad as we think they are? – CBT principles – justify why that thought is more important than any other! Not saying “It’s wrong!”…just saying “Why is</a:t>
            </a:r>
            <a:r>
              <a:rPr lang="en-GB" sz="2400" baseline="0" dirty="0">
                <a:latin typeface="+mn-lt"/>
              </a:rPr>
              <a:t> it right?”</a:t>
            </a:r>
            <a:endParaRPr lang="en-GB" sz="2400" dirty="0">
              <a:latin typeface="+mn-lt"/>
            </a:endParaRPr>
          </a:p>
          <a:p>
            <a:pPr marL="457200" indent="-457200">
              <a:lnSpc>
                <a:spcPct val="90000"/>
              </a:lnSpc>
              <a:spcBef>
                <a:spcPct val="20000"/>
              </a:spcBef>
              <a:buFont typeface="Arial" panose="020B0604020202020204" pitchFamily="34" charset="0"/>
              <a:buChar char="•"/>
              <a:defRPr/>
            </a:pPr>
            <a:r>
              <a:rPr lang="en-GB" sz="2400" dirty="0">
                <a:latin typeface="+mn-lt"/>
              </a:rPr>
              <a:t>A resilient perspective:</a:t>
            </a:r>
          </a:p>
          <a:p>
            <a:pPr marL="914400" lvl="1" indent="-457200">
              <a:lnSpc>
                <a:spcPct val="90000"/>
              </a:lnSpc>
              <a:spcBef>
                <a:spcPct val="20000"/>
              </a:spcBef>
              <a:buFont typeface="Arial" panose="020B0604020202020204" pitchFamily="34" charset="0"/>
              <a:buChar char="•"/>
              <a:defRPr/>
            </a:pPr>
            <a:r>
              <a:rPr lang="en-GB" sz="2000" dirty="0">
                <a:latin typeface="+mn-lt"/>
              </a:rPr>
              <a:t>Urgent versus Important – Franklyn Covey, great for getting on top of an ‘out of hand’ workload but also good for getting</a:t>
            </a:r>
            <a:r>
              <a:rPr lang="en-GB" sz="2000" baseline="0" dirty="0">
                <a:latin typeface="+mn-lt"/>
              </a:rPr>
              <a:t> things into perspective </a:t>
            </a:r>
            <a:r>
              <a:rPr lang="en-GB" sz="2000" b="1" baseline="0" dirty="0">
                <a:latin typeface="+mn-lt"/>
              </a:rPr>
              <a:t>Draw the model.</a:t>
            </a:r>
            <a:endParaRPr lang="en-GB" sz="2000" b="1" dirty="0">
              <a:latin typeface="+mn-lt"/>
            </a:endParaRPr>
          </a:p>
          <a:p>
            <a:pPr marL="914400" lvl="1" indent="-457200">
              <a:lnSpc>
                <a:spcPct val="90000"/>
              </a:lnSpc>
              <a:spcBef>
                <a:spcPct val="20000"/>
              </a:spcBef>
              <a:buFont typeface="Arial" panose="020B0604020202020204" pitchFamily="34" charset="0"/>
              <a:buChar char="•"/>
              <a:defRPr/>
            </a:pPr>
            <a:r>
              <a:rPr lang="en-GB" sz="2000" dirty="0">
                <a:latin typeface="+mn-lt"/>
              </a:rPr>
              <a:t>Understanding others perspectives – </a:t>
            </a:r>
            <a:r>
              <a:rPr lang="en-GB" sz="2000" b="1" dirty="0">
                <a:latin typeface="+mn-lt"/>
              </a:rPr>
              <a:t>‘Say then Go’ – The Psychological Contract Write it on a wall/board</a:t>
            </a:r>
            <a:r>
              <a:rPr lang="en-GB" sz="2000" dirty="0">
                <a:latin typeface="+mn-lt"/>
              </a:rPr>
              <a:t>.</a:t>
            </a:r>
            <a:r>
              <a:rPr lang="en-GB" sz="2000" baseline="0" dirty="0">
                <a:latin typeface="+mn-lt"/>
              </a:rPr>
              <a:t> Do they actually think what you think they think? Get it on the table!</a:t>
            </a:r>
            <a:endParaRPr lang="en-GB" sz="2000" dirty="0">
              <a:latin typeface="+mn-lt"/>
            </a:endParaRPr>
          </a:p>
          <a:p>
            <a:pPr marL="914400" lvl="1" indent="-457200">
              <a:lnSpc>
                <a:spcPct val="90000"/>
              </a:lnSpc>
              <a:spcBef>
                <a:spcPct val="20000"/>
              </a:spcBef>
              <a:buFont typeface="Arial" panose="020B0604020202020204" pitchFamily="34" charset="0"/>
              <a:buChar char="•"/>
              <a:defRPr/>
            </a:pPr>
            <a:r>
              <a:rPr lang="en-GB" sz="2000" dirty="0">
                <a:latin typeface="+mn-lt"/>
              </a:rPr>
              <a:t>Considering consequences</a:t>
            </a:r>
            <a:r>
              <a:rPr lang="en-GB" sz="2000" baseline="0" dirty="0">
                <a:latin typeface="+mn-lt"/>
              </a:rPr>
              <a:t> – Go through a ‘What if?’ exercise on what is worrying you…you’ll probably find that the world will keep on turning.</a:t>
            </a:r>
            <a:endParaRPr lang="en-GB" sz="2000" dirty="0">
              <a:latin typeface="+mn-lt"/>
            </a:endParaRPr>
          </a:p>
          <a:p>
            <a:endParaRPr lang="en-GB" dirty="0"/>
          </a:p>
        </p:txBody>
      </p:sp>
      <p:sp>
        <p:nvSpPr>
          <p:cNvPr id="4" name="Slide Number Placeholder 3"/>
          <p:cNvSpPr>
            <a:spLocks noGrp="1"/>
          </p:cNvSpPr>
          <p:nvPr>
            <p:ph type="sldNum" sz="quarter" idx="10"/>
          </p:nvPr>
        </p:nvSpPr>
        <p:spPr/>
        <p:txBody>
          <a:bodyPr/>
          <a:lstStyle/>
          <a:p>
            <a:fld id="{3B80C823-B1BE-481C-AA50-E09619274987}" type="slidenum">
              <a:rPr lang="en-GB" smtClean="0"/>
              <a:t>9</a:t>
            </a:fld>
            <a:endParaRPr lang="en-GB"/>
          </a:p>
        </p:txBody>
      </p:sp>
    </p:spTree>
    <p:extLst>
      <p:ext uri="{BB962C8B-B14F-4D97-AF65-F5344CB8AC3E}">
        <p14:creationId xmlns:p14="http://schemas.microsoft.com/office/powerpoint/2010/main" val="23414323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Box 2"/>
          <p:cNvSpPr txBox="1"/>
          <p:nvPr userDrawn="1"/>
        </p:nvSpPr>
        <p:spPr>
          <a:xfrm>
            <a:off x="0" y="-1"/>
            <a:ext cx="9144000" cy="1295997"/>
          </a:xfrm>
          <a:prstGeom prst="rect">
            <a:avLst/>
          </a:prstGeom>
          <a:solidFill>
            <a:srgbClr val="004964"/>
          </a:solidFill>
        </p:spPr>
        <p:txBody>
          <a:bodyPr wrap="square" rtlCol="0">
            <a:spAutoFit/>
          </a:bodyPr>
          <a:lstStyle/>
          <a:p>
            <a:endParaRPr lang="en-US" dirty="0"/>
          </a:p>
        </p:txBody>
      </p:sp>
      <p:pic>
        <p:nvPicPr>
          <p:cNvPr id="4" name="Picture 3" descr="FQM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171740"/>
            <a:ext cx="2123728" cy="95300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TextBox 2"/>
          <p:cNvSpPr txBox="1"/>
          <p:nvPr userDrawn="1"/>
        </p:nvSpPr>
        <p:spPr>
          <a:xfrm>
            <a:off x="251520" y="220808"/>
            <a:ext cx="8640960" cy="467999"/>
          </a:xfrm>
          <a:prstGeom prst="rect">
            <a:avLst/>
          </a:prstGeom>
          <a:solidFill>
            <a:srgbClr val="004964"/>
          </a:solidFill>
        </p:spPr>
        <p:txBody>
          <a:bodyPr wrap="square" rtlCol="0">
            <a:spAutoFit/>
          </a:bodyPr>
          <a:lstStyle/>
          <a:p>
            <a:endParaRPr lang="en-US" dirty="0"/>
          </a:p>
        </p:txBody>
      </p:sp>
      <p:pic>
        <p:nvPicPr>
          <p:cNvPr id="4" name="Picture 3" descr="FQM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260648"/>
            <a:ext cx="789166" cy="354131"/>
          </a:xfrm>
          <a:prstGeom prst="rect">
            <a:avLst/>
          </a:prstGeom>
        </p:spPr>
      </p:pic>
    </p:spTree>
    <p:extLst>
      <p:ext uri="{BB962C8B-B14F-4D97-AF65-F5344CB8AC3E}">
        <p14:creationId xmlns:p14="http://schemas.microsoft.com/office/powerpoint/2010/main" val="379217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TextBox 2"/>
          <p:cNvSpPr txBox="1"/>
          <p:nvPr userDrawn="1"/>
        </p:nvSpPr>
        <p:spPr>
          <a:xfrm>
            <a:off x="251520" y="220808"/>
            <a:ext cx="8640960" cy="467999"/>
          </a:xfrm>
          <a:prstGeom prst="rect">
            <a:avLst/>
          </a:prstGeom>
          <a:solidFill>
            <a:srgbClr val="004964"/>
          </a:solidFill>
        </p:spPr>
        <p:txBody>
          <a:bodyPr wrap="square" rtlCol="0">
            <a:spAutoFit/>
          </a:bodyPr>
          <a:lstStyle/>
          <a:p>
            <a:endParaRPr lang="en-US" dirty="0"/>
          </a:p>
        </p:txBody>
      </p:sp>
      <p:pic>
        <p:nvPicPr>
          <p:cNvPr id="4" name="Picture 3" descr="FQM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260648"/>
            <a:ext cx="789166" cy="354131"/>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79148C2-0A15-4D13-A90C-51A62B48F230}" type="datetimeFigureOut">
              <a:rPr lang="en-GB"/>
              <a:pPr>
                <a:defRPr/>
              </a:pPr>
              <a:t>09/12/2019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86EEB72-C6BA-43CB-8498-B388DF8766B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4" r:id="rId1"/>
    <p:sldLayoutId id="2147483656" r:id="rId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F6AEE91-94F7-499F-AFA2-90868FD300DE}" type="datetimeFigureOut">
              <a:rPr lang="en-GB"/>
              <a:pPr>
                <a:defRPr/>
              </a:pPr>
              <a:t>09/12/2019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9A9CF1A4-BA55-4EC4-806F-7799E676A65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ducing risk.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60502" y="5733256"/>
            <a:ext cx="2698834" cy="848864"/>
          </a:xfrm>
          <a:prstGeom prst="rect">
            <a:avLst/>
          </a:prstGeom>
        </p:spPr>
      </p:pic>
      <p:sp>
        <p:nvSpPr>
          <p:cNvPr id="4" name="TextBox 3">
            <a:extLst>
              <a:ext uri="{FF2B5EF4-FFF2-40B4-BE49-F238E27FC236}">
                <a16:creationId xmlns:a16="http://schemas.microsoft.com/office/drawing/2014/main" id="{494AE6CA-6DF9-4675-A955-2559D12B94D5}"/>
              </a:ext>
            </a:extLst>
          </p:cNvPr>
          <p:cNvSpPr txBox="1"/>
          <p:nvPr/>
        </p:nvSpPr>
        <p:spPr>
          <a:xfrm>
            <a:off x="503722" y="2636912"/>
            <a:ext cx="7848872" cy="2308324"/>
          </a:xfrm>
          <a:prstGeom prst="rect">
            <a:avLst/>
          </a:prstGeom>
          <a:noFill/>
        </p:spPr>
        <p:txBody>
          <a:bodyPr wrap="square" rtlCol="0">
            <a:spAutoFit/>
          </a:bodyPr>
          <a:lstStyle/>
          <a:p>
            <a:pPr algn="ctr"/>
            <a:r>
              <a:rPr lang="en-GB" sz="2400" b="1" dirty="0">
                <a:solidFill>
                  <a:srgbClr val="808080"/>
                </a:solidFill>
                <a:latin typeface="Verdana" panose="020B0604030504040204" pitchFamily="34" charset="0"/>
                <a:ea typeface="Verdana" panose="020B0604030504040204" pitchFamily="34" charset="0"/>
                <a:cs typeface="Verdana" panose="020B0604030504040204" pitchFamily="34" charset="0"/>
              </a:rPr>
              <a:t>Developing Resilience</a:t>
            </a:r>
          </a:p>
          <a:p>
            <a:pPr algn="ctr"/>
            <a:endParaRPr lang="en-GB" sz="2400" b="1" dirty="0">
              <a:solidFill>
                <a:srgbClr val="808080"/>
              </a:solidFill>
              <a:latin typeface="Verdana" panose="020B0604030504040204" pitchFamily="34" charset="0"/>
              <a:ea typeface="Verdana" panose="020B0604030504040204" pitchFamily="34" charset="0"/>
              <a:cs typeface="Verdana" panose="020B0604030504040204" pitchFamily="34" charset="0"/>
            </a:endParaRPr>
          </a:p>
          <a:p>
            <a:pPr algn="ctr"/>
            <a:r>
              <a:rPr lang="en-GB" sz="2400" b="1" dirty="0">
                <a:solidFill>
                  <a:srgbClr val="808080"/>
                </a:solidFill>
                <a:latin typeface="Verdana" panose="020B0604030504040204" pitchFamily="34" charset="0"/>
                <a:ea typeface="Verdana" panose="020B0604030504040204" pitchFamily="34" charset="0"/>
                <a:cs typeface="Verdana" panose="020B0604030504040204" pitchFamily="34" charset="0"/>
              </a:rPr>
              <a:t>Introduction</a:t>
            </a:r>
          </a:p>
          <a:p>
            <a:pPr algn="ctr"/>
            <a:endParaRPr lang="en-GB" sz="2400" b="1" dirty="0">
              <a:solidFill>
                <a:srgbClr val="808080"/>
              </a:solidFill>
              <a:latin typeface="Verdana" panose="020B0604030504040204" pitchFamily="34" charset="0"/>
              <a:ea typeface="Verdana" panose="020B0604030504040204" pitchFamily="34" charset="0"/>
              <a:cs typeface="Verdana" panose="020B0604030504040204" pitchFamily="34" charset="0"/>
            </a:endParaRPr>
          </a:p>
          <a:p>
            <a:pPr algn="ctr"/>
            <a:r>
              <a:rPr lang="en-GB" sz="2400" b="1" dirty="0">
                <a:solidFill>
                  <a:srgbClr val="808080"/>
                </a:solidFill>
                <a:latin typeface="Verdana" panose="020B0604030504040204" pitchFamily="34" charset="0"/>
                <a:ea typeface="Verdana" panose="020B0604030504040204" pitchFamily="34" charset="0"/>
                <a:cs typeface="Verdana" panose="020B0604030504040204" pitchFamily="34" charset="0"/>
              </a:rPr>
              <a:t>Rev - April 2018</a:t>
            </a:r>
          </a:p>
          <a:p>
            <a:endParaRPr lang="en-GB" sz="2400" b="1" dirty="0">
              <a:solidFill>
                <a:srgbClr val="003366"/>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188640"/>
            <a:ext cx="8640960" cy="432048"/>
          </a:xfrm>
          <a:prstGeom prst="rect">
            <a:avLst/>
          </a:prstGeom>
          <a:noFill/>
          <a:ln w="9525">
            <a:noFill/>
            <a:miter lim="800000"/>
            <a:headEnd/>
            <a:tailEnd/>
          </a:ln>
        </p:spPr>
        <p:txBody>
          <a:bodyPr/>
          <a:lstStyle/>
          <a:p>
            <a:pPr algn="ctr"/>
            <a:r>
              <a:rPr lang="en-GB" sz="2400" b="1" dirty="0">
                <a:solidFill>
                  <a:schemeClr val="bg1"/>
                </a:solidFill>
                <a:latin typeface="Verdana" pitchFamily="34" charset="0"/>
              </a:rPr>
              <a:t>Solving problems effectively</a:t>
            </a:r>
          </a:p>
        </p:txBody>
      </p:sp>
      <p:sp>
        <p:nvSpPr>
          <p:cNvPr id="5" name="TextBox 4"/>
          <p:cNvSpPr txBox="1"/>
          <p:nvPr/>
        </p:nvSpPr>
        <p:spPr>
          <a:xfrm>
            <a:off x="1259632" y="1196752"/>
            <a:ext cx="6624736" cy="3240887"/>
          </a:xfrm>
          <a:prstGeom prst="rect">
            <a:avLst/>
          </a:prstGeom>
          <a:noFill/>
        </p:spPr>
        <p:txBody>
          <a:bodyPr wrap="square" rtlCol="0">
            <a:spAutoFit/>
          </a:bodyPr>
          <a:lstStyle/>
          <a:p>
            <a:pPr marL="457200" indent="-457200">
              <a:lnSpc>
                <a:spcPct val="90000"/>
              </a:lnSpc>
              <a:spcBef>
                <a:spcPct val="20000"/>
              </a:spcBef>
              <a:buFont typeface="Arial" panose="020B0604020202020204" pitchFamily="34" charset="0"/>
              <a:buChar char="•"/>
              <a:defRPr/>
            </a:pPr>
            <a:r>
              <a:rPr lang="en-GB" sz="2400" dirty="0">
                <a:latin typeface="+mn-lt"/>
              </a:rPr>
              <a:t>What is problem solving?</a:t>
            </a:r>
          </a:p>
          <a:p>
            <a:pPr marL="457200" indent="-457200">
              <a:lnSpc>
                <a:spcPct val="90000"/>
              </a:lnSpc>
              <a:spcBef>
                <a:spcPct val="20000"/>
              </a:spcBef>
              <a:buFont typeface="Arial" panose="020B0604020202020204" pitchFamily="34" charset="0"/>
              <a:buChar char="•"/>
              <a:defRPr/>
            </a:pPr>
            <a:r>
              <a:rPr lang="en-GB" sz="2400" dirty="0">
                <a:latin typeface="+mn-lt"/>
              </a:rPr>
              <a:t>Why are some people better at it than others?</a:t>
            </a:r>
          </a:p>
          <a:p>
            <a:pPr marL="457200" indent="-457200">
              <a:lnSpc>
                <a:spcPct val="90000"/>
              </a:lnSpc>
              <a:spcBef>
                <a:spcPct val="20000"/>
              </a:spcBef>
              <a:buFont typeface="Arial" panose="020B0604020202020204" pitchFamily="34" charset="0"/>
              <a:buChar char="•"/>
              <a:defRPr/>
            </a:pPr>
            <a:r>
              <a:rPr lang="en-GB" sz="2400" dirty="0">
                <a:latin typeface="+mn-lt"/>
              </a:rPr>
              <a:t>Problem solving effectively:</a:t>
            </a:r>
          </a:p>
          <a:p>
            <a:pPr marL="914400" lvl="1" indent="-457200">
              <a:lnSpc>
                <a:spcPct val="90000"/>
              </a:lnSpc>
              <a:spcBef>
                <a:spcPct val="20000"/>
              </a:spcBef>
              <a:buFont typeface="Arial" panose="020B0604020202020204" pitchFamily="34" charset="0"/>
              <a:buChar char="•"/>
              <a:defRPr/>
            </a:pPr>
            <a:r>
              <a:rPr lang="en-GB" sz="2000" dirty="0">
                <a:latin typeface="+mn-lt"/>
              </a:rPr>
              <a:t>Clarity of expectations</a:t>
            </a:r>
          </a:p>
          <a:p>
            <a:pPr marL="914400" lvl="1" indent="-457200">
              <a:lnSpc>
                <a:spcPct val="90000"/>
              </a:lnSpc>
              <a:spcBef>
                <a:spcPct val="20000"/>
              </a:spcBef>
              <a:buFont typeface="Arial" panose="020B0604020202020204" pitchFamily="34" charset="0"/>
              <a:buChar char="•"/>
              <a:defRPr/>
            </a:pPr>
            <a:r>
              <a:rPr lang="en-GB" sz="2000" dirty="0">
                <a:latin typeface="+mn-lt"/>
              </a:rPr>
              <a:t>Clarity of efficacy</a:t>
            </a:r>
          </a:p>
          <a:p>
            <a:pPr marL="914400" lvl="1" indent="-457200">
              <a:lnSpc>
                <a:spcPct val="90000"/>
              </a:lnSpc>
              <a:spcBef>
                <a:spcPct val="20000"/>
              </a:spcBef>
              <a:buFont typeface="Arial" panose="020B0604020202020204" pitchFamily="34" charset="0"/>
              <a:buChar char="•"/>
              <a:defRPr/>
            </a:pPr>
            <a:r>
              <a:rPr lang="en-GB" sz="2000" dirty="0">
                <a:latin typeface="+mn-lt"/>
              </a:rPr>
              <a:t>Positive power and influence</a:t>
            </a:r>
          </a:p>
          <a:p>
            <a:pPr marL="914400" lvl="1" indent="-457200">
              <a:lnSpc>
                <a:spcPct val="90000"/>
              </a:lnSpc>
              <a:spcBef>
                <a:spcPct val="20000"/>
              </a:spcBef>
              <a:buFont typeface="Arial" panose="020B0604020202020204" pitchFamily="34" charset="0"/>
              <a:buChar char="•"/>
              <a:defRPr/>
            </a:pPr>
            <a:endParaRPr lang="en-GB" dirty="0">
              <a:latin typeface="+mn-lt"/>
            </a:endParaRPr>
          </a:p>
          <a:p>
            <a:pPr marL="457200" indent="-457200">
              <a:lnSpc>
                <a:spcPct val="90000"/>
              </a:lnSpc>
              <a:spcBef>
                <a:spcPct val="20000"/>
              </a:spcBef>
              <a:buFont typeface="Arial" panose="020B0604020202020204" pitchFamily="34" charset="0"/>
              <a:buChar char="•"/>
              <a:defRPr/>
            </a:pPr>
            <a:endParaRPr lang="en-GB" sz="2400" dirty="0">
              <a:latin typeface="+mn-lt"/>
            </a:endParaRPr>
          </a:p>
          <a:p>
            <a:endParaRPr lang="en-GB" dirty="0"/>
          </a:p>
        </p:txBody>
      </p:sp>
    </p:spTree>
    <p:extLst>
      <p:ext uri="{BB962C8B-B14F-4D97-AF65-F5344CB8AC3E}">
        <p14:creationId xmlns:p14="http://schemas.microsoft.com/office/powerpoint/2010/main" val="328102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188640"/>
            <a:ext cx="8640960" cy="432048"/>
          </a:xfrm>
          <a:prstGeom prst="rect">
            <a:avLst/>
          </a:prstGeom>
          <a:noFill/>
          <a:ln w="9525">
            <a:noFill/>
            <a:miter lim="800000"/>
            <a:headEnd/>
            <a:tailEnd/>
          </a:ln>
        </p:spPr>
        <p:txBody>
          <a:bodyPr/>
          <a:lstStyle/>
          <a:p>
            <a:pPr algn="ctr"/>
            <a:r>
              <a:rPr lang="en-GB" sz="2400" b="1" dirty="0">
                <a:solidFill>
                  <a:schemeClr val="bg1"/>
                </a:solidFill>
                <a:latin typeface="Verdana" pitchFamily="34" charset="0"/>
              </a:rPr>
              <a:t> Realistic view of self and others</a:t>
            </a:r>
          </a:p>
        </p:txBody>
      </p:sp>
      <p:sp>
        <p:nvSpPr>
          <p:cNvPr id="5" name="TextBox 4"/>
          <p:cNvSpPr txBox="1"/>
          <p:nvPr/>
        </p:nvSpPr>
        <p:spPr>
          <a:xfrm>
            <a:off x="1259632" y="1196752"/>
            <a:ext cx="6624736" cy="3490186"/>
          </a:xfrm>
          <a:prstGeom prst="rect">
            <a:avLst/>
          </a:prstGeom>
          <a:noFill/>
        </p:spPr>
        <p:txBody>
          <a:bodyPr wrap="square" rtlCol="0">
            <a:spAutoFit/>
          </a:bodyPr>
          <a:lstStyle/>
          <a:p>
            <a:pPr marL="457200" indent="-457200">
              <a:lnSpc>
                <a:spcPct val="90000"/>
              </a:lnSpc>
              <a:spcBef>
                <a:spcPct val="20000"/>
              </a:spcBef>
              <a:buFont typeface="Arial" panose="020B0604020202020204" pitchFamily="34" charset="0"/>
              <a:buChar char="•"/>
              <a:defRPr/>
            </a:pPr>
            <a:r>
              <a:rPr lang="en-GB" sz="2400" dirty="0">
                <a:latin typeface="+mn-lt"/>
              </a:rPr>
              <a:t>How do I view myself…and others?</a:t>
            </a:r>
          </a:p>
          <a:p>
            <a:pPr marL="457200" indent="-457200">
              <a:lnSpc>
                <a:spcPct val="90000"/>
              </a:lnSpc>
              <a:spcBef>
                <a:spcPct val="20000"/>
              </a:spcBef>
              <a:buFont typeface="Arial" panose="020B0604020202020204" pitchFamily="34" charset="0"/>
              <a:buChar char="•"/>
              <a:defRPr/>
            </a:pPr>
            <a:r>
              <a:rPr lang="en-GB" sz="2400" dirty="0">
                <a:latin typeface="+mn-lt"/>
              </a:rPr>
              <a:t>What influences my view of myself and others?</a:t>
            </a:r>
          </a:p>
          <a:p>
            <a:pPr marL="457200" indent="-457200">
              <a:lnSpc>
                <a:spcPct val="90000"/>
              </a:lnSpc>
              <a:spcBef>
                <a:spcPct val="20000"/>
              </a:spcBef>
              <a:buFont typeface="Arial" panose="020B0604020202020204" pitchFamily="34" charset="0"/>
              <a:buChar char="•"/>
              <a:defRPr/>
            </a:pPr>
            <a:r>
              <a:rPr lang="en-GB" sz="2400" dirty="0">
                <a:latin typeface="+mn-lt"/>
              </a:rPr>
              <a:t>Resilience in realism:</a:t>
            </a:r>
          </a:p>
          <a:p>
            <a:pPr marL="914400" lvl="1" indent="-457200">
              <a:lnSpc>
                <a:spcPct val="90000"/>
              </a:lnSpc>
              <a:spcBef>
                <a:spcPct val="20000"/>
              </a:spcBef>
              <a:buFont typeface="Arial" panose="020B0604020202020204" pitchFamily="34" charset="0"/>
              <a:buChar char="•"/>
              <a:defRPr/>
            </a:pPr>
            <a:r>
              <a:rPr lang="en-GB" sz="2000" dirty="0">
                <a:latin typeface="+mn-lt"/>
              </a:rPr>
              <a:t>Celebrate your skills – embrace your weaknesses</a:t>
            </a:r>
          </a:p>
          <a:p>
            <a:pPr marL="914400" lvl="1" indent="-457200">
              <a:lnSpc>
                <a:spcPct val="90000"/>
              </a:lnSpc>
              <a:spcBef>
                <a:spcPct val="20000"/>
              </a:spcBef>
              <a:buFont typeface="Arial" panose="020B0604020202020204" pitchFamily="34" charset="0"/>
              <a:buChar char="•"/>
              <a:defRPr/>
            </a:pPr>
            <a:r>
              <a:rPr lang="en-GB" sz="2000" dirty="0">
                <a:latin typeface="+mn-lt"/>
              </a:rPr>
              <a:t>Self affirmation – the ‘above-average-effect’ (Hallinan)</a:t>
            </a:r>
          </a:p>
          <a:p>
            <a:pPr marL="914400" lvl="1" indent="-457200">
              <a:lnSpc>
                <a:spcPct val="90000"/>
              </a:lnSpc>
              <a:spcBef>
                <a:spcPct val="20000"/>
              </a:spcBef>
              <a:buFont typeface="Arial" panose="020B0604020202020204" pitchFamily="34" charset="0"/>
              <a:buChar char="•"/>
              <a:defRPr/>
            </a:pPr>
            <a:r>
              <a:rPr lang="en-GB" sz="2000" dirty="0">
                <a:latin typeface="+mn-lt"/>
              </a:rPr>
              <a:t>Impression management – often a negative aspect of self-presentation (+ or -)</a:t>
            </a:r>
            <a:endParaRPr lang="en-GB" dirty="0">
              <a:latin typeface="+mn-lt"/>
            </a:endParaRPr>
          </a:p>
          <a:p>
            <a:pPr marL="457200" indent="-457200">
              <a:lnSpc>
                <a:spcPct val="90000"/>
              </a:lnSpc>
              <a:spcBef>
                <a:spcPct val="20000"/>
              </a:spcBef>
              <a:buFont typeface="Arial" panose="020B0604020202020204" pitchFamily="34" charset="0"/>
              <a:buChar char="•"/>
              <a:defRPr/>
            </a:pPr>
            <a:endParaRPr lang="en-GB" sz="2400" dirty="0">
              <a:latin typeface="+mn-lt"/>
            </a:endParaRPr>
          </a:p>
          <a:p>
            <a:endParaRPr lang="en-GB" dirty="0"/>
          </a:p>
        </p:txBody>
      </p:sp>
    </p:spTree>
    <p:extLst>
      <p:ext uri="{BB962C8B-B14F-4D97-AF65-F5344CB8AC3E}">
        <p14:creationId xmlns:p14="http://schemas.microsoft.com/office/powerpoint/2010/main" val="3825909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188640"/>
            <a:ext cx="8640960" cy="432048"/>
          </a:xfrm>
          <a:prstGeom prst="rect">
            <a:avLst/>
          </a:prstGeom>
          <a:noFill/>
          <a:ln w="9525">
            <a:noFill/>
            <a:miter lim="800000"/>
            <a:headEnd/>
            <a:tailEnd/>
          </a:ln>
        </p:spPr>
        <p:txBody>
          <a:bodyPr/>
          <a:lstStyle/>
          <a:p>
            <a:pPr algn="ctr"/>
            <a:r>
              <a:rPr lang="en-GB" sz="2400" b="1" dirty="0">
                <a:solidFill>
                  <a:schemeClr val="bg1"/>
                </a:solidFill>
                <a:latin typeface="Verdana" pitchFamily="34" charset="0"/>
              </a:rPr>
              <a:t>Strong emotions and impulses</a:t>
            </a:r>
          </a:p>
        </p:txBody>
      </p:sp>
      <p:sp>
        <p:nvSpPr>
          <p:cNvPr id="5" name="TextBox 4"/>
          <p:cNvSpPr txBox="1"/>
          <p:nvPr/>
        </p:nvSpPr>
        <p:spPr>
          <a:xfrm>
            <a:off x="1259632" y="1196752"/>
            <a:ext cx="6624736" cy="4250394"/>
          </a:xfrm>
          <a:prstGeom prst="rect">
            <a:avLst/>
          </a:prstGeom>
          <a:noFill/>
        </p:spPr>
        <p:txBody>
          <a:bodyPr wrap="square" rtlCol="0">
            <a:spAutoFit/>
          </a:bodyPr>
          <a:lstStyle/>
          <a:p>
            <a:pPr marL="457200" indent="-457200">
              <a:lnSpc>
                <a:spcPct val="90000"/>
              </a:lnSpc>
              <a:spcBef>
                <a:spcPct val="20000"/>
              </a:spcBef>
              <a:buFont typeface="Arial" panose="020B0604020202020204" pitchFamily="34" charset="0"/>
              <a:buChar char="•"/>
              <a:defRPr/>
            </a:pPr>
            <a:r>
              <a:rPr lang="en-GB" sz="2400" dirty="0">
                <a:latin typeface="+mn-lt"/>
              </a:rPr>
              <a:t>What drives our emotions?</a:t>
            </a:r>
          </a:p>
          <a:p>
            <a:pPr marL="457200" indent="-457200">
              <a:lnSpc>
                <a:spcPct val="90000"/>
              </a:lnSpc>
              <a:spcBef>
                <a:spcPct val="20000"/>
              </a:spcBef>
              <a:buFont typeface="Arial" panose="020B0604020202020204" pitchFamily="34" charset="0"/>
              <a:buChar char="•"/>
              <a:defRPr/>
            </a:pPr>
            <a:r>
              <a:rPr lang="en-GB" sz="2400" dirty="0">
                <a:latin typeface="+mn-lt"/>
              </a:rPr>
              <a:t>Why do some people let their emotions do the driving?</a:t>
            </a:r>
          </a:p>
          <a:p>
            <a:pPr marL="457200" indent="-457200">
              <a:lnSpc>
                <a:spcPct val="90000"/>
              </a:lnSpc>
              <a:spcBef>
                <a:spcPct val="20000"/>
              </a:spcBef>
              <a:buFont typeface="Arial" panose="020B0604020202020204" pitchFamily="34" charset="0"/>
              <a:buChar char="•"/>
              <a:defRPr/>
            </a:pPr>
            <a:r>
              <a:rPr lang="en-GB" sz="2400" dirty="0">
                <a:latin typeface="+mn-lt"/>
              </a:rPr>
              <a:t>Managing emotions:</a:t>
            </a:r>
          </a:p>
          <a:p>
            <a:pPr marL="914400" lvl="1" indent="-457200">
              <a:lnSpc>
                <a:spcPct val="90000"/>
              </a:lnSpc>
              <a:spcBef>
                <a:spcPct val="20000"/>
              </a:spcBef>
              <a:buFont typeface="Arial" panose="020B0604020202020204" pitchFamily="34" charset="0"/>
              <a:buChar char="•"/>
              <a:defRPr/>
            </a:pPr>
            <a:r>
              <a:rPr lang="en-GB" sz="2000" dirty="0">
                <a:latin typeface="+mn-lt"/>
              </a:rPr>
              <a:t>Allow for emotions in self and others</a:t>
            </a:r>
          </a:p>
          <a:p>
            <a:pPr marL="914400" lvl="1" indent="-457200">
              <a:lnSpc>
                <a:spcPct val="90000"/>
              </a:lnSpc>
              <a:spcBef>
                <a:spcPct val="20000"/>
              </a:spcBef>
              <a:buFont typeface="Arial" panose="020B0604020202020204" pitchFamily="34" charset="0"/>
              <a:buChar char="•"/>
              <a:defRPr/>
            </a:pPr>
            <a:r>
              <a:rPr lang="en-GB" sz="2000" dirty="0">
                <a:latin typeface="+mn-lt"/>
              </a:rPr>
              <a:t>Golden rule of reciprocity</a:t>
            </a:r>
          </a:p>
          <a:p>
            <a:pPr marL="914400" lvl="1" indent="-457200">
              <a:lnSpc>
                <a:spcPct val="90000"/>
              </a:lnSpc>
              <a:spcBef>
                <a:spcPct val="20000"/>
              </a:spcBef>
              <a:buFont typeface="Arial" panose="020B0604020202020204" pitchFamily="34" charset="0"/>
              <a:buChar char="•"/>
              <a:defRPr/>
            </a:pPr>
            <a:r>
              <a:rPr lang="en-GB" sz="2000" dirty="0">
                <a:latin typeface="+mn-lt"/>
              </a:rPr>
              <a:t>Sleep on it</a:t>
            </a:r>
          </a:p>
          <a:p>
            <a:pPr marL="914400" lvl="1" indent="-457200">
              <a:lnSpc>
                <a:spcPct val="90000"/>
              </a:lnSpc>
              <a:spcBef>
                <a:spcPct val="20000"/>
              </a:spcBef>
              <a:buFont typeface="Arial" panose="020B0604020202020204" pitchFamily="34" charset="0"/>
              <a:buChar char="•"/>
              <a:defRPr/>
            </a:pPr>
            <a:r>
              <a:rPr lang="en-GB" sz="2000" dirty="0">
                <a:latin typeface="+mn-lt"/>
              </a:rPr>
              <a:t>Act before anger</a:t>
            </a:r>
          </a:p>
          <a:p>
            <a:pPr marL="914400" lvl="1" indent="-457200">
              <a:lnSpc>
                <a:spcPct val="90000"/>
              </a:lnSpc>
              <a:spcBef>
                <a:spcPct val="20000"/>
              </a:spcBef>
              <a:buFont typeface="Arial" panose="020B0604020202020204" pitchFamily="34" charset="0"/>
              <a:buChar char="•"/>
              <a:defRPr/>
            </a:pPr>
            <a:r>
              <a:rPr lang="en-GB" sz="2000" dirty="0">
                <a:latin typeface="+mn-lt"/>
              </a:rPr>
              <a:t>Be the adult</a:t>
            </a:r>
          </a:p>
          <a:p>
            <a:pPr marL="914400" lvl="1" indent="-457200">
              <a:lnSpc>
                <a:spcPct val="90000"/>
              </a:lnSpc>
              <a:spcBef>
                <a:spcPct val="20000"/>
              </a:spcBef>
              <a:buFont typeface="Arial" panose="020B0604020202020204" pitchFamily="34" charset="0"/>
              <a:buChar char="•"/>
              <a:defRPr/>
            </a:pPr>
            <a:endParaRPr lang="en-GB" dirty="0">
              <a:latin typeface="+mn-lt"/>
            </a:endParaRPr>
          </a:p>
          <a:p>
            <a:pPr marL="457200" indent="-457200">
              <a:lnSpc>
                <a:spcPct val="90000"/>
              </a:lnSpc>
              <a:spcBef>
                <a:spcPct val="20000"/>
              </a:spcBef>
              <a:buFont typeface="Arial" panose="020B0604020202020204" pitchFamily="34" charset="0"/>
              <a:buChar char="•"/>
              <a:defRPr/>
            </a:pPr>
            <a:endParaRPr lang="en-GB" sz="2400" dirty="0">
              <a:latin typeface="+mn-lt"/>
            </a:endParaRPr>
          </a:p>
          <a:p>
            <a:endParaRPr lang="en-GB" dirty="0"/>
          </a:p>
        </p:txBody>
      </p:sp>
    </p:spTree>
    <p:extLst>
      <p:ext uri="{BB962C8B-B14F-4D97-AF65-F5344CB8AC3E}">
        <p14:creationId xmlns:p14="http://schemas.microsoft.com/office/powerpoint/2010/main" val="864502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fade">
                                      <p:cBhvr>
                                        <p:cTn id="25" dur="500"/>
                                        <p:tgtEl>
                                          <p:spTgt spid="5">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7" end="7"/>
                                            </p:txEl>
                                          </p:spTgt>
                                        </p:tgtEl>
                                        <p:attrNameLst>
                                          <p:attrName>style.visibility</p:attrName>
                                        </p:attrNameLst>
                                      </p:cBhvr>
                                      <p:to>
                                        <p:strVal val="visible"/>
                                      </p:to>
                                    </p:set>
                                    <p:animEffect transition="in" filter="fade">
                                      <p:cBhvr>
                                        <p:cTn id="2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188640"/>
            <a:ext cx="8640960" cy="432048"/>
          </a:xfrm>
          <a:prstGeom prst="rect">
            <a:avLst/>
          </a:prstGeom>
          <a:noFill/>
          <a:ln w="9525">
            <a:noFill/>
            <a:miter lim="800000"/>
            <a:headEnd/>
            <a:tailEnd/>
          </a:ln>
        </p:spPr>
        <p:txBody>
          <a:bodyPr/>
          <a:lstStyle/>
          <a:p>
            <a:pPr algn="ctr"/>
            <a:r>
              <a:rPr lang="en-GB" sz="2400" b="1" dirty="0">
                <a:solidFill>
                  <a:schemeClr val="bg1"/>
                </a:solidFill>
                <a:latin typeface="Verdana" pitchFamily="34" charset="0"/>
              </a:rPr>
              <a:t>Ownership and action</a:t>
            </a:r>
          </a:p>
        </p:txBody>
      </p:sp>
      <p:sp>
        <p:nvSpPr>
          <p:cNvPr id="5" name="TextBox 4"/>
          <p:cNvSpPr txBox="1"/>
          <p:nvPr/>
        </p:nvSpPr>
        <p:spPr>
          <a:xfrm>
            <a:off x="1259632" y="1196752"/>
            <a:ext cx="6624736" cy="3911840"/>
          </a:xfrm>
          <a:prstGeom prst="rect">
            <a:avLst/>
          </a:prstGeom>
          <a:noFill/>
        </p:spPr>
        <p:txBody>
          <a:bodyPr wrap="square" rtlCol="0">
            <a:spAutoFit/>
          </a:bodyPr>
          <a:lstStyle/>
          <a:p>
            <a:pPr marL="457200" indent="-457200">
              <a:lnSpc>
                <a:spcPct val="90000"/>
              </a:lnSpc>
              <a:spcBef>
                <a:spcPct val="20000"/>
              </a:spcBef>
              <a:buFont typeface="Arial" panose="020B0604020202020204" pitchFamily="34" charset="0"/>
              <a:buChar char="•"/>
              <a:defRPr/>
            </a:pPr>
            <a:r>
              <a:rPr lang="en-GB" sz="2400" dirty="0">
                <a:latin typeface="+mn-lt"/>
              </a:rPr>
              <a:t>Who owns my difficulties?</a:t>
            </a:r>
          </a:p>
          <a:p>
            <a:pPr marL="457200" indent="-457200">
              <a:lnSpc>
                <a:spcPct val="90000"/>
              </a:lnSpc>
              <a:spcBef>
                <a:spcPct val="20000"/>
              </a:spcBef>
              <a:buFont typeface="Arial" panose="020B0604020202020204" pitchFamily="34" charset="0"/>
              <a:buChar char="•"/>
              <a:defRPr/>
            </a:pPr>
            <a:r>
              <a:rPr lang="en-GB" sz="2400" dirty="0">
                <a:latin typeface="+mn-lt"/>
              </a:rPr>
              <a:t>Inertia will not work – solutions usually require action</a:t>
            </a:r>
          </a:p>
          <a:p>
            <a:pPr marL="457200" indent="-457200">
              <a:lnSpc>
                <a:spcPct val="90000"/>
              </a:lnSpc>
              <a:spcBef>
                <a:spcPct val="20000"/>
              </a:spcBef>
              <a:buFont typeface="Arial" panose="020B0604020202020204" pitchFamily="34" charset="0"/>
              <a:buChar char="•"/>
              <a:defRPr/>
            </a:pPr>
            <a:r>
              <a:rPr lang="en-GB" sz="2400" dirty="0">
                <a:latin typeface="+mn-lt"/>
              </a:rPr>
              <a:t>Resilience and resolve:</a:t>
            </a:r>
          </a:p>
          <a:p>
            <a:pPr marL="914400" lvl="1" indent="-457200">
              <a:lnSpc>
                <a:spcPct val="90000"/>
              </a:lnSpc>
              <a:spcBef>
                <a:spcPct val="20000"/>
              </a:spcBef>
              <a:buFont typeface="Arial" panose="020B0604020202020204" pitchFamily="34" charset="0"/>
              <a:buChar char="•"/>
              <a:defRPr/>
            </a:pPr>
            <a:r>
              <a:rPr lang="en-GB" sz="2000" dirty="0">
                <a:latin typeface="+mn-lt"/>
              </a:rPr>
              <a:t>Get the perspective right</a:t>
            </a:r>
          </a:p>
          <a:p>
            <a:pPr marL="914400" lvl="1" indent="-457200">
              <a:lnSpc>
                <a:spcPct val="90000"/>
              </a:lnSpc>
              <a:spcBef>
                <a:spcPct val="20000"/>
              </a:spcBef>
              <a:buFont typeface="Arial" panose="020B0604020202020204" pitchFamily="34" charset="0"/>
              <a:buChar char="•"/>
              <a:defRPr/>
            </a:pPr>
            <a:r>
              <a:rPr lang="en-GB" sz="2000" dirty="0">
                <a:latin typeface="+mn-lt"/>
              </a:rPr>
              <a:t>Confirm it is within own power – COM-B</a:t>
            </a:r>
          </a:p>
          <a:p>
            <a:pPr marL="914400" lvl="1" indent="-457200">
              <a:lnSpc>
                <a:spcPct val="90000"/>
              </a:lnSpc>
              <a:spcBef>
                <a:spcPct val="20000"/>
              </a:spcBef>
              <a:buFont typeface="Arial" panose="020B0604020202020204" pitchFamily="34" charset="0"/>
              <a:buChar char="•"/>
              <a:defRPr/>
            </a:pPr>
            <a:r>
              <a:rPr lang="en-GB" sz="2000" dirty="0">
                <a:latin typeface="+mn-lt"/>
              </a:rPr>
              <a:t>Grasp the thistle – courage</a:t>
            </a:r>
          </a:p>
          <a:p>
            <a:pPr marL="914400" lvl="1" indent="-457200">
              <a:lnSpc>
                <a:spcPct val="90000"/>
              </a:lnSpc>
              <a:spcBef>
                <a:spcPct val="20000"/>
              </a:spcBef>
              <a:buFont typeface="Arial" panose="020B0604020202020204" pitchFamily="34" charset="0"/>
              <a:buChar char="•"/>
              <a:defRPr/>
            </a:pPr>
            <a:r>
              <a:rPr lang="en-GB" sz="2000" dirty="0">
                <a:latin typeface="+mn-lt"/>
              </a:rPr>
              <a:t>Get support for actions</a:t>
            </a:r>
          </a:p>
          <a:p>
            <a:pPr marL="914400" lvl="1" indent="-457200">
              <a:lnSpc>
                <a:spcPct val="90000"/>
              </a:lnSpc>
              <a:spcBef>
                <a:spcPct val="20000"/>
              </a:spcBef>
              <a:buFont typeface="Arial" panose="020B0604020202020204" pitchFamily="34" charset="0"/>
              <a:buChar char="•"/>
              <a:defRPr/>
            </a:pPr>
            <a:endParaRPr lang="en-GB" dirty="0">
              <a:latin typeface="+mn-lt"/>
            </a:endParaRPr>
          </a:p>
          <a:p>
            <a:pPr marL="457200" indent="-457200">
              <a:lnSpc>
                <a:spcPct val="90000"/>
              </a:lnSpc>
              <a:spcBef>
                <a:spcPct val="20000"/>
              </a:spcBef>
              <a:buFont typeface="Arial" panose="020B0604020202020204" pitchFamily="34" charset="0"/>
              <a:buChar char="•"/>
              <a:defRPr/>
            </a:pPr>
            <a:endParaRPr lang="en-GB" sz="2400" dirty="0">
              <a:latin typeface="+mn-lt"/>
            </a:endParaRPr>
          </a:p>
          <a:p>
            <a:endParaRPr lang="en-GB" dirty="0"/>
          </a:p>
        </p:txBody>
      </p:sp>
    </p:spTree>
    <p:extLst>
      <p:ext uri="{BB962C8B-B14F-4D97-AF65-F5344CB8AC3E}">
        <p14:creationId xmlns:p14="http://schemas.microsoft.com/office/powerpoint/2010/main" val="1871402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fade">
                                      <p:cBhvr>
                                        <p:cTn id="2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188640"/>
            <a:ext cx="8640960" cy="432048"/>
          </a:xfrm>
          <a:prstGeom prst="rect">
            <a:avLst/>
          </a:prstGeom>
          <a:noFill/>
          <a:ln w="9525">
            <a:noFill/>
            <a:miter lim="800000"/>
            <a:headEnd/>
            <a:tailEnd/>
          </a:ln>
        </p:spPr>
        <p:txBody>
          <a:bodyPr/>
          <a:lstStyle/>
          <a:p>
            <a:pPr algn="ctr"/>
            <a:r>
              <a:rPr lang="en-GB" sz="2400" b="1" dirty="0">
                <a:solidFill>
                  <a:schemeClr val="bg1"/>
                </a:solidFill>
                <a:latin typeface="Verdana" pitchFamily="34" charset="0"/>
              </a:rPr>
              <a:t>Communicating constructively</a:t>
            </a:r>
          </a:p>
        </p:txBody>
      </p:sp>
      <p:sp>
        <p:nvSpPr>
          <p:cNvPr id="5" name="TextBox 4"/>
          <p:cNvSpPr txBox="1"/>
          <p:nvPr/>
        </p:nvSpPr>
        <p:spPr>
          <a:xfrm>
            <a:off x="1259632" y="1196752"/>
            <a:ext cx="6624736" cy="3979551"/>
          </a:xfrm>
          <a:prstGeom prst="rect">
            <a:avLst/>
          </a:prstGeom>
          <a:noFill/>
        </p:spPr>
        <p:txBody>
          <a:bodyPr wrap="square" rtlCol="0">
            <a:spAutoFit/>
          </a:bodyPr>
          <a:lstStyle/>
          <a:p>
            <a:pPr marL="457200" indent="-457200">
              <a:lnSpc>
                <a:spcPct val="90000"/>
              </a:lnSpc>
              <a:spcBef>
                <a:spcPct val="20000"/>
              </a:spcBef>
              <a:buFont typeface="Arial" panose="020B0604020202020204" pitchFamily="34" charset="0"/>
              <a:buChar char="•"/>
              <a:defRPr/>
            </a:pPr>
            <a:r>
              <a:rPr lang="en-GB" sz="2400" dirty="0">
                <a:latin typeface="+mn-lt"/>
              </a:rPr>
              <a:t>How do we communicate?</a:t>
            </a:r>
          </a:p>
          <a:p>
            <a:pPr marL="457200" indent="-457200">
              <a:lnSpc>
                <a:spcPct val="90000"/>
              </a:lnSpc>
              <a:spcBef>
                <a:spcPct val="20000"/>
              </a:spcBef>
              <a:buFont typeface="Arial" panose="020B0604020202020204" pitchFamily="34" charset="0"/>
              <a:buChar char="•"/>
              <a:defRPr/>
            </a:pPr>
            <a:r>
              <a:rPr lang="en-GB" sz="2400" dirty="0">
                <a:latin typeface="+mn-lt"/>
              </a:rPr>
              <a:t>Do we consciously consider the quality of our communications?</a:t>
            </a:r>
          </a:p>
          <a:p>
            <a:pPr marL="457200" indent="-457200">
              <a:lnSpc>
                <a:spcPct val="90000"/>
              </a:lnSpc>
              <a:spcBef>
                <a:spcPct val="20000"/>
              </a:spcBef>
              <a:buFont typeface="Arial" panose="020B0604020202020204" pitchFamily="34" charset="0"/>
              <a:buChar char="•"/>
              <a:defRPr/>
            </a:pPr>
            <a:r>
              <a:rPr lang="en-GB" sz="2400" dirty="0">
                <a:latin typeface="+mn-lt"/>
              </a:rPr>
              <a:t>How do we deal with criticism?</a:t>
            </a:r>
          </a:p>
          <a:p>
            <a:pPr marL="457200" indent="-457200">
              <a:lnSpc>
                <a:spcPct val="90000"/>
              </a:lnSpc>
              <a:spcBef>
                <a:spcPct val="20000"/>
              </a:spcBef>
              <a:buFont typeface="Arial" panose="020B0604020202020204" pitchFamily="34" charset="0"/>
              <a:buChar char="•"/>
              <a:defRPr/>
            </a:pPr>
            <a:r>
              <a:rPr lang="en-GB" sz="2400" dirty="0">
                <a:latin typeface="+mn-lt"/>
              </a:rPr>
              <a:t>Effective communication:</a:t>
            </a:r>
          </a:p>
          <a:p>
            <a:pPr marL="914400" lvl="1" indent="-457200">
              <a:lnSpc>
                <a:spcPct val="90000"/>
              </a:lnSpc>
              <a:spcBef>
                <a:spcPct val="20000"/>
              </a:spcBef>
              <a:buFont typeface="Arial" panose="020B0604020202020204" pitchFamily="34" charset="0"/>
              <a:buChar char="•"/>
              <a:defRPr/>
            </a:pPr>
            <a:r>
              <a:rPr lang="en-GB" sz="2000" dirty="0">
                <a:latin typeface="+mn-lt"/>
              </a:rPr>
              <a:t>Psychological contract – Say then Go</a:t>
            </a:r>
          </a:p>
          <a:p>
            <a:pPr marL="914400" lvl="1" indent="-457200">
              <a:lnSpc>
                <a:spcPct val="90000"/>
              </a:lnSpc>
              <a:spcBef>
                <a:spcPct val="20000"/>
              </a:spcBef>
              <a:buFont typeface="Arial" panose="020B0604020202020204" pitchFamily="34" charset="0"/>
              <a:buChar char="•"/>
              <a:defRPr/>
            </a:pPr>
            <a:r>
              <a:rPr lang="en-GB" sz="2000" dirty="0">
                <a:latin typeface="+mn-lt"/>
              </a:rPr>
              <a:t>Elicit understanding</a:t>
            </a:r>
          </a:p>
          <a:p>
            <a:pPr marL="914400" lvl="1" indent="-457200">
              <a:lnSpc>
                <a:spcPct val="90000"/>
              </a:lnSpc>
              <a:spcBef>
                <a:spcPct val="20000"/>
              </a:spcBef>
              <a:buFont typeface="Arial" panose="020B0604020202020204" pitchFamily="34" charset="0"/>
              <a:buChar char="•"/>
              <a:defRPr/>
            </a:pPr>
            <a:r>
              <a:rPr lang="en-GB" sz="2000" dirty="0">
                <a:latin typeface="+mn-lt"/>
              </a:rPr>
              <a:t>Consider all elements of communication</a:t>
            </a:r>
          </a:p>
          <a:p>
            <a:pPr marL="914400" lvl="1" indent="-457200">
              <a:lnSpc>
                <a:spcPct val="90000"/>
              </a:lnSpc>
              <a:spcBef>
                <a:spcPct val="20000"/>
              </a:spcBef>
              <a:buFont typeface="Arial" panose="020B0604020202020204" pitchFamily="34" charset="0"/>
              <a:buChar char="•"/>
              <a:defRPr/>
            </a:pPr>
            <a:endParaRPr lang="en-GB" dirty="0">
              <a:latin typeface="+mn-lt"/>
            </a:endParaRPr>
          </a:p>
          <a:p>
            <a:pPr marL="457200" indent="-457200">
              <a:lnSpc>
                <a:spcPct val="90000"/>
              </a:lnSpc>
              <a:spcBef>
                <a:spcPct val="20000"/>
              </a:spcBef>
              <a:buFont typeface="Arial" panose="020B0604020202020204" pitchFamily="34" charset="0"/>
              <a:buChar char="•"/>
              <a:defRPr/>
            </a:pPr>
            <a:endParaRPr lang="en-GB" sz="2400" dirty="0">
              <a:latin typeface="+mn-lt"/>
            </a:endParaRPr>
          </a:p>
          <a:p>
            <a:endParaRPr lang="en-GB" dirty="0"/>
          </a:p>
        </p:txBody>
      </p:sp>
    </p:spTree>
    <p:extLst>
      <p:ext uri="{BB962C8B-B14F-4D97-AF65-F5344CB8AC3E}">
        <p14:creationId xmlns:p14="http://schemas.microsoft.com/office/powerpoint/2010/main" val="3049282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fade">
                                      <p:cBhvr>
                                        <p:cTn id="2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188640"/>
            <a:ext cx="8640960" cy="432048"/>
          </a:xfrm>
          <a:prstGeom prst="rect">
            <a:avLst/>
          </a:prstGeom>
          <a:noFill/>
          <a:ln w="9525">
            <a:noFill/>
            <a:miter lim="800000"/>
            <a:headEnd/>
            <a:tailEnd/>
          </a:ln>
        </p:spPr>
        <p:txBody>
          <a:bodyPr/>
          <a:lstStyle/>
          <a:p>
            <a:pPr algn="ctr"/>
            <a:r>
              <a:rPr lang="en-GB" sz="2400" b="1" dirty="0">
                <a:solidFill>
                  <a:schemeClr val="bg1"/>
                </a:solidFill>
                <a:latin typeface="Verdana" pitchFamily="34" charset="0"/>
              </a:rPr>
              <a:t>Overcoming procrastination</a:t>
            </a:r>
          </a:p>
        </p:txBody>
      </p:sp>
      <p:sp>
        <p:nvSpPr>
          <p:cNvPr id="5" name="TextBox 4"/>
          <p:cNvSpPr txBox="1"/>
          <p:nvPr/>
        </p:nvSpPr>
        <p:spPr>
          <a:xfrm>
            <a:off x="1259632" y="1196752"/>
            <a:ext cx="6624736" cy="3905685"/>
          </a:xfrm>
          <a:prstGeom prst="rect">
            <a:avLst/>
          </a:prstGeom>
          <a:noFill/>
        </p:spPr>
        <p:txBody>
          <a:bodyPr wrap="square" rtlCol="0">
            <a:spAutoFit/>
          </a:bodyPr>
          <a:lstStyle/>
          <a:p>
            <a:pPr marL="457200" indent="-457200">
              <a:lnSpc>
                <a:spcPct val="90000"/>
              </a:lnSpc>
              <a:spcBef>
                <a:spcPct val="20000"/>
              </a:spcBef>
              <a:buFont typeface="Arial" panose="020B0604020202020204" pitchFamily="34" charset="0"/>
              <a:buChar char="•"/>
              <a:defRPr/>
            </a:pPr>
            <a:r>
              <a:rPr lang="en-GB" sz="2400" dirty="0">
                <a:latin typeface="+mn-lt"/>
              </a:rPr>
              <a:t>Why do we procrastinate? Lets discuss that for a while.</a:t>
            </a:r>
          </a:p>
          <a:p>
            <a:pPr marL="457200" indent="-457200">
              <a:lnSpc>
                <a:spcPct val="90000"/>
              </a:lnSpc>
              <a:spcBef>
                <a:spcPct val="20000"/>
              </a:spcBef>
              <a:buFont typeface="Arial" panose="020B0604020202020204" pitchFamily="34" charset="0"/>
              <a:buChar char="•"/>
              <a:defRPr/>
            </a:pPr>
            <a:r>
              <a:rPr lang="en-GB" sz="2400" dirty="0">
                <a:latin typeface="+mn-lt"/>
              </a:rPr>
              <a:t>Recognition - do not confuse with research, preparation or achieving understanding.</a:t>
            </a:r>
          </a:p>
          <a:p>
            <a:pPr marL="457200" indent="-457200">
              <a:lnSpc>
                <a:spcPct val="90000"/>
              </a:lnSpc>
              <a:spcBef>
                <a:spcPct val="20000"/>
              </a:spcBef>
              <a:buFont typeface="Arial" panose="020B0604020202020204" pitchFamily="34" charset="0"/>
              <a:buChar char="•"/>
              <a:defRPr/>
            </a:pPr>
            <a:r>
              <a:rPr lang="en-GB" sz="2400" dirty="0">
                <a:latin typeface="+mn-lt"/>
              </a:rPr>
              <a:t>Resilience to procrastination:</a:t>
            </a:r>
          </a:p>
          <a:p>
            <a:pPr marL="914400" lvl="1" indent="-457200">
              <a:lnSpc>
                <a:spcPct val="90000"/>
              </a:lnSpc>
              <a:spcBef>
                <a:spcPct val="20000"/>
              </a:spcBef>
              <a:buFont typeface="Arial" panose="020B0604020202020204" pitchFamily="34" charset="0"/>
              <a:buChar char="•"/>
              <a:defRPr/>
            </a:pPr>
            <a:r>
              <a:rPr lang="en-GB" sz="2000" dirty="0">
                <a:latin typeface="+mn-lt"/>
              </a:rPr>
              <a:t>Be clear on priorities - Urgent vs Important</a:t>
            </a:r>
          </a:p>
          <a:p>
            <a:pPr marL="914400" lvl="1" indent="-457200">
              <a:lnSpc>
                <a:spcPct val="90000"/>
              </a:lnSpc>
              <a:spcBef>
                <a:spcPct val="20000"/>
              </a:spcBef>
              <a:buFont typeface="Arial" panose="020B0604020202020204" pitchFamily="34" charset="0"/>
              <a:buChar char="•"/>
              <a:defRPr/>
            </a:pPr>
            <a:r>
              <a:rPr lang="en-GB" sz="2000" dirty="0">
                <a:latin typeface="+mn-lt"/>
              </a:rPr>
              <a:t>Clarity on efficacy</a:t>
            </a:r>
          </a:p>
          <a:p>
            <a:pPr marL="914400" lvl="1" indent="-457200">
              <a:lnSpc>
                <a:spcPct val="90000"/>
              </a:lnSpc>
              <a:spcBef>
                <a:spcPct val="20000"/>
              </a:spcBef>
              <a:buFont typeface="Arial" panose="020B0604020202020204" pitchFamily="34" charset="0"/>
              <a:buChar char="•"/>
              <a:defRPr/>
            </a:pPr>
            <a:r>
              <a:rPr lang="en-GB" sz="2000" dirty="0">
                <a:latin typeface="+mn-lt"/>
              </a:rPr>
              <a:t>Courage – mon braves! Grasp the thistle!</a:t>
            </a:r>
          </a:p>
          <a:p>
            <a:pPr marL="914400" lvl="1" indent="-457200">
              <a:lnSpc>
                <a:spcPct val="90000"/>
              </a:lnSpc>
              <a:spcBef>
                <a:spcPct val="20000"/>
              </a:spcBef>
              <a:buFont typeface="Arial" panose="020B0604020202020204" pitchFamily="34" charset="0"/>
              <a:buChar char="•"/>
              <a:defRPr/>
            </a:pPr>
            <a:endParaRPr lang="en-GB" dirty="0">
              <a:latin typeface="+mn-lt"/>
            </a:endParaRPr>
          </a:p>
          <a:p>
            <a:pPr marL="457200" indent="-457200">
              <a:lnSpc>
                <a:spcPct val="90000"/>
              </a:lnSpc>
              <a:spcBef>
                <a:spcPct val="20000"/>
              </a:spcBef>
              <a:buFont typeface="Arial" panose="020B0604020202020204" pitchFamily="34" charset="0"/>
              <a:buChar char="•"/>
              <a:defRPr/>
            </a:pPr>
            <a:endParaRPr lang="en-GB" sz="2400" dirty="0">
              <a:latin typeface="+mn-lt"/>
            </a:endParaRPr>
          </a:p>
          <a:p>
            <a:endParaRPr lang="en-GB" dirty="0"/>
          </a:p>
        </p:txBody>
      </p:sp>
    </p:spTree>
    <p:extLst>
      <p:ext uri="{BB962C8B-B14F-4D97-AF65-F5344CB8AC3E}">
        <p14:creationId xmlns:p14="http://schemas.microsoft.com/office/powerpoint/2010/main" val="195750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188640"/>
            <a:ext cx="8640960" cy="432048"/>
          </a:xfrm>
          <a:prstGeom prst="rect">
            <a:avLst/>
          </a:prstGeom>
          <a:noFill/>
          <a:ln w="9525">
            <a:noFill/>
            <a:miter lim="800000"/>
            <a:headEnd/>
            <a:tailEnd/>
          </a:ln>
        </p:spPr>
        <p:txBody>
          <a:bodyPr/>
          <a:lstStyle/>
          <a:p>
            <a:pPr algn="ctr"/>
            <a:r>
              <a:rPr lang="en-GB" sz="2400" b="1" dirty="0">
                <a:solidFill>
                  <a:schemeClr val="bg1"/>
                </a:solidFill>
                <a:latin typeface="Verdana" pitchFamily="34" charset="0"/>
              </a:rPr>
              <a:t>Achieving your goals</a:t>
            </a:r>
          </a:p>
        </p:txBody>
      </p:sp>
      <p:sp>
        <p:nvSpPr>
          <p:cNvPr id="5" name="TextBox 4"/>
          <p:cNvSpPr txBox="1"/>
          <p:nvPr/>
        </p:nvSpPr>
        <p:spPr>
          <a:xfrm>
            <a:off x="1259632" y="1196752"/>
            <a:ext cx="6624736" cy="2529923"/>
          </a:xfrm>
          <a:prstGeom prst="rect">
            <a:avLst/>
          </a:prstGeom>
          <a:noFill/>
        </p:spPr>
        <p:txBody>
          <a:bodyPr wrap="square" rtlCol="0">
            <a:spAutoFit/>
          </a:bodyPr>
          <a:lstStyle/>
          <a:p>
            <a:pPr marL="457200" indent="-457200">
              <a:lnSpc>
                <a:spcPct val="90000"/>
              </a:lnSpc>
              <a:spcBef>
                <a:spcPct val="20000"/>
              </a:spcBef>
              <a:buFont typeface="Arial" panose="020B0604020202020204" pitchFamily="34" charset="0"/>
              <a:buChar char="•"/>
              <a:defRPr/>
            </a:pPr>
            <a:r>
              <a:rPr lang="en-GB" sz="2400" dirty="0">
                <a:latin typeface="+mn-lt"/>
              </a:rPr>
              <a:t>Why have goals?</a:t>
            </a:r>
          </a:p>
          <a:p>
            <a:pPr marL="457200" indent="-457200">
              <a:lnSpc>
                <a:spcPct val="90000"/>
              </a:lnSpc>
              <a:spcBef>
                <a:spcPct val="20000"/>
              </a:spcBef>
              <a:buFont typeface="Arial" panose="020B0604020202020204" pitchFamily="34" charset="0"/>
              <a:buChar char="•"/>
              <a:defRPr/>
            </a:pPr>
            <a:r>
              <a:rPr lang="en-GB" sz="2400" dirty="0">
                <a:latin typeface="+mn-lt"/>
              </a:rPr>
              <a:t>What are your goals?</a:t>
            </a:r>
          </a:p>
          <a:p>
            <a:pPr marL="457200" indent="-457200">
              <a:lnSpc>
                <a:spcPct val="90000"/>
              </a:lnSpc>
              <a:spcBef>
                <a:spcPct val="20000"/>
              </a:spcBef>
              <a:buFont typeface="Arial" panose="020B0604020202020204" pitchFamily="34" charset="0"/>
              <a:buChar char="•"/>
              <a:defRPr/>
            </a:pPr>
            <a:r>
              <a:rPr lang="en-GB" sz="2400" dirty="0">
                <a:latin typeface="+mn-lt"/>
              </a:rPr>
              <a:t>Does goal setting help resilience?:</a:t>
            </a:r>
          </a:p>
          <a:p>
            <a:pPr marL="914400" lvl="1" indent="-457200">
              <a:lnSpc>
                <a:spcPct val="90000"/>
              </a:lnSpc>
              <a:spcBef>
                <a:spcPct val="20000"/>
              </a:spcBef>
              <a:buFont typeface="Arial" panose="020B0604020202020204" pitchFamily="34" charset="0"/>
              <a:buChar char="•"/>
              <a:defRPr/>
            </a:pPr>
            <a:r>
              <a:rPr lang="en-GB" sz="2000" dirty="0">
                <a:latin typeface="+mn-lt"/>
              </a:rPr>
              <a:t>Goals vs goal setting</a:t>
            </a:r>
          </a:p>
          <a:p>
            <a:pPr marL="914400" lvl="1" indent="-457200">
              <a:lnSpc>
                <a:spcPct val="90000"/>
              </a:lnSpc>
              <a:spcBef>
                <a:spcPct val="20000"/>
              </a:spcBef>
              <a:buFont typeface="Arial" panose="020B0604020202020204" pitchFamily="34" charset="0"/>
              <a:buChar char="•"/>
              <a:defRPr/>
            </a:pPr>
            <a:r>
              <a:rPr lang="en-GB" sz="2000" dirty="0">
                <a:latin typeface="+mn-lt"/>
              </a:rPr>
              <a:t>Realism</a:t>
            </a:r>
          </a:p>
          <a:p>
            <a:pPr marL="914400" lvl="1" indent="-457200">
              <a:lnSpc>
                <a:spcPct val="90000"/>
              </a:lnSpc>
              <a:spcBef>
                <a:spcPct val="20000"/>
              </a:spcBef>
              <a:buFont typeface="Arial" panose="020B0604020202020204" pitchFamily="34" charset="0"/>
              <a:buChar char="•"/>
              <a:defRPr/>
            </a:pPr>
            <a:r>
              <a:rPr lang="en-GB" sz="2000" dirty="0">
                <a:latin typeface="+mn-lt"/>
              </a:rPr>
              <a:t>Recognition</a:t>
            </a:r>
            <a:endParaRPr lang="en-GB" sz="2400" dirty="0">
              <a:latin typeface="+mn-lt"/>
            </a:endParaRPr>
          </a:p>
          <a:p>
            <a:endParaRPr lang="en-GB" dirty="0"/>
          </a:p>
        </p:txBody>
      </p:sp>
    </p:spTree>
    <p:extLst>
      <p:ext uri="{BB962C8B-B14F-4D97-AF65-F5344CB8AC3E}">
        <p14:creationId xmlns:p14="http://schemas.microsoft.com/office/powerpoint/2010/main" val="179088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188640"/>
            <a:ext cx="8640960" cy="432048"/>
          </a:xfrm>
          <a:prstGeom prst="rect">
            <a:avLst/>
          </a:prstGeom>
          <a:noFill/>
          <a:ln w="9525">
            <a:noFill/>
            <a:miter lim="800000"/>
            <a:headEnd/>
            <a:tailEnd/>
          </a:ln>
        </p:spPr>
        <p:txBody>
          <a:bodyPr/>
          <a:lstStyle/>
          <a:p>
            <a:pPr algn="ctr"/>
            <a:r>
              <a:rPr lang="en-GB" sz="2400" b="1" dirty="0">
                <a:solidFill>
                  <a:schemeClr val="bg1"/>
                </a:solidFill>
                <a:latin typeface="Verdana" pitchFamily="34" charset="0"/>
              </a:rPr>
              <a:t>Summary</a:t>
            </a:r>
          </a:p>
        </p:txBody>
      </p:sp>
      <p:sp>
        <p:nvSpPr>
          <p:cNvPr id="2" name="Rectangle 1"/>
          <p:cNvSpPr/>
          <p:nvPr/>
        </p:nvSpPr>
        <p:spPr>
          <a:xfrm>
            <a:off x="1043608" y="1124744"/>
            <a:ext cx="7416824" cy="3203954"/>
          </a:xfrm>
          <a:prstGeom prst="rect">
            <a:avLst/>
          </a:prstGeom>
        </p:spPr>
        <p:txBody>
          <a:bodyPr wrap="square">
            <a:spAutoFit/>
          </a:bodyPr>
          <a:lstStyle/>
          <a:p>
            <a:pPr>
              <a:lnSpc>
                <a:spcPct val="90000"/>
              </a:lnSpc>
              <a:spcBef>
                <a:spcPct val="20000"/>
              </a:spcBef>
              <a:buFont typeface="Arial" charset="0"/>
              <a:defRPr/>
            </a:pPr>
            <a:r>
              <a:rPr lang="en-GB" sz="3000" dirty="0">
                <a:latin typeface="+mn-lt"/>
              </a:rPr>
              <a:t>Course aims: </a:t>
            </a:r>
          </a:p>
          <a:p>
            <a:pPr marL="457200" indent="-457200">
              <a:lnSpc>
                <a:spcPct val="90000"/>
              </a:lnSpc>
              <a:spcBef>
                <a:spcPct val="20000"/>
              </a:spcBef>
              <a:buFont typeface="Arial" panose="020B0604020202020204" pitchFamily="34" charset="0"/>
              <a:buChar char="•"/>
              <a:defRPr/>
            </a:pPr>
            <a:r>
              <a:rPr lang="en-GB" sz="2400" dirty="0">
                <a:latin typeface="+mn-lt"/>
              </a:rPr>
              <a:t>To develop a deeper understanding of resilience</a:t>
            </a:r>
          </a:p>
          <a:p>
            <a:pPr marL="457200" indent="-457200">
              <a:lnSpc>
                <a:spcPct val="90000"/>
              </a:lnSpc>
              <a:spcBef>
                <a:spcPct val="20000"/>
              </a:spcBef>
              <a:buFont typeface="Arial" panose="020B0604020202020204" pitchFamily="34" charset="0"/>
              <a:buChar char="•"/>
              <a:defRPr/>
            </a:pPr>
            <a:r>
              <a:rPr lang="en-GB" sz="2400" dirty="0">
                <a:latin typeface="+mn-lt"/>
              </a:rPr>
              <a:t>To get a realistic grasp on perspective, outlook and efficacy</a:t>
            </a:r>
          </a:p>
          <a:p>
            <a:pPr marL="457200" indent="-457200">
              <a:lnSpc>
                <a:spcPct val="90000"/>
              </a:lnSpc>
              <a:spcBef>
                <a:spcPct val="20000"/>
              </a:spcBef>
              <a:buFont typeface="Arial" panose="020B0604020202020204" pitchFamily="34" charset="0"/>
              <a:buChar char="•"/>
              <a:defRPr/>
            </a:pPr>
            <a:r>
              <a:rPr lang="en-GB" sz="2400" dirty="0">
                <a:latin typeface="+mn-lt"/>
              </a:rPr>
              <a:t>To get a better understanding of cause and effect in relation to resilience</a:t>
            </a:r>
          </a:p>
          <a:p>
            <a:pPr marL="457200" indent="-457200">
              <a:lnSpc>
                <a:spcPct val="90000"/>
              </a:lnSpc>
              <a:spcBef>
                <a:spcPct val="20000"/>
              </a:spcBef>
              <a:buFont typeface="Arial" panose="020B0604020202020204" pitchFamily="34" charset="0"/>
              <a:buChar char="•"/>
              <a:defRPr/>
            </a:pPr>
            <a:r>
              <a:rPr lang="en-GB" sz="2400" dirty="0">
                <a:latin typeface="+mn-lt"/>
              </a:rPr>
              <a:t>To identify what needs to be done</a:t>
            </a:r>
          </a:p>
          <a:p>
            <a:pPr marL="457200" indent="-457200">
              <a:lnSpc>
                <a:spcPct val="90000"/>
              </a:lnSpc>
              <a:spcBef>
                <a:spcPct val="20000"/>
              </a:spcBef>
              <a:buFont typeface="Arial" panose="020B0604020202020204" pitchFamily="34" charset="0"/>
              <a:buChar char="•"/>
              <a:defRPr/>
            </a:pPr>
            <a:r>
              <a:rPr lang="en-GB" sz="2400" dirty="0">
                <a:latin typeface="+mn-lt"/>
              </a:rPr>
              <a:t>To enrich the vocabulary and enable a dialogue</a:t>
            </a:r>
          </a:p>
        </p:txBody>
      </p:sp>
    </p:spTree>
    <p:extLst>
      <p:ext uri="{BB962C8B-B14F-4D97-AF65-F5344CB8AC3E}">
        <p14:creationId xmlns:p14="http://schemas.microsoft.com/office/powerpoint/2010/main" val="1750170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188640"/>
            <a:ext cx="8640960" cy="432048"/>
          </a:xfrm>
          <a:prstGeom prst="rect">
            <a:avLst/>
          </a:prstGeom>
          <a:noFill/>
          <a:ln w="9525">
            <a:noFill/>
            <a:miter lim="800000"/>
            <a:headEnd/>
            <a:tailEnd/>
          </a:ln>
        </p:spPr>
        <p:txBody>
          <a:bodyPr/>
          <a:lstStyle/>
          <a:p>
            <a:pPr algn="ctr"/>
            <a:r>
              <a:rPr lang="en-GB" sz="2400" b="1" dirty="0">
                <a:solidFill>
                  <a:schemeClr val="bg1"/>
                </a:solidFill>
                <a:latin typeface="Verdana" pitchFamily="34" charset="0"/>
              </a:rPr>
              <a:t>What next ?</a:t>
            </a:r>
          </a:p>
        </p:txBody>
      </p:sp>
      <p:sp>
        <p:nvSpPr>
          <p:cNvPr id="4" name="Rectangle 3"/>
          <p:cNvSpPr/>
          <p:nvPr/>
        </p:nvSpPr>
        <p:spPr>
          <a:xfrm>
            <a:off x="1043608" y="1124744"/>
            <a:ext cx="7416824" cy="4635115"/>
          </a:xfrm>
          <a:prstGeom prst="rect">
            <a:avLst/>
          </a:prstGeom>
        </p:spPr>
        <p:txBody>
          <a:bodyPr wrap="square">
            <a:spAutoFit/>
          </a:bodyPr>
          <a:lstStyle/>
          <a:p>
            <a:pPr>
              <a:lnSpc>
                <a:spcPct val="90000"/>
              </a:lnSpc>
              <a:spcBef>
                <a:spcPct val="20000"/>
              </a:spcBef>
              <a:buFont typeface="Arial" charset="0"/>
              <a:defRPr/>
            </a:pPr>
            <a:r>
              <a:rPr lang="en-GB" sz="3000" dirty="0">
                <a:solidFill>
                  <a:srgbClr val="0070C0"/>
                </a:solidFill>
                <a:latin typeface="+mn-lt"/>
              </a:rPr>
              <a:t>What happens next?</a:t>
            </a:r>
          </a:p>
          <a:p>
            <a:pPr>
              <a:lnSpc>
                <a:spcPct val="90000"/>
              </a:lnSpc>
              <a:spcBef>
                <a:spcPct val="20000"/>
              </a:spcBef>
              <a:buFont typeface="Arial" charset="0"/>
              <a:defRPr/>
            </a:pPr>
            <a:r>
              <a:rPr lang="en-GB" sz="3000" dirty="0">
                <a:solidFill>
                  <a:srgbClr val="0070C0"/>
                </a:solidFill>
                <a:latin typeface="+mn-lt"/>
              </a:rPr>
              <a:t>What do I do now?</a:t>
            </a:r>
          </a:p>
          <a:p>
            <a:pPr>
              <a:lnSpc>
                <a:spcPct val="90000"/>
              </a:lnSpc>
              <a:spcBef>
                <a:spcPct val="20000"/>
              </a:spcBef>
              <a:buFont typeface="Arial" charset="0"/>
              <a:defRPr/>
            </a:pPr>
            <a:r>
              <a:rPr lang="en-GB" sz="3000" dirty="0">
                <a:solidFill>
                  <a:srgbClr val="0070C0"/>
                </a:solidFill>
                <a:latin typeface="+mn-lt"/>
              </a:rPr>
              <a:t>What will I do differently as a result of being here today? </a:t>
            </a:r>
          </a:p>
          <a:p>
            <a:pPr marL="457200" indent="-457200">
              <a:lnSpc>
                <a:spcPct val="90000"/>
              </a:lnSpc>
              <a:spcBef>
                <a:spcPct val="20000"/>
              </a:spcBef>
              <a:buFont typeface="Arial" panose="020B0604020202020204" pitchFamily="34" charset="0"/>
              <a:buChar char="•"/>
              <a:defRPr/>
            </a:pPr>
            <a:r>
              <a:rPr lang="en-GB" sz="2400" dirty="0">
                <a:solidFill>
                  <a:srgbClr val="0070C0"/>
                </a:solidFill>
                <a:latin typeface="+mn-lt"/>
              </a:rPr>
              <a:t>To develop a deeper understanding of resilience</a:t>
            </a:r>
          </a:p>
          <a:p>
            <a:pPr marL="457200" indent="-457200">
              <a:lnSpc>
                <a:spcPct val="90000"/>
              </a:lnSpc>
              <a:spcBef>
                <a:spcPct val="20000"/>
              </a:spcBef>
              <a:buFont typeface="Arial" panose="020B0604020202020204" pitchFamily="34" charset="0"/>
              <a:buChar char="•"/>
              <a:defRPr/>
            </a:pPr>
            <a:r>
              <a:rPr lang="en-GB" sz="2400" dirty="0">
                <a:solidFill>
                  <a:srgbClr val="0070C0"/>
                </a:solidFill>
                <a:latin typeface="+mn-lt"/>
              </a:rPr>
              <a:t>To get a realistic grasp on perspective, outlook and efficacy</a:t>
            </a:r>
          </a:p>
          <a:p>
            <a:pPr marL="457200" indent="-457200">
              <a:lnSpc>
                <a:spcPct val="90000"/>
              </a:lnSpc>
              <a:spcBef>
                <a:spcPct val="20000"/>
              </a:spcBef>
              <a:buFont typeface="Arial" panose="020B0604020202020204" pitchFamily="34" charset="0"/>
              <a:buChar char="•"/>
              <a:defRPr/>
            </a:pPr>
            <a:r>
              <a:rPr lang="en-GB" sz="2400" dirty="0">
                <a:solidFill>
                  <a:srgbClr val="0070C0"/>
                </a:solidFill>
                <a:latin typeface="+mn-lt"/>
              </a:rPr>
              <a:t>To get a better understanding of cause and effect in relation to resilience</a:t>
            </a:r>
          </a:p>
          <a:p>
            <a:pPr marL="457200" indent="-457200">
              <a:lnSpc>
                <a:spcPct val="90000"/>
              </a:lnSpc>
              <a:spcBef>
                <a:spcPct val="20000"/>
              </a:spcBef>
              <a:buFont typeface="Arial" panose="020B0604020202020204" pitchFamily="34" charset="0"/>
              <a:buChar char="•"/>
              <a:defRPr/>
            </a:pPr>
            <a:r>
              <a:rPr lang="en-GB" sz="2400" dirty="0">
                <a:solidFill>
                  <a:srgbClr val="0070C0"/>
                </a:solidFill>
                <a:latin typeface="+mn-lt"/>
              </a:rPr>
              <a:t>To identify what needs to be done</a:t>
            </a:r>
          </a:p>
          <a:p>
            <a:pPr marL="457200" indent="-457200">
              <a:lnSpc>
                <a:spcPct val="90000"/>
              </a:lnSpc>
              <a:spcBef>
                <a:spcPct val="20000"/>
              </a:spcBef>
              <a:buFont typeface="Arial" panose="020B0604020202020204" pitchFamily="34" charset="0"/>
              <a:buChar char="•"/>
              <a:defRPr/>
            </a:pPr>
            <a:r>
              <a:rPr lang="en-GB" sz="2400" dirty="0">
                <a:solidFill>
                  <a:srgbClr val="0070C0"/>
                </a:solidFill>
                <a:latin typeface="+mn-lt"/>
              </a:rPr>
              <a:t>To enrich the vocabulary and enable a dialogue</a:t>
            </a:r>
          </a:p>
        </p:txBody>
      </p:sp>
    </p:spTree>
    <p:extLst>
      <p:ext uri="{BB962C8B-B14F-4D97-AF65-F5344CB8AC3E}">
        <p14:creationId xmlns:p14="http://schemas.microsoft.com/office/powerpoint/2010/main" val="687928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1720" y="2564904"/>
            <a:ext cx="4680520" cy="1569660"/>
          </a:xfrm>
          <a:prstGeom prst="rect">
            <a:avLst/>
          </a:prstGeom>
          <a:noFill/>
        </p:spPr>
        <p:txBody>
          <a:bodyPr wrap="square" rtlCol="0">
            <a:spAutoFit/>
          </a:bodyPr>
          <a:lstStyle/>
          <a:p>
            <a:pPr algn="ctr"/>
            <a:r>
              <a:rPr lang="en-GB" sz="3200" dirty="0"/>
              <a:t>Thank You</a:t>
            </a:r>
          </a:p>
          <a:p>
            <a:pPr algn="ctr"/>
            <a:endParaRPr lang="en-GB" sz="3200" dirty="0"/>
          </a:p>
          <a:p>
            <a:pPr algn="ctr"/>
            <a:r>
              <a:rPr lang="en-GB" sz="3200" dirty="0"/>
              <a:t>Questions/Discussion</a:t>
            </a:r>
          </a:p>
        </p:txBody>
      </p:sp>
    </p:spTree>
    <p:extLst>
      <p:ext uri="{BB962C8B-B14F-4D97-AF65-F5344CB8AC3E}">
        <p14:creationId xmlns:p14="http://schemas.microsoft.com/office/powerpoint/2010/main" val="9155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algn="ctr"/>
            <a:endParaRPr lang="en-GB" sz="2400" b="1" dirty="0">
              <a:solidFill>
                <a:schemeClr val="bg1"/>
              </a:solidFill>
              <a:latin typeface="Verdana" pitchFamily="34" charset="0"/>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GB" sz="2800" dirty="0"/>
          </a:p>
        </p:txBody>
      </p:sp>
      <p:sp>
        <p:nvSpPr>
          <p:cNvPr id="5" name="Rectangle 2"/>
          <p:cNvSpPr txBox="1">
            <a:spLocks noChangeArrowheads="1"/>
          </p:cNvSpPr>
          <p:nvPr/>
        </p:nvSpPr>
        <p:spPr bwMode="auto">
          <a:xfrm>
            <a:off x="107504" y="188640"/>
            <a:ext cx="8640960" cy="432048"/>
          </a:xfrm>
          <a:prstGeom prst="rect">
            <a:avLst/>
          </a:prstGeom>
          <a:noFill/>
          <a:ln w="9525">
            <a:noFill/>
            <a:miter lim="800000"/>
            <a:headEnd/>
            <a:tailEnd/>
          </a:ln>
        </p:spPr>
        <p:txBody>
          <a:bodyPr/>
          <a:lstStyle/>
          <a:p>
            <a:pPr algn="ctr"/>
            <a:r>
              <a:rPr lang="en-GB" sz="2400" b="1" dirty="0">
                <a:solidFill>
                  <a:schemeClr val="bg1"/>
                </a:solidFill>
                <a:latin typeface="Verdana" pitchFamily="34" charset="0"/>
              </a:rPr>
              <a:t>Welcome</a:t>
            </a:r>
          </a:p>
        </p:txBody>
      </p:sp>
      <p:sp>
        <p:nvSpPr>
          <p:cNvPr id="2" name="TextBox 1"/>
          <p:cNvSpPr txBox="1"/>
          <p:nvPr/>
        </p:nvSpPr>
        <p:spPr>
          <a:xfrm>
            <a:off x="1259632" y="1772816"/>
            <a:ext cx="6624736" cy="4339650"/>
          </a:xfrm>
          <a:prstGeom prst="rect">
            <a:avLst/>
          </a:prstGeom>
          <a:noFill/>
        </p:spPr>
        <p:txBody>
          <a:bodyPr wrap="square" rtlCol="0">
            <a:spAutoFit/>
          </a:bodyPr>
          <a:lstStyle/>
          <a:p>
            <a:pPr>
              <a:lnSpc>
                <a:spcPct val="90000"/>
              </a:lnSpc>
              <a:spcBef>
                <a:spcPct val="20000"/>
              </a:spcBef>
              <a:buFont typeface="Arial" charset="0"/>
              <a:defRPr/>
            </a:pPr>
            <a:r>
              <a:rPr lang="en-GB" sz="3000" dirty="0">
                <a:latin typeface="+mn-lt"/>
              </a:rPr>
              <a:t>Welcome to ‘Developing Resilience’</a:t>
            </a:r>
          </a:p>
          <a:p>
            <a:pPr>
              <a:lnSpc>
                <a:spcPct val="90000"/>
              </a:lnSpc>
              <a:spcBef>
                <a:spcPct val="20000"/>
              </a:spcBef>
              <a:buFont typeface="Arial" charset="0"/>
              <a:defRPr/>
            </a:pPr>
            <a:endParaRPr lang="en-GB" sz="3000" dirty="0">
              <a:latin typeface="+mn-lt"/>
            </a:endParaRPr>
          </a:p>
          <a:p>
            <a:pPr>
              <a:lnSpc>
                <a:spcPct val="90000"/>
              </a:lnSpc>
              <a:spcBef>
                <a:spcPct val="20000"/>
              </a:spcBef>
              <a:buFont typeface="Arial" charset="0"/>
              <a:defRPr/>
            </a:pPr>
            <a:r>
              <a:rPr lang="en-GB" sz="3000" dirty="0">
                <a:latin typeface="+mn-lt"/>
              </a:rPr>
              <a:t>Housekeeping:</a:t>
            </a:r>
          </a:p>
          <a:p>
            <a:pPr marL="914400" lvl="1" indent="-457200">
              <a:lnSpc>
                <a:spcPct val="90000"/>
              </a:lnSpc>
              <a:spcBef>
                <a:spcPct val="20000"/>
              </a:spcBef>
              <a:buFont typeface="Arial" panose="020B0604020202020204" pitchFamily="34" charset="0"/>
              <a:buChar char="•"/>
              <a:defRPr/>
            </a:pPr>
            <a:r>
              <a:rPr lang="en-GB" sz="3000" dirty="0">
                <a:latin typeface="+mn-lt"/>
              </a:rPr>
              <a:t>Fire drills </a:t>
            </a:r>
            <a:r>
              <a:rPr lang="en-GB" sz="3000" dirty="0" err="1">
                <a:latin typeface="+mn-lt"/>
              </a:rPr>
              <a:t>etc</a:t>
            </a:r>
            <a:endParaRPr lang="en-GB" sz="3000" dirty="0">
              <a:latin typeface="+mn-lt"/>
            </a:endParaRPr>
          </a:p>
          <a:p>
            <a:pPr marL="914400" lvl="1" indent="-457200">
              <a:lnSpc>
                <a:spcPct val="90000"/>
              </a:lnSpc>
              <a:spcBef>
                <a:spcPct val="20000"/>
              </a:spcBef>
              <a:buFont typeface="Arial" panose="020B0604020202020204" pitchFamily="34" charset="0"/>
              <a:buChar char="•"/>
              <a:defRPr/>
            </a:pPr>
            <a:r>
              <a:rPr lang="en-GB" sz="3000" dirty="0">
                <a:latin typeface="+mn-lt"/>
              </a:rPr>
              <a:t>Facilities</a:t>
            </a:r>
          </a:p>
          <a:p>
            <a:pPr marL="914400" lvl="1" indent="-457200">
              <a:lnSpc>
                <a:spcPct val="90000"/>
              </a:lnSpc>
              <a:spcBef>
                <a:spcPct val="20000"/>
              </a:spcBef>
              <a:buFont typeface="Arial" panose="020B0604020202020204" pitchFamily="34" charset="0"/>
              <a:buChar char="•"/>
              <a:defRPr/>
            </a:pPr>
            <a:r>
              <a:rPr lang="en-GB" sz="3000" dirty="0">
                <a:latin typeface="+mn-lt"/>
              </a:rPr>
              <a:t>Breaks</a:t>
            </a:r>
          </a:p>
          <a:p>
            <a:pPr marL="914400" lvl="1" indent="-457200">
              <a:lnSpc>
                <a:spcPct val="90000"/>
              </a:lnSpc>
              <a:spcBef>
                <a:spcPct val="20000"/>
              </a:spcBef>
              <a:buFont typeface="Arial" panose="020B0604020202020204" pitchFamily="34" charset="0"/>
              <a:buChar char="•"/>
              <a:defRPr/>
            </a:pPr>
            <a:r>
              <a:rPr lang="en-GB" sz="3000" dirty="0">
                <a:latin typeface="+mn-lt"/>
              </a:rPr>
              <a:t>Ground rules</a:t>
            </a:r>
          </a:p>
          <a:p>
            <a:pPr>
              <a:lnSpc>
                <a:spcPct val="90000"/>
              </a:lnSpc>
              <a:spcBef>
                <a:spcPct val="20000"/>
              </a:spcBef>
              <a:defRPr/>
            </a:pPr>
            <a:endParaRPr lang="en-GB" sz="3000" dirty="0">
              <a:latin typeface="+mn-lt"/>
            </a:endParaRPr>
          </a:p>
          <a:p>
            <a:endParaRPr lang="en-GB" dirty="0"/>
          </a:p>
        </p:txBody>
      </p:sp>
    </p:spTree>
    <p:extLst>
      <p:ext uri="{BB962C8B-B14F-4D97-AF65-F5344CB8AC3E}">
        <p14:creationId xmlns:p14="http://schemas.microsoft.com/office/powerpoint/2010/main" val="315162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algn="ctr"/>
            <a:endParaRPr lang="en-GB" sz="2400" b="1" dirty="0">
              <a:solidFill>
                <a:schemeClr val="bg1"/>
              </a:solidFill>
              <a:latin typeface="Verdana" pitchFamily="34" charset="0"/>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GB" sz="2800" dirty="0"/>
          </a:p>
        </p:txBody>
      </p:sp>
      <p:sp>
        <p:nvSpPr>
          <p:cNvPr id="5" name="Rectangle 2"/>
          <p:cNvSpPr txBox="1">
            <a:spLocks noChangeArrowheads="1"/>
          </p:cNvSpPr>
          <p:nvPr/>
        </p:nvSpPr>
        <p:spPr bwMode="auto">
          <a:xfrm>
            <a:off x="107504" y="188640"/>
            <a:ext cx="8640960" cy="432048"/>
          </a:xfrm>
          <a:prstGeom prst="rect">
            <a:avLst/>
          </a:prstGeom>
          <a:noFill/>
          <a:ln w="9525">
            <a:noFill/>
            <a:miter lim="800000"/>
            <a:headEnd/>
            <a:tailEnd/>
          </a:ln>
        </p:spPr>
        <p:txBody>
          <a:bodyPr/>
          <a:lstStyle/>
          <a:p>
            <a:pPr algn="ctr"/>
            <a:r>
              <a:rPr lang="en-GB" sz="2400" b="1" dirty="0">
                <a:solidFill>
                  <a:schemeClr val="bg1"/>
                </a:solidFill>
                <a:latin typeface="Verdana" pitchFamily="34" charset="0"/>
              </a:rPr>
              <a:t>Introductions</a:t>
            </a:r>
          </a:p>
        </p:txBody>
      </p:sp>
      <p:sp>
        <p:nvSpPr>
          <p:cNvPr id="2" name="TextBox 1"/>
          <p:cNvSpPr txBox="1"/>
          <p:nvPr/>
        </p:nvSpPr>
        <p:spPr>
          <a:xfrm>
            <a:off x="1259632" y="1772816"/>
            <a:ext cx="6624736" cy="4755148"/>
          </a:xfrm>
          <a:prstGeom prst="rect">
            <a:avLst/>
          </a:prstGeom>
          <a:noFill/>
        </p:spPr>
        <p:txBody>
          <a:bodyPr wrap="square" rtlCol="0">
            <a:spAutoFit/>
          </a:bodyPr>
          <a:lstStyle/>
          <a:p>
            <a:pPr>
              <a:lnSpc>
                <a:spcPct val="90000"/>
              </a:lnSpc>
              <a:spcBef>
                <a:spcPct val="20000"/>
              </a:spcBef>
              <a:buFont typeface="Arial" charset="0"/>
              <a:defRPr/>
            </a:pPr>
            <a:r>
              <a:rPr lang="en-GB" sz="3000" dirty="0">
                <a:latin typeface="+mn-lt"/>
              </a:rPr>
              <a:t>Intros:</a:t>
            </a:r>
          </a:p>
          <a:p>
            <a:pPr marL="457200" indent="-457200">
              <a:lnSpc>
                <a:spcPct val="90000"/>
              </a:lnSpc>
              <a:spcBef>
                <a:spcPct val="20000"/>
              </a:spcBef>
              <a:buFont typeface="Arial" panose="020B0604020202020204" pitchFamily="34" charset="0"/>
              <a:buChar char="•"/>
              <a:defRPr/>
            </a:pPr>
            <a:r>
              <a:rPr lang="en-GB" sz="3000" dirty="0">
                <a:latin typeface="+mn-lt"/>
              </a:rPr>
              <a:t>Name</a:t>
            </a:r>
          </a:p>
          <a:p>
            <a:pPr marL="457200" indent="-457200">
              <a:lnSpc>
                <a:spcPct val="90000"/>
              </a:lnSpc>
              <a:spcBef>
                <a:spcPct val="20000"/>
              </a:spcBef>
              <a:buFont typeface="Arial" panose="020B0604020202020204" pitchFamily="34" charset="0"/>
              <a:buChar char="•"/>
              <a:defRPr/>
            </a:pPr>
            <a:r>
              <a:rPr lang="en-GB" sz="3000" dirty="0">
                <a:latin typeface="+mn-lt"/>
              </a:rPr>
              <a:t>Role</a:t>
            </a:r>
          </a:p>
          <a:p>
            <a:pPr marL="457200" indent="-457200">
              <a:lnSpc>
                <a:spcPct val="90000"/>
              </a:lnSpc>
              <a:spcBef>
                <a:spcPct val="20000"/>
              </a:spcBef>
              <a:buFont typeface="Arial" panose="020B0604020202020204" pitchFamily="34" charset="0"/>
              <a:buChar char="•"/>
              <a:defRPr/>
            </a:pPr>
            <a:r>
              <a:rPr lang="en-GB" sz="3000" dirty="0">
                <a:latin typeface="+mn-lt"/>
              </a:rPr>
              <a:t>Brief career history</a:t>
            </a:r>
          </a:p>
          <a:p>
            <a:pPr marL="457200" indent="-457200">
              <a:lnSpc>
                <a:spcPct val="90000"/>
              </a:lnSpc>
              <a:spcBef>
                <a:spcPct val="20000"/>
              </a:spcBef>
              <a:buFont typeface="Arial" panose="020B0604020202020204" pitchFamily="34" charset="0"/>
              <a:buChar char="•"/>
              <a:defRPr/>
            </a:pPr>
            <a:r>
              <a:rPr lang="en-GB" sz="3000" dirty="0">
                <a:latin typeface="+mn-lt"/>
              </a:rPr>
              <a:t>What would you like/do you need from today?</a:t>
            </a:r>
          </a:p>
          <a:p>
            <a:pPr lvl="3">
              <a:lnSpc>
                <a:spcPct val="90000"/>
              </a:lnSpc>
              <a:spcBef>
                <a:spcPct val="20000"/>
              </a:spcBef>
              <a:defRPr/>
            </a:pPr>
            <a:endParaRPr lang="en-GB" sz="3000" dirty="0">
              <a:latin typeface="+mn-lt"/>
            </a:endParaRPr>
          </a:p>
          <a:p>
            <a:pPr lvl="3">
              <a:lnSpc>
                <a:spcPct val="90000"/>
              </a:lnSpc>
              <a:spcBef>
                <a:spcPct val="20000"/>
              </a:spcBef>
              <a:defRPr/>
            </a:pPr>
            <a:r>
              <a:rPr lang="en-GB" sz="3000" dirty="0">
                <a:latin typeface="+mn-lt"/>
              </a:rPr>
              <a:t>2 minutes  each (max)</a:t>
            </a:r>
          </a:p>
          <a:p>
            <a:pPr>
              <a:lnSpc>
                <a:spcPct val="90000"/>
              </a:lnSpc>
              <a:spcBef>
                <a:spcPct val="20000"/>
              </a:spcBef>
              <a:buFont typeface="Arial" charset="0"/>
              <a:defRPr/>
            </a:pPr>
            <a:endParaRPr lang="en-GB" sz="3000" dirty="0">
              <a:latin typeface="+mn-lt"/>
            </a:endParaRPr>
          </a:p>
          <a:p>
            <a:endParaRPr lang="en-GB" dirty="0"/>
          </a:p>
        </p:txBody>
      </p:sp>
    </p:spTree>
    <p:extLst>
      <p:ext uri="{BB962C8B-B14F-4D97-AF65-F5344CB8AC3E}">
        <p14:creationId xmlns:p14="http://schemas.microsoft.com/office/powerpoint/2010/main" val="12074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algn="ctr"/>
            <a:endParaRPr lang="en-GB" sz="2400" b="1" dirty="0">
              <a:solidFill>
                <a:schemeClr val="bg1"/>
              </a:solidFill>
              <a:latin typeface="Verdana" pitchFamily="34" charset="0"/>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GB" sz="2800" dirty="0"/>
          </a:p>
        </p:txBody>
      </p:sp>
      <p:sp>
        <p:nvSpPr>
          <p:cNvPr id="5" name="Rectangle 2"/>
          <p:cNvSpPr txBox="1">
            <a:spLocks noChangeArrowheads="1"/>
          </p:cNvSpPr>
          <p:nvPr/>
        </p:nvSpPr>
        <p:spPr bwMode="auto">
          <a:xfrm>
            <a:off x="107504" y="188640"/>
            <a:ext cx="8640960" cy="432048"/>
          </a:xfrm>
          <a:prstGeom prst="rect">
            <a:avLst/>
          </a:prstGeom>
          <a:noFill/>
          <a:ln w="9525">
            <a:noFill/>
            <a:miter lim="800000"/>
            <a:headEnd/>
            <a:tailEnd/>
          </a:ln>
        </p:spPr>
        <p:txBody>
          <a:bodyPr/>
          <a:lstStyle/>
          <a:p>
            <a:pPr algn="ctr"/>
            <a:r>
              <a:rPr lang="en-GB" sz="2400" b="1" dirty="0">
                <a:solidFill>
                  <a:schemeClr val="bg1"/>
                </a:solidFill>
                <a:latin typeface="Verdana" pitchFamily="34" charset="0"/>
              </a:rPr>
              <a:t>Course aims</a:t>
            </a:r>
          </a:p>
        </p:txBody>
      </p:sp>
      <p:sp>
        <p:nvSpPr>
          <p:cNvPr id="2" name="TextBox 1"/>
          <p:cNvSpPr txBox="1"/>
          <p:nvPr/>
        </p:nvSpPr>
        <p:spPr>
          <a:xfrm>
            <a:off x="1259632" y="1196752"/>
            <a:ext cx="6624736" cy="4293483"/>
          </a:xfrm>
          <a:prstGeom prst="rect">
            <a:avLst/>
          </a:prstGeom>
          <a:noFill/>
        </p:spPr>
        <p:txBody>
          <a:bodyPr wrap="square" rtlCol="0">
            <a:spAutoFit/>
          </a:bodyPr>
          <a:lstStyle/>
          <a:p>
            <a:pPr>
              <a:lnSpc>
                <a:spcPct val="90000"/>
              </a:lnSpc>
              <a:spcBef>
                <a:spcPct val="20000"/>
              </a:spcBef>
              <a:buFont typeface="Arial" charset="0"/>
              <a:defRPr/>
            </a:pPr>
            <a:r>
              <a:rPr lang="en-GB" sz="3000" dirty="0">
                <a:latin typeface="+mn-lt"/>
              </a:rPr>
              <a:t>Course aims: </a:t>
            </a:r>
          </a:p>
          <a:p>
            <a:pPr marL="457200" indent="-457200">
              <a:lnSpc>
                <a:spcPct val="90000"/>
              </a:lnSpc>
              <a:spcBef>
                <a:spcPct val="20000"/>
              </a:spcBef>
              <a:buFont typeface="Arial" panose="020B0604020202020204" pitchFamily="34" charset="0"/>
              <a:buChar char="•"/>
              <a:defRPr/>
            </a:pPr>
            <a:r>
              <a:rPr lang="en-GB" sz="2400" dirty="0">
                <a:latin typeface="+mn-lt"/>
              </a:rPr>
              <a:t>To develop a deeper understanding of resilience</a:t>
            </a:r>
          </a:p>
          <a:p>
            <a:pPr marL="457200" indent="-457200">
              <a:lnSpc>
                <a:spcPct val="90000"/>
              </a:lnSpc>
              <a:spcBef>
                <a:spcPct val="20000"/>
              </a:spcBef>
              <a:buFont typeface="Arial" panose="020B0604020202020204" pitchFamily="34" charset="0"/>
              <a:buChar char="•"/>
              <a:defRPr/>
            </a:pPr>
            <a:r>
              <a:rPr lang="en-GB" sz="2400" dirty="0">
                <a:latin typeface="+mn-lt"/>
              </a:rPr>
              <a:t>To get a realistic grasp on perspective, outlook and efficacy</a:t>
            </a:r>
          </a:p>
          <a:p>
            <a:pPr marL="457200" indent="-457200">
              <a:lnSpc>
                <a:spcPct val="90000"/>
              </a:lnSpc>
              <a:spcBef>
                <a:spcPct val="20000"/>
              </a:spcBef>
              <a:buFont typeface="Arial" panose="020B0604020202020204" pitchFamily="34" charset="0"/>
              <a:buChar char="•"/>
              <a:defRPr/>
            </a:pPr>
            <a:r>
              <a:rPr lang="en-GB" sz="2400" dirty="0">
                <a:latin typeface="+mn-lt"/>
              </a:rPr>
              <a:t>To get a better understanding of cause and effect in relation to resilience</a:t>
            </a:r>
          </a:p>
          <a:p>
            <a:pPr marL="457200" indent="-457200">
              <a:lnSpc>
                <a:spcPct val="90000"/>
              </a:lnSpc>
              <a:spcBef>
                <a:spcPct val="20000"/>
              </a:spcBef>
              <a:buFont typeface="Arial" panose="020B0604020202020204" pitchFamily="34" charset="0"/>
              <a:buChar char="•"/>
              <a:defRPr/>
            </a:pPr>
            <a:r>
              <a:rPr lang="en-GB" sz="2400" dirty="0">
                <a:latin typeface="+mn-lt"/>
              </a:rPr>
              <a:t>To identify what needs to be done</a:t>
            </a:r>
          </a:p>
          <a:p>
            <a:pPr marL="457200" indent="-457200">
              <a:lnSpc>
                <a:spcPct val="90000"/>
              </a:lnSpc>
              <a:spcBef>
                <a:spcPct val="20000"/>
              </a:spcBef>
              <a:buFont typeface="Arial" panose="020B0604020202020204" pitchFamily="34" charset="0"/>
              <a:buChar char="•"/>
              <a:defRPr/>
            </a:pPr>
            <a:r>
              <a:rPr lang="en-GB" sz="2400" dirty="0">
                <a:latin typeface="+mn-lt"/>
              </a:rPr>
              <a:t>To enrich the vocabulary and enable a dialogue</a:t>
            </a:r>
          </a:p>
          <a:p>
            <a:pPr marL="457200" indent="-457200">
              <a:lnSpc>
                <a:spcPct val="90000"/>
              </a:lnSpc>
              <a:spcBef>
                <a:spcPct val="20000"/>
              </a:spcBef>
              <a:buFont typeface="Arial" panose="020B0604020202020204" pitchFamily="34" charset="0"/>
              <a:buChar char="•"/>
              <a:defRPr/>
            </a:pPr>
            <a:endParaRPr lang="en-GB" sz="2400" dirty="0">
              <a:latin typeface="+mn-lt"/>
            </a:endParaRPr>
          </a:p>
          <a:p>
            <a:pPr marL="457200" indent="-457200">
              <a:lnSpc>
                <a:spcPct val="90000"/>
              </a:lnSpc>
              <a:spcBef>
                <a:spcPct val="20000"/>
              </a:spcBef>
              <a:buFont typeface="Arial" panose="020B0604020202020204" pitchFamily="34" charset="0"/>
              <a:buChar char="•"/>
              <a:defRPr/>
            </a:pPr>
            <a:r>
              <a:rPr lang="en-GB" sz="2400" dirty="0">
                <a:latin typeface="+mn-lt"/>
              </a:rPr>
              <a:t>4 hours 10:00 – 13:00</a:t>
            </a:r>
          </a:p>
          <a:p>
            <a:endParaRPr lang="en-GB" dirty="0"/>
          </a:p>
        </p:txBody>
      </p:sp>
    </p:spTree>
    <p:extLst>
      <p:ext uri="{BB962C8B-B14F-4D97-AF65-F5344CB8AC3E}">
        <p14:creationId xmlns:p14="http://schemas.microsoft.com/office/powerpoint/2010/main" val="61076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fade">
                                      <p:cBhvr>
                                        <p:cTn id="25"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algn="ctr"/>
            <a:endParaRPr lang="en-GB" sz="2400" b="1" dirty="0">
              <a:solidFill>
                <a:schemeClr val="bg1"/>
              </a:solidFill>
              <a:latin typeface="Verdana" pitchFamily="34" charset="0"/>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GB" sz="2800" dirty="0"/>
          </a:p>
        </p:txBody>
      </p:sp>
      <p:sp>
        <p:nvSpPr>
          <p:cNvPr id="5" name="Rectangle 2"/>
          <p:cNvSpPr txBox="1">
            <a:spLocks noChangeArrowheads="1"/>
          </p:cNvSpPr>
          <p:nvPr/>
        </p:nvSpPr>
        <p:spPr bwMode="auto">
          <a:xfrm>
            <a:off x="107504" y="188640"/>
            <a:ext cx="8640960" cy="432048"/>
          </a:xfrm>
          <a:prstGeom prst="rect">
            <a:avLst/>
          </a:prstGeom>
          <a:noFill/>
          <a:ln w="9525">
            <a:noFill/>
            <a:miter lim="800000"/>
            <a:headEnd/>
            <a:tailEnd/>
          </a:ln>
        </p:spPr>
        <p:txBody>
          <a:bodyPr/>
          <a:lstStyle/>
          <a:p>
            <a:pPr algn="ctr"/>
            <a:r>
              <a:rPr lang="en-GB" sz="2400" b="1" dirty="0">
                <a:solidFill>
                  <a:schemeClr val="bg1"/>
                </a:solidFill>
                <a:latin typeface="Verdana" pitchFamily="34" charset="0"/>
              </a:rPr>
              <a:t>Course contents</a:t>
            </a:r>
          </a:p>
        </p:txBody>
      </p:sp>
      <p:sp>
        <p:nvSpPr>
          <p:cNvPr id="2" name="TextBox 1"/>
          <p:cNvSpPr txBox="1"/>
          <p:nvPr/>
        </p:nvSpPr>
        <p:spPr>
          <a:xfrm>
            <a:off x="1259632" y="1196752"/>
            <a:ext cx="6624736" cy="4238083"/>
          </a:xfrm>
          <a:prstGeom prst="rect">
            <a:avLst/>
          </a:prstGeom>
          <a:noFill/>
        </p:spPr>
        <p:txBody>
          <a:bodyPr wrap="square" rtlCol="0">
            <a:spAutoFit/>
          </a:bodyPr>
          <a:lstStyle/>
          <a:p>
            <a:pPr>
              <a:lnSpc>
                <a:spcPct val="90000"/>
              </a:lnSpc>
              <a:spcBef>
                <a:spcPct val="20000"/>
              </a:spcBef>
              <a:buFont typeface="Arial" charset="0"/>
              <a:defRPr/>
            </a:pPr>
            <a:r>
              <a:rPr lang="en-GB" sz="3000" dirty="0">
                <a:latin typeface="+mn-lt"/>
              </a:rPr>
              <a:t>Course contents: </a:t>
            </a:r>
          </a:p>
          <a:p>
            <a:pPr marL="342900" indent="-342900">
              <a:lnSpc>
                <a:spcPct val="90000"/>
              </a:lnSpc>
              <a:spcBef>
                <a:spcPct val="20000"/>
              </a:spcBef>
              <a:buFont typeface="Arial" panose="020B0604020202020204" pitchFamily="34" charset="0"/>
              <a:buChar char="•"/>
              <a:defRPr/>
            </a:pPr>
            <a:r>
              <a:rPr lang="en-GB" sz="2000" dirty="0">
                <a:latin typeface="+mn-lt"/>
              </a:rPr>
              <a:t>Adapting to change</a:t>
            </a:r>
          </a:p>
          <a:p>
            <a:pPr marL="342900" indent="-342900">
              <a:lnSpc>
                <a:spcPct val="90000"/>
              </a:lnSpc>
              <a:spcBef>
                <a:spcPct val="20000"/>
              </a:spcBef>
              <a:buFont typeface="Arial" panose="020B0604020202020204" pitchFamily="34" charset="0"/>
              <a:buChar char="•"/>
              <a:defRPr/>
            </a:pPr>
            <a:r>
              <a:rPr lang="en-GB" sz="2000" dirty="0">
                <a:latin typeface="+mn-lt"/>
              </a:rPr>
              <a:t>Maintaining a realistic outlook</a:t>
            </a:r>
          </a:p>
          <a:p>
            <a:pPr marL="342900" indent="-342900">
              <a:lnSpc>
                <a:spcPct val="90000"/>
              </a:lnSpc>
              <a:spcBef>
                <a:spcPct val="20000"/>
              </a:spcBef>
              <a:buFont typeface="Arial" panose="020B0604020202020204" pitchFamily="34" charset="0"/>
              <a:buChar char="•"/>
              <a:defRPr/>
            </a:pPr>
            <a:r>
              <a:rPr lang="en-GB" sz="2000" dirty="0">
                <a:latin typeface="+mn-lt"/>
              </a:rPr>
              <a:t>Putting problems into perspective</a:t>
            </a:r>
          </a:p>
          <a:p>
            <a:pPr marL="342900" indent="-342900">
              <a:lnSpc>
                <a:spcPct val="90000"/>
              </a:lnSpc>
              <a:spcBef>
                <a:spcPct val="20000"/>
              </a:spcBef>
              <a:buFont typeface="Arial" panose="020B0604020202020204" pitchFamily="34" charset="0"/>
              <a:buChar char="•"/>
              <a:defRPr/>
            </a:pPr>
            <a:r>
              <a:rPr lang="en-GB" sz="2000" dirty="0">
                <a:latin typeface="+mn-lt"/>
              </a:rPr>
              <a:t>Solving problems effectively</a:t>
            </a:r>
          </a:p>
          <a:p>
            <a:pPr marL="342900" indent="-342900">
              <a:lnSpc>
                <a:spcPct val="90000"/>
              </a:lnSpc>
              <a:spcBef>
                <a:spcPct val="20000"/>
              </a:spcBef>
              <a:buFont typeface="Arial" panose="020B0604020202020204" pitchFamily="34" charset="0"/>
              <a:buChar char="•"/>
              <a:defRPr/>
            </a:pPr>
            <a:r>
              <a:rPr lang="en-GB" sz="2000" dirty="0">
                <a:latin typeface="+mn-lt"/>
              </a:rPr>
              <a:t>Developing a realistic view of yourself and others</a:t>
            </a:r>
          </a:p>
          <a:p>
            <a:pPr marL="342900" indent="-342900">
              <a:lnSpc>
                <a:spcPct val="90000"/>
              </a:lnSpc>
              <a:spcBef>
                <a:spcPct val="20000"/>
              </a:spcBef>
              <a:buFont typeface="Arial" panose="020B0604020202020204" pitchFamily="34" charset="0"/>
              <a:buChar char="•"/>
              <a:defRPr/>
            </a:pPr>
            <a:r>
              <a:rPr lang="en-GB" sz="2000" dirty="0">
                <a:latin typeface="+mn-lt"/>
              </a:rPr>
              <a:t>Managing strong emotions and impulses</a:t>
            </a:r>
          </a:p>
          <a:p>
            <a:pPr marL="342900" indent="-342900">
              <a:lnSpc>
                <a:spcPct val="90000"/>
              </a:lnSpc>
              <a:spcBef>
                <a:spcPct val="20000"/>
              </a:spcBef>
              <a:buFont typeface="Arial" panose="020B0604020202020204" pitchFamily="34" charset="0"/>
              <a:buChar char="•"/>
              <a:defRPr/>
            </a:pPr>
            <a:r>
              <a:rPr lang="en-GB" sz="2000" dirty="0">
                <a:latin typeface="+mn-lt"/>
              </a:rPr>
              <a:t>Taking ownership and action when faced with difficulties</a:t>
            </a:r>
          </a:p>
          <a:p>
            <a:pPr marL="342900" indent="-342900">
              <a:lnSpc>
                <a:spcPct val="90000"/>
              </a:lnSpc>
              <a:spcBef>
                <a:spcPct val="20000"/>
              </a:spcBef>
              <a:buFont typeface="Arial" panose="020B0604020202020204" pitchFamily="34" charset="0"/>
              <a:buChar char="•"/>
              <a:defRPr/>
            </a:pPr>
            <a:r>
              <a:rPr lang="en-GB" sz="2000" dirty="0">
                <a:latin typeface="+mn-lt"/>
              </a:rPr>
              <a:t>Communicating constructively and dealing with criticism</a:t>
            </a:r>
          </a:p>
          <a:p>
            <a:pPr marL="342900" indent="-342900">
              <a:lnSpc>
                <a:spcPct val="90000"/>
              </a:lnSpc>
              <a:spcBef>
                <a:spcPct val="20000"/>
              </a:spcBef>
              <a:buFont typeface="Arial" panose="020B0604020202020204" pitchFamily="34" charset="0"/>
              <a:buChar char="•"/>
              <a:defRPr/>
            </a:pPr>
            <a:r>
              <a:rPr lang="en-GB" sz="2000" dirty="0">
                <a:latin typeface="+mn-lt"/>
              </a:rPr>
              <a:t>Overcoming procrastination and achieving your goals</a:t>
            </a:r>
          </a:p>
          <a:p>
            <a:pPr>
              <a:lnSpc>
                <a:spcPct val="90000"/>
              </a:lnSpc>
              <a:spcBef>
                <a:spcPct val="20000"/>
              </a:spcBef>
              <a:buFont typeface="Arial" charset="0"/>
              <a:defRPr/>
            </a:pPr>
            <a:endParaRPr lang="en-GB" sz="2400" dirty="0">
              <a:latin typeface="+mn-lt"/>
            </a:endParaRPr>
          </a:p>
          <a:p>
            <a:endParaRPr lang="en-GB" dirty="0"/>
          </a:p>
        </p:txBody>
      </p:sp>
    </p:spTree>
    <p:extLst>
      <p:ext uri="{BB962C8B-B14F-4D97-AF65-F5344CB8AC3E}">
        <p14:creationId xmlns:p14="http://schemas.microsoft.com/office/powerpoint/2010/main" val="133139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500"/>
                                        <p:tgtEl>
                                          <p:spTgt spid="2">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500"/>
                                        <p:tgtEl>
                                          <p:spTgt spid="2">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fade">
                                      <p:cBhvr>
                                        <p:cTn id="31" dur="500"/>
                                        <p:tgtEl>
                                          <p:spTgt spid="2">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fade">
                                      <p:cBhvr>
                                        <p:cTn id="34"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1412776"/>
            <a:ext cx="6336704" cy="3877985"/>
          </a:xfrm>
          <a:prstGeom prst="rect">
            <a:avLst/>
          </a:prstGeom>
          <a:noFill/>
        </p:spPr>
        <p:txBody>
          <a:bodyPr wrap="square" rtlCol="0">
            <a:spAutoFit/>
          </a:bodyPr>
          <a:lstStyle/>
          <a:p>
            <a:r>
              <a:rPr lang="en-GB" sz="3000" dirty="0">
                <a:latin typeface="+mn-lt"/>
              </a:rPr>
              <a:t>Before we begin:</a:t>
            </a:r>
          </a:p>
          <a:p>
            <a:endParaRPr lang="en-GB" sz="3000" dirty="0">
              <a:latin typeface="+mn-lt"/>
            </a:endParaRPr>
          </a:p>
          <a:p>
            <a:pPr marL="457200" indent="-457200">
              <a:buFont typeface="Arial" panose="020B0604020202020204" pitchFamily="34" charset="0"/>
              <a:buChar char="•"/>
            </a:pPr>
            <a:r>
              <a:rPr lang="en-GB" sz="3000" dirty="0">
                <a:latin typeface="+mn-lt"/>
              </a:rPr>
              <a:t>What is resilience?</a:t>
            </a:r>
          </a:p>
          <a:p>
            <a:pPr lvl="7"/>
            <a:r>
              <a:rPr lang="en-GB" sz="3000" dirty="0">
                <a:latin typeface="+mn-lt"/>
              </a:rPr>
              <a:t>…discuss</a:t>
            </a:r>
          </a:p>
          <a:p>
            <a:pPr marL="457200" indent="-457200">
              <a:buFont typeface="Arial" panose="020B0604020202020204" pitchFamily="34" charset="0"/>
              <a:buChar char="•"/>
            </a:pPr>
            <a:endParaRPr lang="en-GB" sz="3000" dirty="0">
              <a:latin typeface="+mn-lt"/>
            </a:endParaRPr>
          </a:p>
          <a:p>
            <a:pPr marL="457200" indent="-457200">
              <a:buFont typeface="Arial" panose="020B0604020202020204" pitchFamily="34" charset="0"/>
              <a:buChar char="•"/>
            </a:pPr>
            <a:r>
              <a:rPr lang="en-GB" sz="3000" dirty="0">
                <a:latin typeface="+mn-lt"/>
              </a:rPr>
              <a:t>Am I resilient?</a:t>
            </a:r>
          </a:p>
          <a:p>
            <a:pPr lvl="7"/>
            <a:r>
              <a:rPr lang="en-GB" sz="3000" dirty="0">
                <a:latin typeface="+mn-lt"/>
              </a:rPr>
              <a:t>…share examples?</a:t>
            </a:r>
          </a:p>
          <a:p>
            <a:pPr marL="342900" indent="-342900">
              <a:buAutoNum type="arabicPeriod"/>
            </a:pPr>
            <a:endParaRPr lang="en-GB" b="1" i="1" dirty="0"/>
          </a:p>
          <a:p>
            <a:pPr marL="342900" indent="-342900">
              <a:buAutoNum type="arabicPeriod"/>
            </a:pPr>
            <a:endParaRPr lang="en-GB" b="1" i="1" dirty="0"/>
          </a:p>
        </p:txBody>
      </p:sp>
      <p:sp>
        <p:nvSpPr>
          <p:cNvPr id="3" name="Rectangle 2"/>
          <p:cNvSpPr txBox="1">
            <a:spLocks noChangeArrowheads="1"/>
          </p:cNvSpPr>
          <p:nvPr/>
        </p:nvSpPr>
        <p:spPr bwMode="auto">
          <a:xfrm>
            <a:off x="107504" y="188640"/>
            <a:ext cx="8640960" cy="432048"/>
          </a:xfrm>
          <a:prstGeom prst="rect">
            <a:avLst/>
          </a:prstGeom>
          <a:noFill/>
          <a:ln w="9525">
            <a:noFill/>
            <a:miter lim="800000"/>
            <a:headEnd/>
            <a:tailEnd/>
          </a:ln>
        </p:spPr>
        <p:txBody>
          <a:bodyPr/>
          <a:lstStyle/>
          <a:p>
            <a:pPr algn="ctr"/>
            <a:r>
              <a:rPr lang="en-GB" sz="2400" b="1" dirty="0">
                <a:solidFill>
                  <a:schemeClr val="bg1"/>
                </a:solidFill>
                <a:latin typeface="Verdana" pitchFamily="34" charset="0"/>
              </a:rPr>
              <a:t>Share</a:t>
            </a:r>
          </a:p>
        </p:txBody>
      </p:sp>
    </p:spTree>
    <p:extLst>
      <p:ext uri="{BB962C8B-B14F-4D97-AF65-F5344CB8AC3E}">
        <p14:creationId xmlns:p14="http://schemas.microsoft.com/office/powerpoint/2010/main" val="3395085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1412776"/>
            <a:ext cx="6336704" cy="646331"/>
          </a:xfrm>
          <a:prstGeom prst="rect">
            <a:avLst/>
          </a:prstGeom>
          <a:noFill/>
        </p:spPr>
        <p:txBody>
          <a:bodyPr wrap="square" rtlCol="0">
            <a:spAutoFit/>
          </a:bodyPr>
          <a:lstStyle/>
          <a:p>
            <a:pPr marL="342900" indent="-342900">
              <a:buAutoNum type="arabicPeriod"/>
            </a:pPr>
            <a:endParaRPr lang="en-GB" b="1" i="1" dirty="0"/>
          </a:p>
          <a:p>
            <a:pPr marL="342900" indent="-342900">
              <a:buAutoNum type="arabicPeriod"/>
            </a:pPr>
            <a:endParaRPr lang="en-GB" b="1" i="1" dirty="0"/>
          </a:p>
        </p:txBody>
      </p:sp>
      <p:sp>
        <p:nvSpPr>
          <p:cNvPr id="3" name="Rectangle 2"/>
          <p:cNvSpPr txBox="1">
            <a:spLocks noChangeArrowheads="1"/>
          </p:cNvSpPr>
          <p:nvPr/>
        </p:nvSpPr>
        <p:spPr bwMode="auto">
          <a:xfrm>
            <a:off x="107504" y="188640"/>
            <a:ext cx="8640960" cy="432048"/>
          </a:xfrm>
          <a:prstGeom prst="rect">
            <a:avLst/>
          </a:prstGeom>
          <a:noFill/>
          <a:ln w="9525">
            <a:noFill/>
            <a:miter lim="800000"/>
            <a:headEnd/>
            <a:tailEnd/>
          </a:ln>
        </p:spPr>
        <p:txBody>
          <a:bodyPr/>
          <a:lstStyle/>
          <a:p>
            <a:pPr algn="ctr"/>
            <a:r>
              <a:rPr lang="en-GB" sz="2400" b="1" dirty="0">
                <a:solidFill>
                  <a:schemeClr val="bg1"/>
                </a:solidFill>
                <a:latin typeface="Verdana" pitchFamily="34" charset="0"/>
              </a:rPr>
              <a:t>Change</a:t>
            </a:r>
          </a:p>
        </p:txBody>
      </p:sp>
      <p:sp>
        <p:nvSpPr>
          <p:cNvPr id="4" name="TextBox 3"/>
          <p:cNvSpPr txBox="1"/>
          <p:nvPr/>
        </p:nvSpPr>
        <p:spPr>
          <a:xfrm>
            <a:off x="1259632" y="1196752"/>
            <a:ext cx="6624736" cy="3573286"/>
          </a:xfrm>
          <a:prstGeom prst="rect">
            <a:avLst/>
          </a:prstGeom>
          <a:noFill/>
        </p:spPr>
        <p:txBody>
          <a:bodyPr wrap="square" rtlCol="0">
            <a:spAutoFit/>
          </a:bodyPr>
          <a:lstStyle/>
          <a:p>
            <a:pPr marL="457200" indent="-457200">
              <a:lnSpc>
                <a:spcPct val="90000"/>
              </a:lnSpc>
              <a:spcBef>
                <a:spcPct val="20000"/>
              </a:spcBef>
              <a:buFont typeface="Arial" panose="020B0604020202020204" pitchFamily="34" charset="0"/>
              <a:buChar char="•"/>
              <a:defRPr/>
            </a:pPr>
            <a:r>
              <a:rPr lang="en-GB" sz="2400" dirty="0">
                <a:latin typeface="+mn-lt"/>
              </a:rPr>
              <a:t>What is change?</a:t>
            </a:r>
          </a:p>
          <a:p>
            <a:pPr marL="457200" indent="-457200">
              <a:lnSpc>
                <a:spcPct val="90000"/>
              </a:lnSpc>
              <a:spcBef>
                <a:spcPct val="20000"/>
              </a:spcBef>
              <a:buFont typeface="Arial" panose="020B0604020202020204" pitchFamily="34" charset="0"/>
              <a:buChar char="•"/>
              <a:defRPr/>
            </a:pPr>
            <a:r>
              <a:rPr lang="en-GB" sz="2400" dirty="0">
                <a:latin typeface="+mn-lt"/>
              </a:rPr>
              <a:t>Why do some people relish change and some people dread it?</a:t>
            </a:r>
          </a:p>
          <a:p>
            <a:pPr marL="457200" indent="-457200">
              <a:lnSpc>
                <a:spcPct val="90000"/>
              </a:lnSpc>
              <a:spcBef>
                <a:spcPct val="20000"/>
              </a:spcBef>
              <a:buFont typeface="Arial" panose="020B0604020202020204" pitchFamily="34" charset="0"/>
              <a:buChar char="•"/>
              <a:defRPr/>
            </a:pPr>
            <a:r>
              <a:rPr lang="en-GB" sz="2400" dirty="0">
                <a:latin typeface="+mn-lt"/>
              </a:rPr>
              <a:t>Resilience in the face of change:</a:t>
            </a:r>
          </a:p>
          <a:p>
            <a:pPr marL="914400" lvl="1" indent="-457200">
              <a:lnSpc>
                <a:spcPct val="90000"/>
              </a:lnSpc>
              <a:spcBef>
                <a:spcPct val="20000"/>
              </a:spcBef>
              <a:buFont typeface="Arial" panose="020B0604020202020204" pitchFamily="34" charset="0"/>
              <a:buChar char="•"/>
              <a:defRPr/>
            </a:pPr>
            <a:r>
              <a:rPr lang="en-GB" sz="2000" dirty="0">
                <a:latin typeface="+mn-lt"/>
              </a:rPr>
              <a:t>Embrace or abhor?</a:t>
            </a:r>
          </a:p>
          <a:p>
            <a:pPr marL="914400" lvl="1" indent="-457200">
              <a:lnSpc>
                <a:spcPct val="90000"/>
              </a:lnSpc>
              <a:spcBef>
                <a:spcPct val="20000"/>
              </a:spcBef>
              <a:buFont typeface="Arial" panose="020B0604020202020204" pitchFamily="34" charset="0"/>
              <a:buChar char="•"/>
              <a:defRPr/>
            </a:pPr>
            <a:r>
              <a:rPr lang="en-GB" sz="2000" dirty="0">
                <a:latin typeface="+mn-lt"/>
              </a:rPr>
              <a:t>Aesop's fable – The Oak and the Reed</a:t>
            </a:r>
          </a:p>
          <a:p>
            <a:pPr marL="914400" lvl="1" indent="-457200">
              <a:lnSpc>
                <a:spcPct val="90000"/>
              </a:lnSpc>
              <a:spcBef>
                <a:spcPct val="20000"/>
              </a:spcBef>
              <a:buFont typeface="Arial" panose="020B0604020202020204" pitchFamily="34" charset="0"/>
              <a:buChar char="•"/>
              <a:defRPr/>
            </a:pPr>
            <a:r>
              <a:rPr lang="en-GB" sz="2000" dirty="0">
                <a:latin typeface="+mn-lt"/>
              </a:rPr>
              <a:t>Dr Spencer Johnson – Who Moved my Cheese?</a:t>
            </a:r>
          </a:p>
          <a:p>
            <a:pPr marL="914400" lvl="1" indent="-457200">
              <a:lnSpc>
                <a:spcPct val="90000"/>
              </a:lnSpc>
              <a:spcBef>
                <a:spcPct val="20000"/>
              </a:spcBef>
              <a:buFont typeface="Arial" panose="020B0604020202020204" pitchFamily="34" charset="0"/>
              <a:buChar char="•"/>
              <a:defRPr/>
            </a:pPr>
            <a:endParaRPr lang="en-GB" dirty="0">
              <a:latin typeface="+mn-lt"/>
            </a:endParaRPr>
          </a:p>
          <a:p>
            <a:pPr marL="457200" indent="-457200">
              <a:lnSpc>
                <a:spcPct val="90000"/>
              </a:lnSpc>
              <a:spcBef>
                <a:spcPct val="20000"/>
              </a:spcBef>
              <a:buFont typeface="Arial" panose="020B0604020202020204" pitchFamily="34" charset="0"/>
              <a:buChar char="•"/>
              <a:defRPr/>
            </a:pPr>
            <a:endParaRPr lang="en-GB" sz="2400" dirty="0">
              <a:latin typeface="+mn-lt"/>
            </a:endParaRPr>
          </a:p>
          <a:p>
            <a:endParaRPr lang="en-GB" dirty="0"/>
          </a:p>
        </p:txBody>
      </p:sp>
    </p:spTree>
    <p:extLst>
      <p:ext uri="{BB962C8B-B14F-4D97-AF65-F5344CB8AC3E}">
        <p14:creationId xmlns:p14="http://schemas.microsoft.com/office/powerpoint/2010/main" val="381542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188640"/>
            <a:ext cx="8640960" cy="432048"/>
          </a:xfrm>
          <a:prstGeom prst="rect">
            <a:avLst/>
          </a:prstGeom>
          <a:noFill/>
          <a:ln w="9525">
            <a:noFill/>
            <a:miter lim="800000"/>
            <a:headEnd/>
            <a:tailEnd/>
          </a:ln>
        </p:spPr>
        <p:txBody>
          <a:bodyPr/>
          <a:lstStyle/>
          <a:p>
            <a:pPr algn="ctr"/>
            <a:r>
              <a:rPr lang="en-GB" sz="2400" b="1" dirty="0">
                <a:solidFill>
                  <a:schemeClr val="bg1"/>
                </a:solidFill>
                <a:latin typeface="Verdana" pitchFamily="34" charset="0"/>
              </a:rPr>
              <a:t>A realistic outlook</a:t>
            </a:r>
          </a:p>
        </p:txBody>
      </p:sp>
      <p:sp>
        <p:nvSpPr>
          <p:cNvPr id="4" name="TextBox 3"/>
          <p:cNvSpPr txBox="1"/>
          <p:nvPr/>
        </p:nvSpPr>
        <p:spPr>
          <a:xfrm>
            <a:off x="1259632" y="1196752"/>
            <a:ext cx="6624736" cy="2862322"/>
          </a:xfrm>
          <a:prstGeom prst="rect">
            <a:avLst/>
          </a:prstGeom>
          <a:noFill/>
        </p:spPr>
        <p:txBody>
          <a:bodyPr wrap="square" rtlCol="0">
            <a:spAutoFit/>
          </a:bodyPr>
          <a:lstStyle/>
          <a:p>
            <a:pPr marL="457200" indent="-457200">
              <a:lnSpc>
                <a:spcPct val="90000"/>
              </a:lnSpc>
              <a:spcBef>
                <a:spcPct val="20000"/>
              </a:spcBef>
              <a:buFont typeface="Arial" panose="020B0604020202020204" pitchFamily="34" charset="0"/>
              <a:buChar char="•"/>
              <a:defRPr/>
            </a:pPr>
            <a:r>
              <a:rPr lang="en-GB" sz="2400" dirty="0">
                <a:latin typeface="+mn-lt"/>
              </a:rPr>
              <a:t>What affects our outlook?</a:t>
            </a:r>
          </a:p>
          <a:p>
            <a:pPr marL="457200" indent="-457200">
              <a:lnSpc>
                <a:spcPct val="90000"/>
              </a:lnSpc>
              <a:spcBef>
                <a:spcPct val="20000"/>
              </a:spcBef>
              <a:buFont typeface="Arial" panose="020B0604020202020204" pitchFamily="34" charset="0"/>
              <a:buChar char="•"/>
              <a:defRPr/>
            </a:pPr>
            <a:r>
              <a:rPr lang="en-GB" sz="2400" dirty="0">
                <a:latin typeface="+mn-lt"/>
              </a:rPr>
              <a:t>Why do some people see threat and some don't?</a:t>
            </a:r>
          </a:p>
          <a:p>
            <a:pPr marL="457200" indent="-457200">
              <a:lnSpc>
                <a:spcPct val="90000"/>
              </a:lnSpc>
              <a:spcBef>
                <a:spcPct val="20000"/>
              </a:spcBef>
              <a:buFont typeface="Arial" panose="020B0604020202020204" pitchFamily="34" charset="0"/>
              <a:buChar char="•"/>
              <a:defRPr/>
            </a:pPr>
            <a:r>
              <a:rPr lang="en-GB" sz="2400" dirty="0">
                <a:latin typeface="+mn-lt"/>
              </a:rPr>
              <a:t>A resilient outlook:</a:t>
            </a:r>
          </a:p>
          <a:p>
            <a:pPr marL="914400" lvl="1" indent="-457200">
              <a:lnSpc>
                <a:spcPct val="90000"/>
              </a:lnSpc>
              <a:spcBef>
                <a:spcPct val="20000"/>
              </a:spcBef>
              <a:buFont typeface="Arial" panose="020B0604020202020204" pitchFamily="34" charset="0"/>
              <a:buChar char="•"/>
              <a:defRPr/>
            </a:pPr>
            <a:r>
              <a:rPr lang="en-GB" sz="2000" dirty="0">
                <a:latin typeface="+mn-lt"/>
              </a:rPr>
              <a:t>Don’t be tempted to catastrophise – it’s a cop out!</a:t>
            </a:r>
          </a:p>
          <a:p>
            <a:pPr marL="914400" lvl="1" indent="-457200">
              <a:lnSpc>
                <a:spcPct val="90000"/>
              </a:lnSpc>
              <a:spcBef>
                <a:spcPct val="20000"/>
              </a:spcBef>
              <a:buFont typeface="Arial" panose="020B0604020202020204" pitchFamily="34" charset="0"/>
              <a:buChar char="•"/>
              <a:defRPr/>
            </a:pPr>
            <a:r>
              <a:rPr lang="en-GB" sz="2000" dirty="0">
                <a:latin typeface="+mn-lt"/>
              </a:rPr>
              <a:t>Mindfulness – be in the moment</a:t>
            </a:r>
          </a:p>
          <a:p>
            <a:pPr marL="914400" lvl="1" indent="-457200">
              <a:lnSpc>
                <a:spcPct val="90000"/>
              </a:lnSpc>
              <a:spcBef>
                <a:spcPct val="20000"/>
              </a:spcBef>
              <a:buFont typeface="Arial" panose="020B0604020202020204" pitchFamily="34" charset="0"/>
              <a:buChar char="•"/>
              <a:defRPr/>
            </a:pPr>
            <a:r>
              <a:rPr lang="en-GB" sz="2000" dirty="0">
                <a:latin typeface="+mn-lt"/>
              </a:rPr>
              <a:t>Keep possibilities in perspective</a:t>
            </a:r>
          </a:p>
          <a:p>
            <a:endParaRPr lang="en-GB" dirty="0"/>
          </a:p>
        </p:txBody>
      </p:sp>
    </p:spTree>
    <p:extLst>
      <p:ext uri="{BB962C8B-B14F-4D97-AF65-F5344CB8AC3E}">
        <p14:creationId xmlns:p14="http://schemas.microsoft.com/office/powerpoint/2010/main" val="219212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188640"/>
            <a:ext cx="8640960" cy="432048"/>
          </a:xfrm>
          <a:prstGeom prst="rect">
            <a:avLst/>
          </a:prstGeom>
          <a:noFill/>
          <a:ln w="9525">
            <a:noFill/>
            <a:miter lim="800000"/>
            <a:headEnd/>
            <a:tailEnd/>
          </a:ln>
        </p:spPr>
        <p:txBody>
          <a:bodyPr/>
          <a:lstStyle/>
          <a:p>
            <a:pPr algn="ctr"/>
            <a:r>
              <a:rPr lang="en-GB" sz="2400" b="1" dirty="0">
                <a:solidFill>
                  <a:schemeClr val="bg1"/>
                </a:solidFill>
                <a:latin typeface="Verdana" pitchFamily="34" charset="0"/>
              </a:rPr>
              <a:t>Problems into perspective</a:t>
            </a:r>
          </a:p>
        </p:txBody>
      </p:sp>
      <p:sp>
        <p:nvSpPr>
          <p:cNvPr id="5" name="TextBox 4"/>
          <p:cNvSpPr txBox="1"/>
          <p:nvPr/>
        </p:nvSpPr>
        <p:spPr>
          <a:xfrm>
            <a:off x="1259632" y="1196752"/>
            <a:ext cx="6624736" cy="3240887"/>
          </a:xfrm>
          <a:prstGeom prst="rect">
            <a:avLst/>
          </a:prstGeom>
          <a:noFill/>
        </p:spPr>
        <p:txBody>
          <a:bodyPr wrap="square" rtlCol="0">
            <a:spAutoFit/>
          </a:bodyPr>
          <a:lstStyle/>
          <a:p>
            <a:pPr marL="457200" indent="-457200">
              <a:lnSpc>
                <a:spcPct val="90000"/>
              </a:lnSpc>
              <a:spcBef>
                <a:spcPct val="20000"/>
              </a:spcBef>
              <a:buFont typeface="Arial" panose="020B0604020202020204" pitchFamily="34" charset="0"/>
              <a:buChar char="•"/>
              <a:defRPr/>
            </a:pPr>
            <a:r>
              <a:rPr lang="en-GB" sz="2400" dirty="0">
                <a:latin typeface="+mn-lt"/>
              </a:rPr>
              <a:t>What influences perspective?</a:t>
            </a:r>
          </a:p>
          <a:p>
            <a:pPr marL="457200" indent="-457200">
              <a:lnSpc>
                <a:spcPct val="90000"/>
              </a:lnSpc>
              <a:spcBef>
                <a:spcPct val="20000"/>
              </a:spcBef>
              <a:buFont typeface="Arial" panose="020B0604020202020204" pitchFamily="34" charset="0"/>
              <a:buChar char="•"/>
              <a:defRPr/>
            </a:pPr>
            <a:r>
              <a:rPr lang="en-GB" sz="2400" dirty="0">
                <a:latin typeface="+mn-lt"/>
              </a:rPr>
              <a:t>Are our problems as bad as we think they are?</a:t>
            </a:r>
          </a:p>
          <a:p>
            <a:pPr marL="457200" indent="-457200">
              <a:lnSpc>
                <a:spcPct val="90000"/>
              </a:lnSpc>
              <a:spcBef>
                <a:spcPct val="20000"/>
              </a:spcBef>
              <a:buFont typeface="Arial" panose="020B0604020202020204" pitchFamily="34" charset="0"/>
              <a:buChar char="•"/>
              <a:defRPr/>
            </a:pPr>
            <a:r>
              <a:rPr lang="en-GB" sz="2400" dirty="0">
                <a:latin typeface="+mn-lt"/>
              </a:rPr>
              <a:t>A resilient perspective:</a:t>
            </a:r>
          </a:p>
          <a:p>
            <a:pPr marL="914400" lvl="1" indent="-457200">
              <a:lnSpc>
                <a:spcPct val="90000"/>
              </a:lnSpc>
              <a:spcBef>
                <a:spcPct val="20000"/>
              </a:spcBef>
              <a:buFont typeface="Arial" panose="020B0604020202020204" pitchFamily="34" charset="0"/>
              <a:buChar char="•"/>
              <a:defRPr/>
            </a:pPr>
            <a:r>
              <a:rPr lang="en-GB" sz="2000" dirty="0">
                <a:latin typeface="+mn-lt"/>
              </a:rPr>
              <a:t>Urgent versus Important</a:t>
            </a:r>
          </a:p>
          <a:p>
            <a:pPr marL="914400" lvl="1" indent="-457200">
              <a:lnSpc>
                <a:spcPct val="90000"/>
              </a:lnSpc>
              <a:spcBef>
                <a:spcPct val="20000"/>
              </a:spcBef>
              <a:buFont typeface="Arial" panose="020B0604020202020204" pitchFamily="34" charset="0"/>
              <a:buChar char="•"/>
              <a:defRPr/>
            </a:pPr>
            <a:r>
              <a:rPr lang="en-GB" sz="2000" dirty="0">
                <a:latin typeface="+mn-lt"/>
              </a:rPr>
              <a:t>Understanding others perspectives – Say then Go</a:t>
            </a:r>
          </a:p>
          <a:p>
            <a:pPr marL="914400" lvl="1" indent="-457200">
              <a:lnSpc>
                <a:spcPct val="90000"/>
              </a:lnSpc>
              <a:spcBef>
                <a:spcPct val="20000"/>
              </a:spcBef>
              <a:buFont typeface="Arial" panose="020B0604020202020204" pitchFamily="34" charset="0"/>
              <a:buChar char="•"/>
              <a:defRPr/>
            </a:pPr>
            <a:r>
              <a:rPr lang="en-GB" sz="2000" dirty="0">
                <a:latin typeface="+mn-lt"/>
              </a:rPr>
              <a:t>Considering consequences</a:t>
            </a:r>
          </a:p>
          <a:p>
            <a:pPr marL="914400" lvl="1" indent="-457200">
              <a:lnSpc>
                <a:spcPct val="90000"/>
              </a:lnSpc>
              <a:spcBef>
                <a:spcPct val="20000"/>
              </a:spcBef>
              <a:buFont typeface="Arial" panose="020B0604020202020204" pitchFamily="34" charset="0"/>
              <a:buChar char="•"/>
              <a:defRPr/>
            </a:pPr>
            <a:endParaRPr lang="en-GB" dirty="0">
              <a:latin typeface="+mn-lt"/>
            </a:endParaRPr>
          </a:p>
          <a:p>
            <a:pPr marL="457200" indent="-457200">
              <a:lnSpc>
                <a:spcPct val="90000"/>
              </a:lnSpc>
              <a:spcBef>
                <a:spcPct val="20000"/>
              </a:spcBef>
              <a:buFont typeface="Arial" panose="020B0604020202020204" pitchFamily="34" charset="0"/>
              <a:buChar char="•"/>
              <a:defRPr/>
            </a:pPr>
            <a:endParaRPr lang="en-GB" sz="2400" dirty="0">
              <a:latin typeface="+mn-lt"/>
            </a:endParaRPr>
          </a:p>
          <a:p>
            <a:endParaRPr lang="en-GB" dirty="0"/>
          </a:p>
        </p:txBody>
      </p:sp>
    </p:spTree>
    <p:extLst>
      <p:ext uri="{BB962C8B-B14F-4D97-AF65-F5344CB8AC3E}">
        <p14:creationId xmlns:p14="http://schemas.microsoft.com/office/powerpoint/2010/main" val="2614163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qm front p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 Pag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15EAB0DBF7044C90CF2DD13F815C95" ma:contentTypeVersion="10" ma:contentTypeDescription="Create a new document." ma:contentTypeScope="" ma:versionID="0523a29fb13f801438657e5e511abf14">
  <xsd:schema xmlns:xsd="http://www.w3.org/2001/XMLSchema" xmlns:xs="http://www.w3.org/2001/XMLSchema" xmlns:p="http://schemas.microsoft.com/office/2006/metadata/properties" xmlns:ns2="07c2b9fa-66c9-4354-acf2-dd19d5996b63" xmlns:ns3="38a88543-0521-478c-b735-9bcaf3dd3af4" targetNamespace="http://schemas.microsoft.com/office/2006/metadata/properties" ma:root="true" ma:fieldsID="7873bd966a3830791c869bcb7a7058ee" ns2:_="" ns3:_="">
    <xsd:import namespace="07c2b9fa-66c9-4354-acf2-dd19d5996b63"/>
    <xsd:import namespace="38a88543-0521-478c-b735-9bcaf3dd3af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c2b9fa-66c9-4354-acf2-dd19d5996b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8a88543-0521-478c-b735-9bcaf3dd3af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A386FF-8211-4F39-97AF-D7AE0FA84B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c2b9fa-66c9-4354-acf2-dd19d5996b63"/>
    <ds:schemaRef ds:uri="38a88543-0521-478c-b735-9bcaf3dd3a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E0347E-E315-41A1-9BBC-7B249CA1DAA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53D457D-6B46-48B3-A081-D800D18F2C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6440</TotalTime>
  <Words>2876</Words>
  <Application>Microsoft Office PowerPoint</Application>
  <PresentationFormat>On-screen Show (4:3)</PresentationFormat>
  <Paragraphs>314</Paragraphs>
  <Slides>19</Slides>
  <Notes>18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Calibri</vt:lpstr>
      <vt:lpstr>Verdana</vt:lpstr>
      <vt:lpstr>fqm front page</vt:lpstr>
      <vt:lpstr>Content Page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Dean Wiseman</dc:creator>
  <cp:lastModifiedBy>Chris Docherty</cp:lastModifiedBy>
  <cp:revision>191</cp:revision>
  <cp:lastPrinted>2015-09-22T16:29:53Z</cp:lastPrinted>
  <dcterms:created xsi:type="dcterms:W3CDTF">2011-09-01T11:46:09Z</dcterms:created>
  <dcterms:modified xsi:type="dcterms:W3CDTF">2019-12-09T13:08:26Z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0x0101004715EAB0DBF7044C90CF2DD13F815C95</vt:lpwstr>
  </property>
  <property fmtid="{D5CDD505-2E9C-101B-9397-08002B2CF9AE}" pid="3" name="Order">
    <vt:r8>1402000</vt:r8>
  </property>
</Properties>
</file>