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27"/>
  </p:notesMasterIdLst>
  <p:handoutMasterIdLst>
    <p:handoutMasterId r:id="rId28"/>
  </p:handoutMasterIdLst>
  <p:sldIdLst>
    <p:sldId id="256" r:id="rId6"/>
    <p:sldId id="288" r:id="rId7"/>
    <p:sldId id="291" r:id="rId8"/>
    <p:sldId id="617" r:id="rId9"/>
    <p:sldId id="618" r:id="rId10"/>
    <p:sldId id="619" r:id="rId11"/>
    <p:sldId id="620" r:id="rId12"/>
    <p:sldId id="621" r:id="rId13"/>
    <p:sldId id="622" r:id="rId14"/>
    <p:sldId id="623" r:id="rId15"/>
    <p:sldId id="624" r:id="rId16"/>
    <p:sldId id="625" r:id="rId17"/>
    <p:sldId id="626" r:id="rId18"/>
    <p:sldId id="627" r:id="rId19"/>
    <p:sldId id="628" r:id="rId20"/>
    <p:sldId id="629" r:id="rId21"/>
    <p:sldId id="630" r:id="rId22"/>
    <p:sldId id="631" r:id="rId23"/>
    <p:sldId id="632" r:id="rId24"/>
    <p:sldId id="519" r:id="rId25"/>
    <p:sldId id="520" r:id="rId26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64"/>
    <a:srgbClr val="003366"/>
    <a:srgbClr val="808080"/>
    <a:srgbClr val="00B9FA"/>
    <a:srgbClr val="D0DF00"/>
    <a:srgbClr val="003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9" autoAdjust="0"/>
  </p:normalViewPr>
  <p:slideViewPr>
    <p:cSldViewPr>
      <p:cViewPr varScale="1">
        <p:scale>
          <a:sx n="108" d="100"/>
          <a:sy n="108" d="100"/>
        </p:scale>
        <p:origin x="5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21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434998" cy="354964"/>
          </a:xfrm>
          <a:prstGeom prst="rect">
            <a:avLst/>
          </a:prstGeom>
        </p:spPr>
        <p:txBody>
          <a:bodyPr vert="horz" lIns="93496" tIns="46747" rIns="93496" bIns="467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107"/>
            <a:ext cx="4434998" cy="354964"/>
          </a:xfrm>
          <a:prstGeom prst="rect">
            <a:avLst/>
          </a:prstGeom>
        </p:spPr>
        <p:txBody>
          <a:bodyPr vert="horz" lIns="93496" tIns="46747" rIns="93496" bIns="467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399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5163" cy="354799"/>
          </a:xfrm>
          <a:prstGeom prst="rect">
            <a:avLst/>
          </a:prstGeom>
        </p:spPr>
        <p:txBody>
          <a:bodyPr vert="horz" lIns="95053" tIns="47527" rIns="95053" bIns="4752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805" y="1"/>
            <a:ext cx="4435161" cy="354799"/>
          </a:xfrm>
          <a:prstGeom prst="rect">
            <a:avLst/>
          </a:prstGeom>
        </p:spPr>
        <p:txBody>
          <a:bodyPr vert="horz" lIns="95053" tIns="47527" rIns="95053" bIns="47527" rtlCol="0"/>
          <a:lstStyle>
            <a:lvl1pPr algn="r">
              <a:defRPr sz="1200"/>
            </a:lvl1pPr>
          </a:lstStyle>
          <a:p>
            <a:fld id="{2ACBC8AE-EAEE-486C-973E-437F132880EB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51238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53" tIns="47527" rIns="95053" bIns="4752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627" y="3372251"/>
            <a:ext cx="8187362" cy="3194852"/>
          </a:xfrm>
          <a:prstGeom prst="rect">
            <a:avLst/>
          </a:prstGeom>
        </p:spPr>
        <p:txBody>
          <a:bodyPr vert="horz" lIns="95053" tIns="47527" rIns="95053" bIns="475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2846"/>
            <a:ext cx="4435163" cy="354799"/>
          </a:xfrm>
          <a:prstGeom prst="rect">
            <a:avLst/>
          </a:prstGeom>
        </p:spPr>
        <p:txBody>
          <a:bodyPr vert="horz" lIns="95053" tIns="47527" rIns="95053" bIns="4752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805" y="6742846"/>
            <a:ext cx="4435161" cy="354799"/>
          </a:xfrm>
          <a:prstGeom prst="rect">
            <a:avLst/>
          </a:prstGeom>
        </p:spPr>
        <p:txBody>
          <a:bodyPr vert="horz" lIns="95053" tIns="47527" rIns="95053" bIns="47527" rtlCol="0" anchor="b"/>
          <a:lstStyle>
            <a:lvl1pPr algn="r">
              <a:defRPr sz="1200"/>
            </a:lvl1pPr>
          </a:lstStyle>
          <a:p>
            <a:fld id="{3B80C823-B1BE-481C-AA50-E096192749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72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0C823-B1BE-481C-AA50-E0961927498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18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"/>
          <p:cNvSpPr>
            <a:spLocks noGrp="1" noChangeArrowheads="1"/>
          </p:cNvSpPr>
          <p:nvPr>
            <p:ph type="body"/>
          </p:nvPr>
        </p:nvSpPr>
        <p:spPr>
          <a:xfrm>
            <a:off x="947925" y="4899217"/>
            <a:ext cx="5208643" cy="46372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/>
          </a:p>
        </p:txBody>
      </p:sp>
      <p:sp>
        <p:nvSpPr>
          <p:cNvPr id="225283" name="Text Box 2"/>
          <p:cNvSpPr txBox="1">
            <a:spLocks noChangeArrowheads="1"/>
          </p:cNvSpPr>
          <p:nvPr/>
        </p:nvSpPr>
        <p:spPr bwMode="auto">
          <a:xfrm>
            <a:off x="1222758" y="780891"/>
            <a:ext cx="4662270" cy="38513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77" tIns="47688" rIns="95377" bIns="47688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67020" eaLnBrk="0" hangingPunct="0">
              <a:lnSpc>
                <a:spcPct val="86000"/>
              </a:lnSpc>
              <a:spcBef>
                <a:spcPct val="0"/>
              </a:spcBef>
            </a:pPr>
            <a:endParaRPr lang="en-US" altLang="en-US" sz="2500" dirty="0">
              <a:solidFill>
                <a:srgbClr val="FFFFFF"/>
              </a:solidFill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4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-1"/>
            <a:ext cx="9144000" cy="1295997"/>
          </a:xfrm>
          <a:prstGeom prst="rect">
            <a:avLst/>
          </a:prstGeom>
          <a:solidFill>
            <a:srgbClr val="00496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FQM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740"/>
            <a:ext cx="2123728" cy="9530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51520" y="220808"/>
            <a:ext cx="8640960" cy="467999"/>
          </a:xfrm>
          <a:prstGeom prst="rect">
            <a:avLst/>
          </a:prstGeom>
          <a:solidFill>
            <a:srgbClr val="00496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FQM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789166" cy="3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1725-D717-4ED3-B05E-7690CF95AEA0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BF12-6AAD-4432-8821-D4D63D5BF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9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250825" y="220663"/>
            <a:ext cx="8642350" cy="468312"/>
          </a:xfrm>
          <a:prstGeom prst="rect">
            <a:avLst/>
          </a:prstGeom>
          <a:solidFill>
            <a:srgbClr val="00496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0" hangingPunct="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FQM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7889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689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9148C2-0A15-4D13-A90C-51A62B48F230}" type="datetimeFigureOut">
              <a:rPr lang="en-GB"/>
              <a:pPr>
                <a:defRPr/>
              </a:pPr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6EEB72-C6BA-43CB-8498-B388DF8766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9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0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p6xP-We5y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p6xP-We5yY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qmltd.com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://www.sgs.com/en/news/2016/05/infographic-what-you-need-to-know-about-iso-9001-2015" TargetMode="External"/><Relationship Id="rId4" Type="http://schemas.openxmlformats.org/officeDocument/2006/relationships/hyperlink" Target="http://www.fqmtraining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ucing ris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02" y="5733256"/>
            <a:ext cx="2698834" cy="848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275827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 EN ISO 9001:2015 </a:t>
            </a:r>
          </a:p>
          <a:p>
            <a:pPr algn="ctr"/>
            <a:endParaRPr lang="en-GB" sz="2400" b="1" dirty="0">
              <a:solidFill>
                <a:srgbClr val="8080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400" b="1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  <a:p>
            <a:pPr algn="ctr"/>
            <a:endParaRPr lang="en-GB" sz="2400" b="1" dirty="0">
              <a:solidFill>
                <a:srgbClr val="8080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400" b="1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 - April 2018</a:t>
            </a:r>
          </a:p>
          <a:p>
            <a:endParaRPr lang="en-GB" sz="2400" b="1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36625"/>
            <a:ext cx="7886700" cy="412750"/>
          </a:xfrm>
        </p:spPr>
        <p:txBody>
          <a:bodyPr>
            <a:normAutofit/>
          </a:bodyPr>
          <a:lstStyle/>
          <a:p>
            <a:r>
              <a:rPr lang="en-GB" sz="2100" dirty="0"/>
              <a:t>Introduction to ISO 9001 - Video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146" y="5675698"/>
            <a:ext cx="4489057" cy="61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88" dirty="0"/>
              <a:t>ISO (2015).Discover the new ISO 9001:2015. [video] Available at: </a:t>
            </a:r>
            <a:r>
              <a:rPr lang="en-GB" sz="788" u="sng" dirty="0">
                <a:hlinkClick r:id="rId3"/>
              </a:rPr>
              <a:t>https://youtu.be/Lp6xP-We5yY</a:t>
            </a:r>
            <a:r>
              <a:rPr lang="en-GB" sz="788" dirty="0"/>
              <a:t> </a:t>
            </a:r>
          </a:p>
          <a:p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84C1BF-A9C5-48CF-93FA-3C24F3740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Standards – Development Process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76331230-918A-4B46-B499-0A5A0BBED0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9632" y="1646802"/>
            <a:ext cx="6480720" cy="36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6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340768"/>
            <a:ext cx="8229600" cy="4525963"/>
          </a:xfrm>
        </p:spPr>
        <p:txBody>
          <a:bodyPr/>
          <a:lstStyle/>
          <a:p>
            <a:r>
              <a:rPr lang="en-GB" sz="1600" dirty="0"/>
              <a:t>More than 1.1 million ISO 9001 certificates issued worldwide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t="30182" r="273" b="47879"/>
          <a:stretch/>
        </p:blipFill>
        <p:spPr>
          <a:xfrm>
            <a:off x="459037" y="2697537"/>
            <a:ext cx="7857379" cy="969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166" y="3667209"/>
            <a:ext cx="1441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First International Standard in Quality is published.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1125" y="3677376"/>
            <a:ext cx="14416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2nd Ed. Emphasis on quality assurance via preventative actions.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9989" y="3679503"/>
            <a:ext cx="152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3rd Ed. Focusing on</a:t>
            </a:r>
          </a:p>
          <a:p>
            <a:pPr algn="ctr"/>
            <a:r>
              <a:rPr lang="en-GB" dirty="0"/>
              <a:t>‘a documented system’ not </a:t>
            </a:r>
          </a:p>
          <a:p>
            <a:pPr algn="ctr"/>
            <a:r>
              <a:rPr lang="en-GB" dirty="0"/>
              <a:t>‘a system of documents’.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5246" y="3687544"/>
            <a:ext cx="1578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4th Ed. </a:t>
            </a:r>
          </a:p>
          <a:p>
            <a:pPr algn="ctr"/>
            <a:r>
              <a:rPr lang="en-GB" dirty="0"/>
              <a:t>Minor amendments.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3581" y="3687543"/>
            <a:ext cx="1552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5th Ed. Focused on latest quality management good practise.  </a:t>
            </a:r>
          </a:p>
          <a:p>
            <a:pPr algn="ctr"/>
            <a:r>
              <a:rPr lang="en-GB" dirty="0"/>
              <a:t>First major revision for 17 years!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67DC512-9B34-46D1-8713-B03DC5782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9001 History</a:t>
            </a:r>
          </a:p>
        </p:txBody>
      </p:sp>
    </p:spTree>
    <p:extLst>
      <p:ext uri="{BB962C8B-B14F-4D97-AF65-F5344CB8AC3E}">
        <p14:creationId xmlns:p14="http://schemas.microsoft.com/office/powerpoint/2010/main" val="160719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3049" y="1157545"/>
            <a:ext cx="781249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Key Changes:</a:t>
            </a:r>
          </a:p>
          <a:p>
            <a:r>
              <a:rPr lang="en-GB" sz="1600" dirty="0"/>
              <a:t>Use of Annex SL structure, ensuring a common structure with other key management system standards </a:t>
            </a:r>
          </a:p>
          <a:p>
            <a:r>
              <a:rPr lang="en-GB" sz="1600" dirty="0"/>
              <a:t>Adoption of risk-based approach to Quality Management</a:t>
            </a:r>
          </a:p>
          <a:p>
            <a:r>
              <a:rPr lang="en-GB" sz="1600" dirty="0"/>
              <a:t>Considers organisational context </a:t>
            </a:r>
          </a:p>
          <a:p>
            <a:r>
              <a:rPr lang="en-GB" sz="1600" dirty="0"/>
              <a:t>Strong focus on leadership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7732" y="6228020"/>
            <a:ext cx="578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Refer to ISO 9001 2008 to 2015 comparison document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DF69604-E42F-46FA-A522-2BF1190E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 Vs 2015</a:t>
            </a:r>
          </a:p>
        </p:txBody>
      </p:sp>
    </p:spTree>
    <p:extLst>
      <p:ext uri="{BB962C8B-B14F-4D97-AF65-F5344CB8AC3E}">
        <p14:creationId xmlns:p14="http://schemas.microsoft.com/office/powerpoint/2010/main" val="106659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63688" y="1772816"/>
            <a:ext cx="6120680" cy="4525963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GB" sz="1600" dirty="0"/>
              <a:t>Learn more about the 2015 version of the standard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/>
              <a:t>Gap analysis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/>
              <a:t>Train key personnel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/>
              <a:t>Update existing QMS 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/>
              <a:t>Implementation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/>
              <a:t>Consider certification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/>
              <a:t>Improvement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/>
              <a:t>Management</a:t>
            </a:r>
          </a:p>
          <a:p>
            <a:pPr marL="385763" indent="-385763">
              <a:buFont typeface="+mj-lt"/>
              <a:buAutoNum type="arabicPeriod"/>
            </a:pPr>
            <a:endParaRPr lang="en-GB" sz="1600" dirty="0"/>
          </a:p>
          <a:p>
            <a:pPr marL="385763" indent="-385763">
              <a:buFont typeface="+mj-lt"/>
              <a:buAutoNum type="arabicPeriod"/>
            </a:pPr>
            <a:endParaRPr lang="en-GB" sz="1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8684F1-2F79-4667-AEEF-9317D4BB9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Transition</a:t>
            </a:r>
          </a:p>
        </p:txBody>
      </p:sp>
    </p:spTree>
    <p:extLst>
      <p:ext uri="{BB962C8B-B14F-4D97-AF65-F5344CB8AC3E}">
        <p14:creationId xmlns:p14="http://schemas.microsoft.com/office/powerpoint/2010/main" val="100329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5792" y="1166018"/>
            <a:ext cx="80686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A Management System is what the organisation does to manage its processes, or activities in order that its products or services meet the organisations objectives, such as:</a:t>
            </a:r>
          </a:p>
          <a:p>
            <a:r>
              <a:rPr lang="en-GB" sz="1600" dirty="0"/>
              <a:t>satisfying the customers quality requirements</a:t>
            </a:r>
          </a:p>
          <a:p>
            <a:r>
              <a:rPr lang="en-GB" sz="1600" dirty="0"/>
              <a:t>complying to regulations</a:t>
            </a:r>
          </a:p>
          <a:p>
            <a:r>
              <a:rPr lang="en-GB" sz="1600" dirty="0"/>
              <a:t>meeting environmental objectives</a:t>
            </a:r>
          </a:p>
          <a:p>
            <a:r>
              <a:rPr lang="en-GB" sz="1600" dirty="0"/>
              <a:t>complying to set standards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To be efficient and effective, the organisation can manage its way of doing things by systemising its activities to ensure:</a:t>
            </a:r>
          </a:p>
          <a:p>
            <a:r>
              <a:rPr lang="en-GB" sz="1600" dirty="0"/>
              <a:t>nothing important is left out</a:t>
            </a:r>
          </a:p>
          <a:p>
            <a:r>
              <a:rPr lang="en-GB" sz="1600" dirty="0"/>
              <a:t>everyone is clear about who is responsible for doing what, when, how, why and where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72D44E-6F6A-48EB-A215-51BAF7D1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89610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27" y="1772816"/>
            <a:ext cx="6543346" cy="28972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41E5725-4481-4959-B370-260D289A1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Audit?</a:t>
            </a:r>
          </a:p>
        </p:txBody>
      </p:sp>
    </p:spTree>
    <p:extLst>
      <p:ext uri="{BB962C8B-B14F-4D97-AF65-F5344CB8AC3E}">
        <p14:creationId xmlns:p14="http://schemas.microsoft.com/office/powerpoint/2010/main" val="148677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7624" y="1412776"/>
            <a:ext cx="6840760" cy="4525963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GB" sz="1600" dirty="0"/>
              <a:t>Determining whether systems meet the standards set by management and/or customers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/>
              <a:t>Determining whether the systems work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/>
              <a:t>Determining compliance with statutory and other requirements. 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/>
              <a:t>Collection of objective data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1600" dirty="0"/>
              <a:t>Identification of improvement opportunities </a:t>
            </a:r>
          </a:p>
          <a:p>
            <a:endParaRPr lang="en-GB" sz="1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D1A369-4C76-4100-AF63-EC3C2617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 of an Audit</a:t>
            </a:r>
          </a:p>
        </p:txBody>
      </p:sp>
    </p:spTree>
    <p:extLst>
      <p:ext uri="{BB962C8B-B14F-4D97-AF65-F5344CB8AC3E}">
        <p14:creationId xmlns:p14="http://schemas.microsoft.com/office/powerpoint/2010/main" val="133367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51720" y="1844824"/>
            <a:ext cx="4305672" cy="2880320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Audits and auditors must be:</a:t>
            </a:r>
          </a:p>
          <a:p>
            <a:r>
              <a:rPr lang="en-GB" sz="1600" dirty="0"/>
              <a:t>Trained</a:t>
            </a:r>
          </a:p>
          <a:p>
            <a:r>
              <a:rPr lang="en-GB" sz="1600" dirty="0"/>
              <a:t>Competent</a:t>
            </a:r>
          </a:p>
          <a:p>
            <a:r>
              <a:rPr lang="en-GB" sz="1600" dirty="0"/>
              <a:t>Independent </a:t>
            </a:r>
          </a:p>
          <a:p>
            <a:r>
              <a:rPr lang="en-GB" sz="1600" dirty="0"/>
              <a:t>Systematic</a:t>
            </a:r>
          </a:p>
          <a:p>
            <a:r>
              <a:rPr lang="en-GB" sz="1600" dirty="0"/>
              <a:t>System-based</a:t>
            </a:r>
          </a:p>
          <a:p>
            <a:r>
              <a:rPr lang="en-GB" sz="1600" dirty="0"/>
              <a:t>Objective</a:t>
            </a:r>
          </a:p>
          <a:p>
            <a:r>
              <a:rPr lang="en-GB" sz="1600" dirty="0"/>
              <a:t>Use standards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3A538B8-0014-4F6B-A4DD-C99DD8687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 of an Auditor</a:t>
            </a:r>
          </a:p>
        </p:txBody>
      </p:sp>
    </p:spTree>
    <p:extLst>
      <p:ext uri="{BB962C8B-B14F-4D97-AF65-F5344CB8AC3E}">
        <p14:creationId xmlns:p14="http://schemas.microsoft.com/office/powerpoint/2010/main" val="9529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65" y="1801100"/>
            <a:ext cx="6805270" cy="29894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A87EAC7-403C-4F43-96E6-A1517A81C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of the Auditor</a:t>
            </a:r>
          </a:p>
        </p:txBody>
      </p:sp>
    </p:spTree>
    <p:extLst>
      <p:ext uri="{BB962C8B-B14F-4D97-AF65-F5344CB8AC3E}">
        <p14:creationId xmlns:p14="http://schemas.microsoft.com/office/powerpoint/2010/main" val="2375957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82" y="1772816"/>
            <a:ext cx="6859035" cy="29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0AB98D3-A040-4056-8546-AA7383CE6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Behaviours and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2106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251520" y="188640"/>
            <a:ext cx="86409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2950" y="1196752"/>
            <a:ext cx="8401050" cy="578643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2800" dirty="0"/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611560" y="1124744"/>
            <a:ext cx="7954962" cy="4972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None/>
              <a:defRPr/>
            </a:pPr>
            <a:r>
              <a:rPr lang="en-US" sz="2000" b="1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= International organisation for Standardisation</a:t>
            </a:r>
          </a:p>
          <a:p>
            <a:pPr algn="just">
              <a:buClr>
                <a:srgbClr val="008000"/>
              </a:buClr>
              <a:buFont typeface="Arial" charset="0"/>
              <a:buNone/>
              <a:defRPr/>
            </a:pPr>
            <a:endParaRPr lang="en-US" sz="300" dirty="0">
              <a:solidFill>
                <a:srgbClr val="8080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sz="16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in Switzerland</a:t>
            </a:r>
          </a:p>
          <a:p>
            <a:pPr marL="342900" lvl="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sz="16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made up of over 100 National Standards Bodies (NSB’s)</a:t>
            </a:r>
          </a:p>
          <a:p>
            <a:pPr marL="342900" lvl="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sz="16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than 20,000 standards in the ISO portfolio</a:t>
            </a:r>
          </a:p>
          <a:p>
            <a:pPr marL="342900" lvl="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sz="16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standards are based on </a:t>
            </a:r>
            <a:r>
              <a:rPr lang="en-US" sz="1800" b="1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consensus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None/>
              <a:defRPr/>
            </a:pPr>
            <a:endParaRPr lang="en-US" sz="2000" b="1" dirty="0">
              <a:solidFill>
                <a:srgbClr val="8080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None/>
              <a:defRPr/>
            </a:pPr>
            <a:r>
              <a:rPr lang="en-US" sz="2000" b="1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standards are usually developed by its Technical Committees (TC’s) and Sub-committees (SC’s)</a:t>
            </a:r>
          </a:p>
          <a:p>
            <a:pPr marL="342900" lvl="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sz="16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ISO/TC176/SC2 (Quality Systems) is responsible for ISO 9001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260648"/>
            <a:ext cx="2531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Background</a:t>
            </a:r>
          </a:p>
        </p:txBody>
      </p:sp>
    </p:spTree>
    <p:extLst>
      <p:ext uri="{BB962C8B-B14F-4D97-AF65-F5344CB8AC3E}">
        <p14:creationId xmlns:p14="http://schemas.microsoft.com/office/powerpoint/2010/main" val="120744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74700" y="-458788"/>
            <a:ext cx="7613650" cy="1111251"/>
          </a:xfrm>
        </p:spPr>
        <p:txBody>
          <a:bodyPr lIns="90360" tIns="44280" rIns="90360" bIns="44280" anchor="b">
            <a:spAutoFit/>
          </a:bodyPr>
          <a:lstStyle/>
          <a:p>
            <a:pPr eaLnBrk="1" hangingPunct="1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b="1" dirty="0">
                <a:solidFill>
                  <a:schemeClr val="bg1"/>
                </a:solidFill>
              </a:rPr>
              <a:t>Where can I obtain more information?</a:t>
            </a:r>
          </a:p>
        </p:txBody>
      </p:sp>
      <p:sp>
        <p:nvSpPr>
          <p:cNvPr id="22425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-19050" y="6165850"/>
            <a:ext cx="684213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830F3DED-8699-4F4F-9C25-7680ABDEEDA0}" type="slidenum">
              <a:rPr lang="en-GB" altLang="en-US" sz="2600" b="1" smtClean="0">
                <a:solidFill>
                  <a:srgbClr val="FFFFFF"/>
                </a:solidFill>
              </a:rPr>
              <a:pPr defTabSz="449263" eaLnBrk="0" hangingPunct="0"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20</a:t>
            </a:fld>
            <a:endParaRPr lang="en-GB" altLang="en-US" sz="2600" b="1" dirty="0">
              <a:solidFill>
                <a:srgbClr val="FFFFFF"/>
              </a:solidFill>
            </a:endParaRPr>
          </a:p>
        </p:txBody>
      </p:sp>
      <p:sp>
        <p:nvSpPr>
          <p:cNvPr id="22426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95613" y="4117306"/>
            <a:ext cx="7973764" cy="256189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 eaLnBrk="1" hangingPunct="1">
              <a:spcBef>
                <a:spcPts val="700"/>
              </a:spcBef>
              <a:buFont typeface="Verdana" panose="020B060403050404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altLang="en-US" sz="2400" dirty="0"/>
              <a:t>site	www.bsi.org.ukiso-176-sc2</a:t>
            </a:r>
          </a:p>
          <a:p>
            <a:pPr eaLnBrk="1" hangingPunct="1">
              <a:spcBef>
                <a:spcPts val="500"/>
              </a:spcBef>
              <a:buFont typeface="Monotype Sorts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altLang="en-US" sz="2400" dirty="0"/>
              <a:t>	</a:t>
            </a:r>
            <a:r>
              <a:rPr lang="en-GB" altLang="en-US" sz="2400" dirty="0">
                <a:hlinkClick r:id="rId3"/>
              </a:rPr>
              <a:t>www.fqmltd.com</a:t>
            </a:r>
            <a:r>
              <a:rPr lang="en-GB" altLang="en-US" sz="2400" dirty="0"/>
              <a:t> an     d </a:t>
            </a:r>
            <a:r>
              <a:rPr lang="en-GB" altLang="en-US" sz="2400" dirty="0">
                <a:hlinkClick r:id="rId4"/>
              </a:rPr>
              <a:t>www.fqmtraining.com</a:t>
            </a:r>
            <a:endParaRPr lang="en-GB" altLang="en-US" sz="2400" dirty="0"/>
          </a:p>
          <a:p>
            <a:pPr eaLnBrk="1" hangingPunct="1">
              <a:spcBef>
                <a:spcPts val="500"/>
              </a:spcBef>
              <a:buFont typeface="Monotype Sorts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altLang="en-US" sz="2400" dirty="0"/>
          </a:p>
          <a:p>
            <a:pPr eaLnBrk="1" hangingPunct="1">
              <a:spcBef>
                <a:spcPts val="500"/>
              </a:spcBef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400" dirty="0">
                <a:hlinkClick r:id="rId5"/>
              </a:rPr>
              <a:t>http://www.sgs.com/en/news/2016/05/infographic-what-you-need-to-know-about-iso-9001-2015</a:t>
            </a:r>
            <a:r>
              <a:rPr lang="en-GB" sz="2400" dirty="0"/>
              <a:t> </a:t>
            </a:r>
          </a:p>
          <a:p>
            <a:pPr eaLnBrk="1" hangingPunct="1">
              <a:spcBef>
                <a:spcPts val="500"/>
              </a:spcBef>
              <a:buFont typeface="Monotype Sorts" charset="2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56F1E8-387C-453C-9889-7C30347BF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7" y="1772817"/>
            <a:ext cx="4544141" cy="2520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D6183E-F644-4A8B-BCFD-1E8ED37956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44"/>
          <a:stretch/>
        </p:blipFill>
        <p:spPr>
          <a:xfrm>
            <a:off x="4644008" y="1772816"/>
            <a:ext cx="4355976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3108"/>
      </p:ext>
    </p:extLst>
  </p:cSld>
  <p:clrMapOvr>
    <a:masterClrMapping/>
  </p:clrMapOvr>
  <p:transition spd="med" advTm="28672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66775" y="2288817"/>
            <a:ext cx="7410450" cy="1141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GB" altLang="en-US" dirty="0">
                <a:solidFill>
                  <a:srgbClr val="808080"/>
                </a:solidFill>
              </a:rPr>
              <a:t>Thank you</a:t>
            </a:r>
          </a:p>
        </p:txBody>
      </p:sp>
      <p:sp>
        <p:nvSpPr>
          <p:cNvPr id="226309" name="Rectangle 1"/>
          <p:cNvSpPr>
            <a:spLocks noChangeArrowheads="1"/>
          </p:cNvSpPr>
          <p:nvPr/>
        </p:nvSpPr>
        <p:spPr bwMode="auto">
          <a:xfrm>
            <a:off x="4248150" y="3421698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0" hangingPunct="0"/>
            <a:fld id="{700C02E8-361C-4238-9E2C-0808531176CF}" type="slidenum">
              <a:rPr lang="en-GB" altLang="en-US" b="1" smtClean="0">
                <a:solidFill>
                  <a:srgbClr val="FFFFFF"/>
                </a:solidFill>
              </a:rPr>
              <a:pPr defTabSz="449263" eaLnBrk="0" hangingPunct="0"/>
              <a:t>21</a:t>
            </a:fld>
            <a:endParaRPr lang="en-GB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669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764704"/>
            <a:ext cx="8221538" cy="54726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endParaRPr lang="en-GB" sz="3000" dirty="0"/>
          </a:p>
          <a:p>
            <a:pPr>
              <a:defRPr/>
            </a:pPr>
            <a:endParaRPr lang="en-GB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Standards – Development Process</a:t>
            </a: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556419" y="1292696"/>
            <a:ext cx="8031162" cy="48006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indent="0" algn="just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Arial" charset="0"/>
              <a:buNone/>
              <a:defRPr sz="2000" b="1">
                <a:solidFill>
                  <a:srgbClr val="0049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</a:defRPr>
            </a:lvl2pPr>
            <a:lvl3pPr marL="342900" lvl="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 sz="1800">
                <a:solidFill>
                  <a:srgbClr val="0049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indent="-285750" algn="l">
              <a:lnSpc>
                <a:spcPct val="120000"/>
              </a:lnSpc>
            </a:pPr>
            <a:r>
              <a:rPr lang="en-US" sz="1600" b="1" dirty="0">
                <a:solidFill>
                  <a:srgbClr val="80808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Working Drafts (WD): </a:t>
            </a:r>
            <a:r>
              <a:rPr lang="en-US" sz="1600" b="0" dirty="0">
                <a:solidFill>
                  <a:srgbClr val="808080"/>
                </a:solidFill>
                <a:latin typeface="+mn-lt"/>
              </a:rPr>
              <a:t>Preliminary drafting by international experts nominated by ISO member bodies. WD’s are very rough documents - not normally made widely available</a:t>
            </a:r>
          </a:p>
          <a:p>
            <a:pPr indent="-285750" algn="l">
              <a:lnSpc>
                <a:spcPct val="120000"/>
              </a:lnSpc>
            </a:pPr>
            <a:r>
              <a:rPr lang="en-US" sz="1600" b="1" dirty="0">
                <a:solidFill>
                  <a:srgbClr val="80808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Committee Draft (CD): </a:t>
            </a:r>
            <a:r>
              <a:rPr lang="en-US" sz="1600" b="0" dirty="0">
                <a:solidFill>
                  <a:srgbClr val="808080"/>
                </a:solidFill>
                <a:latin typeface="+mn-lt"/>
              </a:rPr>
              <a:t>Once preliminary WDs have reached an acceptable level of maturity, they are ‘uprated’ to CD that is formally circulated to ISO Member bodies </a:t>
            </a:r>
          </a:p>
          <a:p>
            <a:pPr indent="-285750" algn="l">
              <a:lnSpc>
                <a:spcPct val="120000"/>
              </a:lnSpc>
            </a:pPr>
            <a:r>
              <a:rPr lang="en-US" sz="1600" b="1" dirty="0">
                <a:solidFill>
                  <a:srgbClr val="80808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Draft International Standard (DIS): </a:t>
            </a:r>
            <a:r>
              <a:rPr lang="en-US" sz="1600" b="0" dirty="0">
                <a:solidFill>
                  <a:srgbClr val="808080"/>
                </a:solidFill>
                <a:latin typeface="+mn-lt"/>
              </a:rPr>
              <a:t>Published after approval of  by formal ballot and incorporation of pertinent comments</a:t>
            </a:r>
          </a:p>
          <a:p>
            <a:pPr indent="-285750" algn="l">
              <a:lnSpc>
                <a:spcPct val="120000"/>
              </a:lnSpc>
            </a:pPr>
            <a:r>
              <a:rPr lang="en-US" sz="1600" b="1" dirty="0">
                <a:solidFill>
                  <a:srgbClr val="80808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Final draft international standard (FDIS): </a:t>
            </a:r>
            <a:r>
              <a:rPr lang="en-US" sz="1600" b="0" dirty="0">
                <a:solidFill>
                  <a:srgbClr val="808080"/>
                </a:solidFill>
                <a:latin typeface="+mn-lt"/>
              </a:rPr>
              <a:t>Published after formal approval of the ballot and incorporation of pertinent comments</a:t>
            </a:r>
          </a:p>
          <a:p>
            <a:pPr indent="-285750" algn="l">
              <a:lnSpc>
                <a:spcPct val="120000"/>
              </a:lnSpc>
            </a:pPr>
            <a:r>
              <a:rPr lang="en-US" sz="1600" b="1" dirty="0">
                <a:solidFill>
                  <a:srgbClr val="80808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Published after approval of the FDIS: </a:t>
            </a:r>
            <a:r>
              <a:rPr lang="en-US" sz="1600" b="0" dirty="0">
                <a:solidFill>
                  <a:srgbClr val="808080"/>
                </a:solidFill>
                <a:latin typeface="+mn-lt"/>
              </a:rPr>
              <a:t>Subject to systematic review every 5 years</a:t>
            </a:r>
          </a:p>
        </p:txBody>
      </p:sp>
    </p:spTree>
    <p:extLst>
      <p:ext uri="{BB962C8B-B14F-4D97-AF65-F5344CB8AC3E}">
        <p14:creationId xmlns:p14="http://schemas.microsoft.com/office/powerpoint/2010/main" val="72480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GB" sz="1600" dirty="0"/>
              <a:t>An International Standard and a Set of Guidance Documents Intended for Organizations in all Types of Industries</a:t>
            </a:r>
          </a:p>
          <a:p>
            <a:r>
              <a:rPr lang="en-GB" sz="1600" dirty="0"/>
              <a:t>ISO 9000 Focuses on Managing an Organization’s Key Processes 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ISO 9001 Series of Documents</a:t>
            </a:r>
          </a:p>
          <a:p>
            <a:r>
              <a:rPr lang="en-GB" sz="1600" dirty="0"/>
              <a:t>ISO 9000</a:t>
            </a:r>
          </a:p>
          <a:p>
            <a:r>
              <a:rPr lang="en-GB" sz="1600" dirty="0"/>
              <a:t>ISO 9001</a:t>
            </a:r>
          </a:p>
          <a:p>
            <a:r>
              <a:rPr lang="en-GB" sz="1600" dirty="0"/>
              <a:t>ISO 9004</a:t>
            </a:r>
          </a:p>
          <a:p>
            <a:r>
              <a:rPr lang="en-GB" sz="1600" dirty="0"/>
              <a:t>ISO 10011-1,2,3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2D752E-DC0D-4935-BAF1-17D9F4447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ISO 9001</a:t>
            </a:r>
          </a:p>
        </p:txBody>
      </p:sp>
    </p:spTree>
    <p:extLst>
      <p:ext uri="{BB962C8B-B14F-4D97-AF65-F5344CB8AC3E}">
        <p14:creationId xmlns:p14="http://schemas.microsoft.com/office/powerpoint/2010/main" val="327009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3608" y="1196752"/>
            <a:ext cx="6840760" cy="4525963"/>
          </a:xfrm>
        </p:spPr>
        <p:txBody>
          <a:bodyPr/>
          <a:lstStyle/>
          <a:p>
            <a:r>
              <a:rPr lang="en-GB" sz="1600" dirty="0"/>
              <a:t>MIL 9850</a:t>
            </a:r>
          </a:p>
          <a:p>
            <a:r>
              <a:rPr lang="en-GB" sz="1600" dirty="0"/>
              <a:t>BSI 3750</a:t>
            </a:r>
          </a:p>
          <a:p>
            <a:r>
              <a:rPr lang="en-GB" sz="1600" dirty="0"/>
              <a:t>CAN Z299</a:t>
            </a:r>
          </a:p>
          <a:p>
            <a:r>
              <a:rPr lang="en-GB" sz="1600" dirty="0"/>
              <a:t>EN-29000</a:t>
            </a:r>
          </a:p>
          <a:p>
            <a:r>
              <a:rPr lang="en-GB" sz="1600" dirty="0"/>
              <a:t>Universal ISO 9000 Adapted (1987)</a:t>
            </a:r>
          </a:p>
          <a:p>
            <a:r>
              <a:rPr lang="en-GB" sz="1600" dirty="0"/>
              <a:t>Revised: 1994 &amp; 2000 &amp; 2008 </a:t>
            </a:r>
          </a:p>
          <a:p>
            <a:endParaRPr lang="en-GB" sz="1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B65AE6-C640-4408-B110-22D5C344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 Documents</a:t>
            </a:r>
          </a:p>
        </p:txBody>
      </p:sp>
    </p:spTree>
    <p:extLst>
      <p:ext uri="{BB962C8B-B14F-4D97-AF65-F5344CB8AC3E}">
        <p14:creationId xmlns:p14="http://schemas.microsoft.com/office/powerpoint/2010/main" val="6500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sz="1600" dirty="0"/>
              <a:t>Provide a more user friendly Quality Management Systems that is applicable to all organisations</a:t>
            </a:r>
          </a:p>
          <a:p>
            <a:r>
              <a:rPr lang="en-GB" sz="1600" dirty="0"/>
              <a:t>To provide a framework for organizational effectiveness</a:t>
            </a:r>
          </a:p>
          <a:p>
            <a:r>
              <a:rPr lang="en-GB" sz="1600" dirty="0"/>
              <a:t>To assure consistency in products and services delivered to customers</a:t>
            </a:r>
          </a:p>
          <a:p>
            <a:r>
              <a:rPr lang="en-GB" sz="1600" dirty="0"/>
              <a:t>Increase customer satisfaction </a:t>
            </a:r>
          </a:p>
          <a:p>
            <a:endParaRPr lang="en-GB" sz="1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7C28FE-4E50-43B1-AEB3-2677BC3C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 of ISO 9000</a:t>
            </a:r>
          </a:p>
        </p:txBody>
      </p:sp>
    </p:spTree>
    <p:extLst>
      <p:ext uri="{BB962C8B-B14F-4D97-AF65-F5344CB8AC3E}">
        <p14:creationId xmlns:p14="http://schemas.microsoft.com/office/powerpoint/2010/main" val="402124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3648" y="1412776"/>
            <a:ext cx="6609790" cy="4525963"/>
          </a:xfrm>
        </p:spPr>
        <p:txBody>
          <a:bodyPr/>
          <a:lstStyle/>
          <a:p>
            <a:r>
              <a:rPr lang="en-GB" sz="1600" dirty="0"/>
              <a:t>Provide an effective linkage between an organisation’s quality management and its “core processes”</a:t>
            </a:r>
          </a:p>
          <a:p>
            <a:r>
              <a:rPr lang="en-GB" sz="1600" dirty="0"/>
              <a:t>Improve organisational performance</a:t>
            </a:r>
          </a:p>
          <a:p>
            <a:r>
              <a:rPr lang="en-GB" sz="1600" dirty="0"/>
              <a:t>Increase customer satisfaction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04C98B9-668C-4E2B-B262-27B30745C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Intent of ISO 9000</a:t>
            </a:r>
          </a:p>
        </p:txBody>
      </p:sp>
    </p:spTree>
    <p:extLst>
      <p:ext uri="{BB962C8B-B14F-4D97-AF65-F5344CB8AC3E}">
        <p14:creationId xmlns:p14="http://schemas.microsoft.com/office/powerpoint/2010/main" val="221244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91680" y="1340768"/>
            <a:ext cx="5832648" cy="4525963"/>
          </a:xfrm>
        </p:spPr>
        <p:txBody>
          <a:bodyPr/>
          <a:lstStyle/>
          <a:p>
            <a:r>
              <a:rPr lang="en-GB" sz="1600" dirty="0"/>
              <a:t>Better management of core business processes</a:t>
            </a:r>
          </a:p>
          <a:p>
            <a:r>
              <a:rPr lang="en-GB" sz="1600" dirty="0"/>
              <a:t>Increased awareness of quality among staff</a:t>
            </a:r>
          </a:p>
          <a:p>
            <a:r>
              <a:rPr lang="en-GB" sz="1600" dirty="0"/>
              <a:t>Improved productivity and quality</a:t>
            </a:r>
          </a:p>
          <a:p>
            <a:r>
              <a:rPr lang="en-GB" sz="1600" dirty="0"/>
              <a:t>Improved internal communications</a:t>
            </a:r>
          </a:p>
          <a:p>
            <a:r>
              <a:rPr lang="en-GB" sz="1600" dirty="0"/>
              <a:t>Reduced costs of quality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2AF834-637A-4A72-8CCB-7CB5474F5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Benefits of ISO 9000</a:t>
            </a:r>
          </a:p>
        </p:txBody>
      </p:sp>
    </p:spTree>
    <p:extLst>
      <p:ext uri="{BB962C8B-B14F-4D97-AF65-F5344CB8AC3E}">
        <p14:creationId xmlns:p14="http://schemas.microsoft.com/office/powerpoint/2010/main" val="248444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35696" y="1484784"/>
            <a:ext cx="6048672" cy="4525963"/>
          </a:xfrm>
        </p:spPr>
        <p:txBody>
          <a:bodyPr/>
          <a:lstStyle/>
          <a:p>
            <a:r>
              <a:rPr lang="en-GB" sz="1600" dirty="0"/>
              <a:t>External Benefits of ISO 9000</a:t>
            </a:r>
          </a:p>
          <a:p>
            <a:r>
              <a:rPr lang="en-GB" sz="1600" dirty="0"/>
              <a:t>Improved customer satisfaction</a:t>
            </a:r>
          </a:p>
          <a:p>
            <a:r>
              <a:rPr lang="en-GB" sz="1600" dirty="0"/>
              <a:t>Higher perceived quality by market place</a:t>
            </a:r>
          </a:p>
          <a:p>
            <a:r>
              <a:rPr lang="en-GB" sz="1600" dirty="0"/>
              <a:t>Quicker time to market new products</a:t>
            </a:r>
          </a:p>
          <a:p>
            <a:r>
              <a:rPr lang="en-GB" sz="1600" dirty="0"/>
              <a:t>Enhanced competitive edge</a:t>
            </a:r>
          </a:p>
          <a:p>
            <a:r>
              <a:rPr lang="en-GB" sz="1600" dirty="0"/>
              <a:t>Increased market share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56D097-9EA4-41B5-905F-E79ED5AC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60648"/>
            <a:ext cx="78124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Benefits of ISO 9000</a:t>
            </a:r>
          </a:p>
        </p:txBody>
      </p:sp>
    </p:spTree>
    <p:extLst>
      <p:ext uri="{BB962C8B-B14F-4D97-AF65-F5344CB8AC3E}">
        <p14:creationId xmlns:p14="http://schemas.microsoft.com/office/powerpoint/2010/main" val="815930070"/>
      </p:ext>
    </p:extLst>
  </p:cSld>
  <p:clrMapOvr>
    <a:masterClrMapping/>
  </p:clrMapOvr>
</p:sld>
</file>

<file path=ppt/theme/theme1.xml><?xml version="1.0" encoding="utf-8"?>
<a:theme xmlns:a="http://schemas.openxmlformats.org/drawingml/2006/main" name="fqm front page">
  <a:themeElements>
    <a:clrScheme name="Custom 5">
      <a:dk1>
        <a:srgbClr val="7F7F7F"/>
      </a:dk1>
      <a:lt1>
        <a:sysClr val="window" lastClr="FFFFFF"/>
      </a:lt1>
      <a:dk2>
        <a:srgbClr val="7F7F7F"/>
      </a:dk2>
      <a:lt2>
        <a:srgbClr val="EEECE1"/>
      </a:lt2>
      <a:accent1>
        <a:srgbClr val="7F7F7F"/>
      </a:accent1>
      <a:accent2>
        <a:srgbClr val="7F7F7F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7F7F7F"/>
      </a:hlink>
      <a:folHlink>
        <a:srgbClr val="7F7F7F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Sep 08">
  <a:themeElements>
    <a:clrScheme name="Custom 3">
      <a:dk1>
        <a:srgbClr val="FFFFFF"/>
      </a:dk1>
      <a:lt1>
        <a:srgbClr val="808080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1_Presentation Sep 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Sep 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Sep 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Sep 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Sep 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Sep 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Sep 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Sep 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Sep 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Sep 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Sep 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Sep 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8a88543-0521-478c-b735-9bcaf3dd3af4">
      <UserInfo>
        <DisplayName>Michael Freeman</DisplayName>
        <AccountId>45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5EAB0DBF7044C90CF2DD13F815C95" ma:contentTypeVersion="10" ma:contentTypeDescription="Create a new document." ma:contentTypeScope="" ma:versionID="0523a29fb13f801438657e5e511abf14">
  <xsd:schema xmlns:xsd="http://www.w3.org/2001/XMLSchema" xmlns:xs="http://www.w3.org/2001/XMLSchema" xmlns:p="http://schemas.microsoft.com/office/2006/metadata/properties" xmlns:ns2="07c2b9fa-66c9-4354-acf2-dd19d5996b63" xmlns:ns3="38a88543-0521-478c-b735-9bcaf3dd3af4" targetNamespace="http://schemas.microsoft.com/office/2006/metadata/properties" ma:root="true" ma:fieldsID="7873bd966a3830791c869bcb7a7058ee" ns2:_="" ns3:_="">
    <xsd:import namespace="07c2b9fa-66c9-4354-acf2-dd19d5996b63"/>
    <xsd:import namespace="38a88543-0521-478c-b735-9bcaf3dd3a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2b9fa-66c9-4354-acf2-dd19d599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88543-0521-478c-b735-9bcaf3dd3a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09D2D9-F2DD-4558-BF68-D65DD7287372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38a88543-0521-478c-b735-9bcaf3dd3af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7c2b9fa-66c9-4354-acf2-dd19d5996b6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AF525B-37A7-40AD-9289-D6E3E762E0DD}"/>
</file>

<file path=customXml/itemProps3.xml><?xml version="1.0" encoding="utf-8"?>
<ds:datastoreItem xmlns:ds="http://schemas.openxmlformats.org/officeDocument/2006/customXml" ds:itemID="{28437466-DEC9-4102-8BE1-F539EB165C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40259</TotalTime>
  <Words>726</Words>
  <Application>Microsoft Office PowerPoint</Application>
  <PresentationFormat>On-screen Show (4:3)</PresentationFormat>
  <Paragraphs>126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Lucida Sans Unicode</vt:lpstr>
      <vt:lpstr>Monotype Sorts</vt:lpstr>
      <vt:lpstr>Times New Roman</vt:lpstr>
      <vt:lpstr>Verdana</vt:lpstr>
      <vt:lpstr>fqm front page</vt:lpstr>
      <vt:lpstr>1_Presentation Sep 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ISO 9001 -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can I obtain more information?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allan dick</dc:creator>
  <cp:lastModifiedBy>Janette Simpson</cp:lastModifiedBy>
  <cp:revision>428</cp:revision>
  <cp:lastPrinted>2017-06-26T14:04:55Z</cp:lastPrinted>
  <dcterms:created xsi:type="dcterms:W3CDTF">2011-09-01T11:46:09Z</dcterms:created>
  <dcterms:modified xsi:type="dcterms:W3CDTF">2018-04-04T15:48:52Z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0x0101004715EAB0DBF7044C90CF2DD13F815C95</vt:lpwstr>
  </property>
  <property fmtid="{D5CDD505-2E9C-101B-9397-08002B2CF9AE}" pid="3" name="Order">
    <vt:r8>2083600</vt:r8>
  </property>
</Properties>
</file>