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8" r:id="rId4"/>
  </p:sldMasterIdLst>
  <p:notesMasterIdLst>
    <p:notesMasterId r:id="rId176"/>
  </p:notesMasterIdLst>
  <p:handoutMasterIdLst>
    <p:handoutMasterId r:id="rId177"/>
  </p:handoutMasterIdLst>
  <p:sldIdLst>
    <p:sldId id="493" r:id="rId5"/>
    <p:sldId id="495" r:id="rId6"/>
    <p:sldId id="496" r:id="rId7"/>
    <p:sldId id="257" r:id="rId8"/>
    <p:sldId id="497" r:id="rId9"/>
    <p:sldId id="498" r:id="rId10"/>
    <p:sldId id="499" r:id="rId11"/>
    <p:sldId id="494" r:id="rId12"/>
    <p:sldId id="502" r:id="rId13"/>
    <p:sldId id="500" r:id="rId14"/>
    <p:sldId id="598" r:id="rId15"/>
    <p:sldId id="560" r:id="rId16"/>
    <p:sldId id="503" r:id="rId17"/>
    <p:sldId id="504" r:id="rId18"/>
    <p:sldId id="505" r:id="rId19"/>
    <p:sldId id="506" r:id="rId20"/>
    <p:sldId id="562" r:id="rId21"/>
    <p:sldId id="563" r:id="rId22"/>
    <p:sldId id="629" r:id="rId23"/>
    <p:sldId id="561" r:id="rId24"/>
    <p:sldId id="558" r:id="rId25"/>
    <p:sldId id="509" r:id="rId26"/>
    <p:sldId id="590" r:id="rId27"/>
    <p:sldId id="603" r:id="rId28"/>
    <p:sldId id="623" r:id="rId29"/>
    <p:sldId id="511" r:id="rId30"/>
    <p:sldId id="600" r:id="rId31"/>
    <p:sldId id="601" r:id="rId32"/>
    <p:sldId id="599" r:id="rId33"/>
    <p:sldId id="602" r:id="rId34"/>
    <p:sldId id="513" r:id="rId35"/>
    <p:sldId id="515" r:id="rId36"/>
    <p:sldId id="517" r:id="rId37"/>
    <p:sldId id="518" r:id="rId38"/>
    <p:sldId id="519" r:id="rId39"/>
    <p:sldId id="626" r:id="rId40"/>
    <p:sldId id="521" r:id="rId41"/>
    <p:sldId id="522" r:id="rId42"/>
    <p:sldId id="632" r:id="rId43"/>
    <p:sldId id="605" r:id="rId44"/>
    <p:sldId id="523" r:id="rId45"/>
    <p:sldId id="524" r:id="rId46"/>
    <p:sldId id="526" r:id="rId47"/>
    <p:sldId id="581" r:id="rId48"/>
    <p:sldId id="528" r:id="rId49"/>
    <p:sldId id="591" r:id="rId50"/>
    <p:sldId id="583" r:id="rId51"/>
    <p:sldId id="584" r:id="rId52"/>
    <p:sldId id="585" r:id="rId53"/>
    <p:sldId id="586" r:id="rId54"/>
    <p:sldId id="587" r:id="rId55"/>
    <p:sldId id="588" r:id="rId56"/>
    <p:sldId id="589" r:id="rId57"/>
    <p:sldId id="633" r:id="rId58"/>
    <p:sldId id="530" r:id="rId59"/>
    <p:sldId id="531" r:id="rId60"/>
    <p:sldId id="532" r:id="rId61"/>
    <p:sldId id="533" r:id="rId62"/>
    <p:sldId id="534" r:id="rId63"/>
    <p:sldId id="606" r:id="rId64"/>
    <p:sldId id="536" r:id="rId65"/>
    <p:sldId id="537" r:id="rId66"/>
    <p:sldId id="539" r:id="rId67"/>
    <p:sldId id="541" r:id="rId68"/>
    <p:sldId id="542" r:id="rId69"/>
    <p:sldId id="543" r:id="rId70"/>
    <p:sldId id="544" r:id="rId71"/>
    <p:sldId id="545" r:id="rId72"/>
    <p:sldId id="546" r:id="rId73"/>
    <p:sldId id="547" r:id="rId74"/>
    <p:sldId id="548" r:id="rId75"/>
    <p:sldId id="550" r:id="rId76"/>
    <p:sldId id="551" r:id="rId77"/>
    <p:sldId id="553" r:id="rId78"/>
    <p:sldId id="555" r:id="rId79"/>
    <p:sldId id="556" r:id="rId80"/>
    <p:sldId id="557" r:id="rId81"/>
    <p:sldId id="604" r:id="rId82"/>
    <p:sldId id="486" r:id="rId83"/>
    <p:sldId id="443" r:id="rId84"/>
    <p:sldId id="597" r:id="rId85"/>
    <p:sldId id="444" r:id="rId86"/>
    <p:sldId id="441" r:id="rId87"/>
    <p:sldId id="485" r:id="rId88"/>
    <p:sldId id="645" r:id="rId89"/>
    <p:sldId id="646" r:id="rId90"/>
    <p:sldId id="447" r:id="rId91"/>
    <p:sldId id="607" r:id="rId92"/>
    <p:sldId id="608" r:id="rId93"/>
    <p:sldId id="634" r:id="rId94"/>
    <p:sldId id="635" r:id="rId95"/>
    <p:sldId id="564" r:id="rId96"/>
    <p:sldId id="565" r:id="rId97"/>
    <p:sldId id="611" r:id="rId98"/>
    <p:sldId id="567" r:id="rId99"/>
    <p:sldId id="568" r:id="rId100"/>
    <p:sldId id="569" r:id="rId101"/>
    <p:sldId id="445" r:id="rId102"/>
    <p:sldId id="570" r:id="rId103"/>
    <p:sldId id="446" r:id="rId104"/>
    <p:sldId id="487" r:id="rId105"/>
    <p:sldId id="575" r:id="rId106"/>
    <p:sldId id="572" r:id="rId107"/>
    <p:sldId id="448" r:id="rId108"/>
    <p:sldId id="488" r:id="rId109"/>
    <p:sldId id="625" r:id="rId110"/>
    <p:sldId id="618" r:id="rId111"/>
    <p:sldId id="612" r:id="rId112"/>
    <p:sldId id="613" r:id="rId113"/>
    <p:sldId id="636" r:id="rId114"/>
    <p:sldId id="449" r:id="rId115"/>
    <p:sldId id="624" r:id="rId116"/>
    <p:sldId id="484" r:id="rId117"/>
    <p:sldId id="489" r:id="rId118"/>
    <p:sldId id="483" r:id="rId119"/>
    <p:sldId id="452" r:id="rId120"/>
    <p:sldId id="453" r:id="rId121"/>
    <p:sldId id="482" r:id="rId122"/>
    <p:sldId id="454" r:id="rId123"/>
    <p:sldId id="481" r:id="rId124"/>
    <p:sldId id="455" r:id="rId125"/>
    <p:sldId id="456" r:id="rId126"/>
    <p:sldId id="457" r:id="rId127"/>
    <p:sldId id="627" r:id="rId128"/>
    <p:sldId id="637" r:id="rId129"/>
    <p:sldId id="638" r:id="rId130"/>
    <p:sldId id="491" r:id="rId131"/>
    <p:sldId id="630" r:id="rId132"/>
    <p:sldId id="616" r:id="rId133"/>
    <p:sldId id="619" r:id="rId134"/>
    <p:sldId id="617" r:id="rId135"/>
    <p:sldId id="615" r:id="rId136"/>
    <p:sldId id="501" r:id="rId137"/>
    <p:sldId id="458" r:id="rId138"/>
    <p:sldId id="479" r:id="rId139"/>
    <p:sldId id="480" r:id="rId140"/>
    <p:sldId id="576" r:id="rId141"/>
    <p:sldId id="577" r:id="rId142"/>
    <p:sldId id="578" r:id="rId143"/>
    <p:sldId id="579" r:id="rId144"/>
    <p:sldId id="460" r:id="rId145"/>
    <p:sldId id="461" r:id="rId146"/>
    <p:sldId id="462" r:id="rId147"/>
    <p:sldId id="478" r:id="rId148"/>
    <p:sldId id="463" r:id="rId149"/>
    <p:sldId id="464" r:id="rId150"/>
    <p:sldId id="465" r:id="rId151"/>
    <p:sldId id="640" r:id="rId152"/>
    <p:sldId id="641" r:id="rId153"/>
    <p:sldId id="467" r:id="rId154"/>
    <p:sldId id="469" r:id="rId155"/>
    <p:sldId id="631" r:id="rId156"/>
    <p:sldId id="614" r:id="rId157"/>
    <p:sldId id="620" r:id="rId158"/>
    <p:sldId id="621" r:id="rId159"/>
    <p:sldId id="622" r:id="rId160"/>
    <p:sldId id="580" r:id="rId161"/>
    <p:sldId id="470" r:id="rId162"/>
    <p:sldId id="471" r:id="rId163"/>
    <p:sldId id="642" r:id="rId164"/>
    <p:sldId id="643" r:id="rId165"/>
    <p:sldId id="472" r:id="rId166"/>
    <p:sldId id="609" r:id="rId167"/>
    <p:sldId id="610" r:id="rId168"/>
    <p:sldId id="473" r:id="rId169"/>
    <p:sldId id="475" r:id="rId170"/>
    <p:sldId id="594" r:id="rId171"/>
    <p:sldId id="476" r:id="rId172"/>
    <p:sldId id="596" r:id="rId173"/>
    <p:sldId id="647" r:id="rId174"/>
    <p:sldId id="648" r:id="rId175"/>
  </p:sldIdLst>
  <p:sldSz cx="9144000" cy="6858000" type="screen4x3"/>
  <p:notesSz cx="7005638" cy="9223375"/>
  <p:defaultTextStyle>
    <a:defPPr>
      <a:defRPr lang="en-GB"/>
    </a:defPPr>
    <a:lvl1pPr algn="l" defTabSz="449263" rtl="0" eaLnBrk="0" fontAlgn="base" hangingPunct="0">
      <a:spcBef>
        <a:spcPct val="0"/>
      </a:spcBef>
      <a:spcAft>
        <a:spcPct val="0"/>
      </a:spcAft>
      <a:defRPr sz="2400" kern="1200">
        <a:solidFill>
          <a:schemeClr val="bg1"/>
        </a:solidFill>
        <a:latin typeface="Times New Roman" panose="02020603050405020304" pitchFamily="18" charset="0"/>
        <a:ea typeface="+mn-ea"/>
        <a:cs typeface="Lucida Sans Unicode" panose="020B0602030504020204" pitchFamily="34" charset="0"/>
      </a:defRPr>
    </a:lvl1pPr>
    <a:lvl2pPr marL="4572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n-ea"/>
        <a:cs typeface="Lucida Sans Unicode" panose="020B0602030504020204" pitchFamily="34" charset="0"/>
      </a:defRPr>
    </a:lvl2pPr>
    <a:lvl3pPr marL="9144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n-ea"/>
        <a:cs typeface="Lucida Sans Unicode" panose="020B0602030504020204" pitchFamily="34" charset="0"/>
      </a:defRPr>
    </a:lvl3pPr>
    <a:lvl4pPr marL="1371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n-ea"/>
        <a:cs typeface="Lucida Sans Unicode" panose="020B0602030504020204" pitchFamily="34" charset="0"/>
      </a:defRPr>
    </a:lvl4pPr>
    <a:lvl5pPr marL="18288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n-ea"/>
        <a:cs typeface="Lucida Sans Unicode" panose="020B0602030504020204" pitchFamily="34"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Lucida Sans Unicode" panose="020B0602030504020204" pitchFamily="34"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Lucida Sans Unicode" panose="020B0602030504020204" pitchFamily="34"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Lucida Sans Unicode" panose="020B0602030504020204" pitchFamily="34"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Lucida Sans Unicode" panose="020B0602030504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964"/>
    <a:srgbClr val="006666"/>
    <a:srgbClr val="002C42"/>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A07230-5E7A-45BB-999B-3F53E3CC39C9}" v="8" dt="2019-12-05T13:25:15.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2460" autoAdjust="0"/>
  </p:normalViewPr>
  <p:slideViewPr>
    <p:cSldViewPr>
      <p:cViewPr varScale="1">
        <p:scale>
          <a:sx n="102" d="100"/>
          <a:sy n="102" d="100"/>
        </p:scale>
        <p:origin x="1806" y="96"/>
      </p:cViewPr>
      <p:guideLst>
        <p:guide orient="horz" pos="2160"/>
        <p:guide pos="2880"/>
      </p:guideLst>
    </p:cSldViewPr>
  </p:slideViewPr>
  <p:outlineViewPr>
    <p:cViewPr varScale="1">
      <p:scale>
        <a:sx n="170" d="200"/>
        <a:sy n="170" d="200"/>
      </p:scale>
      <p:origin x="-780" y="-84"/>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notesViewPr>
    <p:cSldViewPr>
      <p:cViewPr varScale="1">
        <p:scale>
          <a:sx n="58" d="100"/>
          <a:sy n="58" d="100"/>
        </p:scale>
        <p:origin x="-17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tableStyles" Target="tableStyle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microsoft.com/office/2016/11/relationships/changesInfo" Target="changesInfos/changesInfo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handoutMaster" Target="handoutMasters/handoutMaster1.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theme" Target="theme/theme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notesMaster" Target="notesMasters/notesMaster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_rels/viewProps.xml.rels><?xml version="1.0" encoding="UTF-8" standalone="yes"?>
<Relationships xmlns="http://schemas.openxmlformats.org/package/2006/relationships"><Relationship Id="rId3" Type="http://schemas.openxmlformats.org/officeDocument/2006/relationships/slide" Target="slides/slide74.xml"/><Relationship Id="rId7" Type="http://schemas.openxmlformats.org/officeDocument/2006/relationships/slide" Target="slides/slide78.xml"/><Relationship Id="rId2" Type="http://schemas.openxmlformats.org/officeDocument/2006/relationships/slide" Target="slides/slide73.xml"/><Relationship Id="rId1" Type="http://schemas.openxmlformats.org/officeDocument/2006/relationships/slide" Target="slides/slide72.xml"/><Relationship Id="rId6" Type="http://schemas.openxmlformats.org/officeDocument/2006/relationships/slide" Target="slides/slide77.xml"/><Relationship Id="rId5" Type="http://schemas.openxmlformats.org/officeDocument/2006/relationships/slide" Target="slides/slide76.xml"/><Relationship Id="rId4" Type="http://schemas.openxmlformats.org/officeDocument/2006/relationships/slide" Target="slides/slide7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McKee" userId="e2f7bd7b-c0b2-4781-83cf-6c02d92d4858" providerId="ADAL" clId="{FCA07230-5E7A-45BB-999B-3F53E3CC39C9}"/>
    <pc:docChg chg="modSld">
      <pc:chgData name="Julie McKee" userId="e2f7bd7b-c0b2-4781-83cf-6c02d92d4858" providerId="ADAL" clId="{FCA07230-5E7A-45BB-999B-3F53E3CC39C9}" dt="2019-12-05T13:25:56.929" v="34" actId="255"/>
      <pc:docMkLst>
        <pc:docMk/>
      </pc:docMkLst>
      <pc:sldChg chg="modSp">
        <pc:chgData name="Julie McKee" userId="e2f7bd7b-c0b2-4781-83cf-6c02d92d4858" providerId="ADAL" clId="{FCA07230-5E7A-45BB-999B-3F53E3CC39C9}" dt="2019-12-05T13:24:11.580" v="11" actId="255"/>
        <pc:sldMkLst>
          <pc:docMk/>
          <pc:sldMk cId="0" sldId="257"/>
        </pc:sldMkLst>
        <pc:spChg chg="mod">
          <ac:chgData name="Julie McKee" userId="e2f7bd7b-c0b2-4781-83cf-6c02d92d4858" providerId="ADAL" clId="{FCA07230-5E7A-45BB-999B-3F53E3CC39C9}" dt="2019-12-05T13:24:11.580" v="11" actId="255"/>
          <ac:spMkLst>
            <pc:docMk/>
            <pc:sldMk cId="0" sldId="257"/>
            <ac:spMk id="4097" creationId="{00000000-0000-0000-0000-000000000000}"/>
          </ac:spMkLst>
        </pc:spChg>
      </pc:sldChg>
      <pc:sldChg chg="delSp modSp">
        <pc:chgData name="Julie McKee" userId="e2f7bd7b-c0b2-4781-83cf-6c02d92d4858" providerId="ADAL" clId="{FCA07230-5E7A-45BB-999B-3F53E3CC39C9}" dt="2019-12-05T13:23:34.060" v="5" actId="6549"/>
        <pc:sldMkLst>
          <pc:docMk/>
          <pc:sldMk cId="3054867900" sldId="493"/>
        </pc:sldMkLst>
        <pc:spChg chg="mod">
          <ac:chgData name="Julie McKee" userId="e2f7bd7b-c0b2-4781-83cf-6c02d92d4858" providerId="ADAL" clId="{FCA07230-5E7A-45BB-999B-3F53E3CC39C9}" dt="2019-12-05T13:23:34.060" v="5" actId="6549"/>
          <ac:spMkLst>
            <pc:docMk/>
            <pc:sldMk cId="3054867900" sldId="493"/>
            <ac:spMk id="7171" creationId="{00000000-0000-0000-0000-000000000000}"/>
          </ac:spMkLst>
        </pc:spChg>
        <pc:picChg chg="del">
          <ac:chgData name="Julie McKee" userId="e2f7bd7b-c0b2-4781-83cf-6c02d92d4858" providerId="ADAL" clId="{FCA07230-5E7A-45BB-999B-3F53E3CC39C9}" dt="2019-12-05T13:23:31.460" v="3" actId="478"/>
          <ac:picMkLst>
            <pc:docMk/>
            <pc:sldMk cId="3054867900" sldId="493"/>
            <ac:picMk id="10" creationId="{00000000-0000-0000-0000-000000000000}"/>
          </ac:picMkLst>
        </pc:picChg>
        <pc:picChg chg="del">
          <ac:chgData name="Julie McKee" userId="e2f7bd7b-c0b2-4781-83cf-6c02d92d4858" providerId="ADAL" clId="{FCA07230-5E7A-45BB-999B-3F53E3CC39C9}" dt="2019-12-05T13:23:30.508" v="2" actId="478"/>
          <ac:picMkLst>
            <pc:docMk/>
            <pc:sldMk cId="3054867900" sldId="493"/>
            <ac:picMk id="11" creationId="{00000000-0000-0000-0000-000000000000}"/>
          </ac:picMkLst>
        </pc:picChg>
        <pc:picChg chg="del">
          <ac:chgData name="Julie McKee" userId="e2f7bd7b-c0b2-4781-83cf-6c02d92d4858" providerId="ADAL" clId="{FCA07230-5E7A-45BB-999B-3F53E3CC39C9}" dt="2019-12-05T13:23:29.479" v="1" actId="478"/>
          <ac:picMkLst>
            <pc:docMk/>
            <pc:sldMk cId="3054867900" sldId="493"/>
            <ac:picMk id="12" creationId="{00000000-0000-0000-0000-000000000000}"/>
          </ac:picMkLst>
        </pc:picChg>
        <pc:picChg chg="del">
          <ac:chgData name="Julie McKee" userId="e2f7bd7b-c0b2-4781-83cf-6c02d92d4858" providerId="ADAL" clId="{FCA07230-5E7A-45BB-999B-3F53E3CC39C9}" dt="2019-12-05T13:23:28.140" v="0" actId="478"/>
          <ac:picMkLst>
            <pc:docMk/>
            <pc:sldMk cId="3054867900" sldId="493"/>
            <ac:picMk id="13" creationId="{00000000-0000-0000-0000-000000000000}"/>
          </ac:picMkLst>
        </pc:picChg>
      </pc:sldChg>
      <pc:sldChg chg="modSp">
        <pc:chgData name="Julie McKee" userId="e2f7bd7b-c0b2-4781-83cf-6c02d92d4858" providerId="ADAL" clId="{FCA07230-5E7A-45BB-999B-3F53E3CC39C9}" dt="2019-12-05T13:24:56.719" v="19" actId="255"/>
        <pc:sldMkLst>
          <pc:docMk/>
          <pc:sldMk cId="4103644170" sldId="494"/>
        </pc:sldMkLst>
        <pc:spChg chg="mod">
          <ac:chgData name="Julie McKee" userId="e2f7bd7b-c0b2-4781-83cf-6c02d92d4858" providerId="ADAL" clId="{FCA07230-5E7A-45BB-999B-3F53E3CC39C9}" dt="2019-12-05T13:24:56.719" v="19" actId="255"/>
          <ac:spMkLst>
            <pc:docMk/>
            <pc:sldMk cId="4103644170" sldId="494"/>
            <ac:spMk id="4097" creationId="{00000000-0000-0000-0000-000000000000}"/>
          </ac:spMkLst>
        </pc:spChg>
      </pc:sldChg>
      <pc:sldChg chg="modSp">
        <pc:chgData name="Julie McKee" userId="e2f7bd7b-c0b2-4781-83cf-6c02d92d4858" providerId="ADAL" clId="{FCA07230-5E7A-45BB-999B-3F53E3CC39C9}" dt="2019-12-05T13:23:48.059" v="7" actId="255"/>
        <pc:sldMkLst>
          <pc:docMk/>
          <pc:sldMk cId="2646846233" sldId="495"/>
        </pc:sldMkLst>
        <pc:spChg chg="mod">
          <ac:chgData name="Julie McKee" userId="e2f7bd7b-c0b2-4781-83cf-6c02d92d4858" providerId="ADAL" clId="{FCA07230-5E7A-45BB-999B-3F53E3CC39C9}" dt="2019-12-05T13:23:48.059" v="7" actId="255"/>
          <ac:spMkLst>
            <pc:docMk/>
            <pc:sldMk cId="2646846233" sldId="495"/>
            <ac:spMk id="2" creationId="{00000000-0000-0000-0000-000000000000}"/>
          </ac:spMkLst>
        </pc:spChg>
      </pc:sldChg>
      <pc:sldChg chg="modSp">
        <pc:chgData name="Julie McKee" userId="e2f7bd7b-c0b2-4781-83cf-6c02d92d4858" providerId="ADAL" clId="{FCA07230-5E7A-45BB-999B-3F53E3CC39C9}" dt="2019-12-05T13:24:00.279" v="9" actId="255"/>
        <pc:sldMkLst>
          <pc:docMk/>
          <pc:sldMk cId="443715211" sldId="496"/>
        </pc:sldMkLst>
        <pc:spChg chg="mod">
          <ac:chgData name="Julie McKee" userId="e2f7bd7b-c0b2-4781-83cf-6c02d92d4858" providerId="ADAL" clId="{FCA07230-5E7A-45BB-999B-3F53E3CC39C9}" dt="2019-12-05T13:24:00.279" v="9" actId="255"/>
          <ac:spMkLst>
            <pc:docMk/>
            <pc:sldMk cId="443715211" sldId="496"/>
            <ac:spMk id="2" creationId="{00000000-0000-0000-0000-000000000000}"/>
          </ac:spMkLst>
        </pc:spChg>
      </pc:sldChg>
      <pc:sldChg chg="modSp">
        <pc:chgData name="Julie McKee" userId="e2f7bd7b-c0b2-4781-83cf-6c02d92d4858" providerId="ADAL" clId="{FCA07230-5E7A-45BB-999B-3F53E3CC39C9}" dt="2019-12-05T13:24:21.910" v="13" actId="255"/>
        <pc:sldMkLst>
          <pc:docMk/>
          <pc:sldMk cId="2301399419" sldId="497"/>
        </pc:sldMkLst>
        <pc:spChg chg="mod">
          <ac:chgData name="Julie McKee" userId="e2f7bd7b-c0b2-4781-83cf-6c02d92d4858" providerId="ADAL" clId="{FCA07230-5E7A-45BB-999B-3F53E3CC39C9}" dt="2019-12-05T13:24:21.910" v="13" actId="255"/>
          <ac:spMkLst>
            <pc:docMk/>
            <pc:sldMk cId="2301399419" sldId="497"/>
            <ac:spMk id="4097" creationId="{00000000-0000-0000-0000-000000000000}"/>
          </ac:spMkLst>
        </pc:spChg>
      </pc:sldChg>
      <pc:sldChg chg="modSp">
        <pc:chgData name="Julie McKee" userId="e2f7bd7b-c0b2-4781-83cf-6c02d92d4858" providerId="ADAL" clId="{FCA07230-5E7A-45BB-999B-3F53E3CC39C9}" dt="2019-12-05T13:24:35.359" v="15" actId="255"/>
        <pc:sldMkLst>
          <pc:docMk/>
          <pc:sldMk cId="3873279408" sldId="498"/>
        </pc:sldMkLst>
        <pc:spChg chg="mod">
          <ac:chgData name="Julie McKee" userId="e2f7bd7b-c0b2-4781-83cf-6c02d92d4858" providerId="ADAL" clId="{FCA07230-5E7A-45BB-999B-3F53E3CC39C9}" dt="2019-12-05T13:24:35.359" v="15" actId="255"/>
          <ac:spMkLst>
            <pc:docMk/>
            <pc:sldMk cId="3873279408" sldId="498"/>
            <ac:spMk id="4097" creationId="{00000000-0000-0000-0000-000000000000}"/>
          </ac:spMkLst>
        </pc:spChg>
      </pc:sldChg>
      <pc:sldChg chg="modSp">
        <pc:chgData name="Julie McKee" userId="e2f7bd7b-c0b2-4781-83cf-6c02d92d4858" providerId="ADAL" clId="{FCA07230-5E7A-45BB-999B-3F53E3CC39C9}" dt="2019-12-05T13:24:44.580" v="17" actId="255"/>
        <pc:sldMkLst>
          <pc:docMk/>
          <pc:sldMk cId="309653048" sldId="499"/>
        </pc:sldMkLst>
        <pc:spChg chg="mod">
          <ac:chgData name="Julie McKee" userId="e2f7bd7b-c0b2-4781-83cf-6c02d92d4858" providerId="ADAL" clId="{FCA07230-5E7A-45BB-999B-3F53E3CC39C9}" dt="2019-12-05T13:24:44.580" v="17" actId="255"/>
          <ac:spMkLst>
            <pc:docMk/>
            <pc:sldMk cId="309653048" sldId="499"/>
            <ac:spMk id="4097" creationId="{00000000-0000-0000-0000-000000000000}"/>
          </ac:spMkLst>
        </pc:spChg>
      </pc:sldChg>
      <pc:sldChg chg="delSp">
        <pc:chgData name="Julie McKee" userId="e2f7bd7b-c0b2-4781-83cf-6c02d92d4858" providerId="ADAL" clId="{FCA07230-5E7A-45BB-999B-3F53E3CC39C9}" dt="2019-12-05T13:25:15.460" v="25" actId="478"/>
        <pc:sldMkLst>
          <pc:docMk/>
          <pc:sldMk cId="1960204388" sldId="500"/>
        </pc:sldMkLst>
        <pc:picChg chg="del">
          <ac:chgData name="Julie McKee" userId="e2f7bd7b-c0b2-4781-83cf-6c02d92d4858" providerId="ADAL" clId="{FCA07230-5E7A-45BB-999B-3F53E3CC39C9}" dt="2019-12-05T13:25:14.724" v="24" actId="478"/>
          <ac:picMkLst>
            <pc:docMk/>
            <pc:sldMk cId="1960204388" sldId="500"/>
            <ac:picMk id="10" creationId="{00000000-0000-0000-0000-000000000000}"/>
          </ac:picMkLst>
        </pc:picChg>
        <pc:picChg chg="del">
          <ac:chgData name="Julie McKee" userId="e2f7bd7b-c0b2-4781-83cf-6c02d92d4858" providerId="ADAL" clId="{FCA07230-5E7A-45BB-999B-3F53E3CC39C9}" dt="2019-12-05T13:25:14.065" v="23" actId="478"/>
          <ac:picMkLst>
            <pc:docMk/>
            <pc:sldMk cId="1960204388" sldId="500"/>
            <ac:picMk id="11" creationId="{00000000-0000-0000-0000-000000000000}"/>
          </ac:picMkLst>
        </pc:picChg>
        <pc:picChg chg="del">
          <ac:chgData name="Julie McKee" userId="e2f7bd7b-c0b2-4781-83cf-6c02d92d4858" providerId="ADAL" clId="{FCA07230-5E7A-45BB-999B-3F53E3CC39C9}" dt="2019-12-05T13:25:13.345" v="22" actId="478"/>
          <ac:picMkLst>
            <pc:docMk/>
            <pc:sldMk cId="1960204388" sldId="500"/>
            <ac:picMk id="12" creationId="{00000000-0000-0000-0000-000000000000}"/>
          </ac:picMkLst>
        </pc:picChg>
        <pc:picChg chg="del">
          <ac:chgData name="Julie McKee" userId="e2f7bd7b-c0b2-4781-83cf-6c02d92d4858" providerId="ADAL" clId="{FCA07230-5E7A-45BB-999B-3F53E3CC39C9}" dt="2019-12-05T13:25:15.460" v="25" actId="478"/>
          <ac:picMkLst>
            <pc:docMk/>
            <pc:sldMk cId="1960204388" sldId="500"/>
            <ac:picMk id="13" creationId="{00000000-0000-0000-0000-000000000000}"/>
          </ac:picMkLst>
        </pc:picChg>
      </pc:sldChg>
      <pc:sldChg chg="modSp">
        <pc:chgData name="Julie McKee" userId="e2f7bd7b-c0b2-4781-83cf-6c02d92d4858" providerId="ADAL" clId="{FCA07230-5E7A-45BB-999B-3F53E3CC39C9}" dt="2019-12-05T13:25:04.534" v="21" actId="255"/>
        <pc:sldMkLst>
          <pc:docMk/>
          <pc:sldMk cId="2695064588" sldId="502"/>
        </pc:sldMkLst>
        <pc:spChg chg="mod">
          <ac:chgData name="Julie McKee" userId="e2f7bd7b-c0b2-4781-83cf-6c02d92d4858" providerId="ADAL" clId="{FCA07230-5E7A-45BB-999B-3F53E3CC39C9}" dt="2019-12-05T13:25:04.534" v="21" actId="255"/>
          <ac:spMkLst>
            <pc:docMk/>
            <pc:sldMk cId="2695064588" sldId="502"/>
            <ac:spMk id="4" creationId="{00000000-0000-0000-0000-000000000000}"/>
          </ac:spMkLst>
        </pc:spChg>
      </pc:sldChg>
      <pc:sldChg chg="modSp">
        <pc:chgData name="Julie McKee" userId="e2f7bd7b-c0b2-4781-83cf-6c02d92d4858" providerId="ADAL" clId="{FCA07230-5E7A-45BB-999B-3F53E3CC39C9}" dt="2019-12-05T13:25:45.600" v="31" actId="255"/>
        <pc:sldMkLst>
          <pc:docMk/>
          <pc:sldMk cId="1909812898" sldId="503"/>
        </pc:sldMkLst>
        <pc:spChg chg="mod">
          <ac:chgData name="Julie McKee" userId="e2f7bd7b-c0b2-4781-83cf-6c02d92d4858" providerId="ADAL" clId="{FCA07230-5E7A-45BB-999B-3F53E3CC39C9}" dt="2019-12-05T13:25:45.600" v="31" actId="255"/>
          <ac:spMkLst>
            <pc:docMk/>
            <pc:sldMk cId="1909812898" sldId="503"/>
            <ac:spMk id="4" creationId="{00000000-0000-0000-0000-000000000000}"/>
          </ac:spMkLst>
        </pc:spChg>
      </pc:sldChg>
      <pc:sldChg chg="modSp">
        <pc:chgData name="Julie McKee" userId="e2f7bd7b-c0b2-4781-83cf-6c02d92d4858" providerId="ADAL" clId="{FCA07230-5E7A-45BB-999B-3F53E3CC39C9}" dt="2019-12-05T13:25:56.929" v="34" actId="255"/>
        <pc:sldMkLst>
          <pc:docMk/>
          <pc:sldMk cId="2733711086" sldId="504"/>
        </pc:sldMkLst>
        <pc:spChg chg="mod">
          <ac:chgData name="Julie McKee" userId="e2f7bd7b-c0b2-4781-83cf-6c02d92d4858" providerId="ADAL" clId="{FCA07230-5E7A-45BB-999B-3F53E3CC39C9}" dt="2019-12-05T13:25:56.929" v="34" actId="255"/>
          <ac:spMkLst>
            <pc:docMk/>
            <pc:sldMk cId="2733711086" sldId="504"/>
            <ac:spMk id="4" creationId="{00000000-0000-0000-0000-000000000000}"/>
          </ac:spMkLst>
        </pc:spChg>
      </pc:sldChg>
      <pc:sldChg chg="modSp">
        <pc:chgData name="Julie McKee" userId="e2f7bd7b-c0b2-4781-83cf-6c02d92d4858" providerId="ADAL" clId="{FCA07230-5E7A-45BB-999B-3F53E3CC39C9}" dt="2019-12-05T13:25:34.849" v="29" actId="255"/>
        <pc:sldMkLst>
          <pc:docMk/>
          <pc:sldMk cId="2941468182" sldId="560"/>
        </pc:sldMkLst>
        <pc:spChg chg="mod">
          <ac:chgData name="Julie McKee" userId="e2f7bd7b-c0b2-4781-83cf-6c02d92d4858" providerId="ADAL" clId="{FCA07230-5E7A-45BB-999B-3F53E3CC39C9}" dt="2019-12-05T13:25:34.849" v="29" actId="255"/>
          <ac:spMkLst>
            <pc:docMk/>
            <pc:sldMk cId="2941468182" sldId="560"/>
            <ac:spMk id="4" creationId="{00000000-0000-0000-0000-000000000000}"/>
          </ac:spMkLst>
        </pc:spChg>
      </pc:sldChg>
      <pc:sldChg chg="modSp">
        <pc:chgData name="Julie McKee" userId="e2f7bd7b-c0b2-4781-83cf-6c02d92d4858" providerId="ADAL" clId="{FCA07230-5E7A-45BB-999B-3F53E3CC39C9}" dt="2019-12-05T13:25:26.490" v="27" actId="255"/>
        <pc:sldMkLst>
          <pc:docMk/>
          <pc:sldMk cId="1843396675" sldId="598"/>
        </pc:sldMkLst>
        <pc:spChg chg="mod">
          <ac:chgData name="Julie McKee" userId="e2f7bd7b-c0b2-4781-83cf-6c02d92d4858" providerId="ADAL" clId="{FCA07230-5E7A-45BB-999B-3F53E3CC39C9}" dt="2019-12-05T13:25:26.490" v="27" actId="255"/>
          <ac:spMkLst>
            <pc:docMk/>
            <pc:sldMk cId="1843396675" sldId="598"/>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D5CF0B-E2EB-41C2-91A7-4BE250C37A64}"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3E5723DA-FF39-4BD7-9370-E04FD31B3F74}">
      <dgm:prSet phldrT="[Text]" custT="1"/>
      <dgm:spPr>
        <a:solidFill>
          <a:srgbClr val="006666">
            <a:alpha val="50000"/>
          </a:srgbClr>
        </a:solidFill>
      </dgm:spPr>
      <dgm:t>
        <a:bodyPr/>
        <a:lstStyle/>
        <a:p>
          <a:r>
            <a:rPr lang="en-GB" sz="2400" dirty="0">
              <a:solidFill>
                <a:schemeClr val="bg1"/>
              </a:solidFill>
            </a:rPr>
            <a:t>OPA London</a:t>
          </a:r>
        </a:p>
      </dgm:t>
    </dgm:pt>
    <dgm:pt modelId="{5599CCEC-B7D5-4934-99B4-E0A7C0C56508}" type="parTrans" cxnId="{4B2FBB8E-4770-4446-830E-F391DAD077B4}">
      <dgm:prSet/>
      <dgm:spPr/>
      <dgm:t>
        <a:bodyPr/>
        <a:lstStyle/>
        <a:p>
          <a:endParaRPr lang="en-GB"/>
        </a:p>
      </dgm:t>
    </dgm:pt>
    <dgm:pt modelId="{8DC4E3D4-5B0D-4ADC-B94F-9C5F3B80F6CD}" type="sibTrans" cxnId="{4B2FBB8E-4770-4446-830E-F391DAD077B4}">
      <dgm:prSet/>
      <dgm:spPr/>
      <dgm:t>
        <a:bodyPr/>
        <a:lstStyle/>
        <a:p>
          <a:endParaRPr lang="en-GB"/>
        </a:p>
      </dgm:t>
    </dgm:pt>
    <dgm:pt modelId="{15FBF9DA-8E5F-482A-8BCA-5106F24A1818}">
      <dgm:prSet phldrT="[Text]"/>
      <dgm:spPr/>
      <dgm:t>
        <a:bodyPr/>
        <a:lstStyle/>
        <a:p>
          <a:r>
            <a:rPr lang="en-GB" dirty="0"/>
            <a:t>Gosport OFD</a:t>
          </a:r>
        </a:p>
      </dgm:t>
    </dgm:pt>
    <dgm:pt modelId="{8E5FD614-43DB-40A4-88D8-18EBC80EF6BA}" type="parTrans" cxnId="{5AE9484D-6B89-459C-8088-8843112A8A0D}">
      <dgm:prSet/>
      <dgm:spPr/>
      <dgm:t>
        <a:bodyPr/>
        <a:lstStyle/>
        <a:p>
          <a:endParaRPr lang="en-GB"/>
        </a:p>
      </dgm:t>
    </dgm:pt>
    <dgm:pt modelId="{6BE12052-5668-4B25-9546-DE6D8D026104}" type="sibTrans" cxnId="{5AE9484D-6B89-459C-8088-8843112A8A0D}">
      <dgm:prSet/>
      <dgm:spPr/>
      <dgm:t>
        <a:bodyPr/>
        <a:lstStyle/>
        <a:p>
          <a:endParaRPr lang="en-GB"/>
        </a:p>
      </dgm:t>
    </dgm:pt>
    <dgm:pt modelId="{519AED6C-5D65-475E-B068-1610CAA38C4E}">
      <dgm:prSet phldrT="[Text]"/>
      <dgm:spPr/>
      <dgm:t>
        <a:bodyPr/>
        <a:lstStyle/>
        <a:p>
          <a:r>
            <a:rPr lang="en-GB" dirty="0" err="1"/>
            <a:t>Thanckes</a:t>
          </a:r>
          <a:r>
            <a:rPr lang="en-GB" dirty="0"/>
            <a:t> OFD</a:t>
          </a:r>
        </a:p>
      </dgm:t>
    </dgm:pt>
    <dgm:pt modelId="{7B9A2D36-938B-4AB0-9021-2BC5D869CEDC}" type="parTrans" cxnId="{991F0155-12C2-4759-BB89-7C828DA0169F}">
      <dgm:prSet/>
      <dgm:spPr/>
      <dgm:t>
        <a:bodyPr/>
        <a:lstStyle/>
        <a:p>
          <a:endParaRPr lang="en-GB"/>
        </a:p>
      </dgm:t>
    </dgm:pt>
    <dgm:pt modelId="{CC73A6A2-0D9C-435A-A7E5-012FF5507354}" type="sibTrans" cxnId="{991F0155-12C2-4759-BB89-7C828DA0169F}">
      <dgm:prSet/>
      <dgm:spPr/>
      <dgm:t>
        <a:bodyPr/>
        <a:lstStyle/>
        <a:p>
          <a:endParaRPr lang="en-GB"/>
        </a:p>
      </dgm:t>
    </dgm:pt>
    <dgm:pt modelId="{D46A2F6D-F253-44C9-BA82-D19B6CA46708}">
      <dgm:prSet phldrT="[Text]"/>
      <dgm:spPr/>
      <dgm:t>
        <a:bodyPr/>
        <a:lstStyle/>
        <a:p>
          <a:r>
            <a:rPr lang="en-GB" dirty="0" err="1"/>
            <a:t>Garelochhead</a:t>
          </a:r>
          <a:r>
            <a:rPr lang="en-GB" dirty="0"/>
            <a:t> OFD</a:t>
          </a:r>
        </a:p>
      </dgm:t>
    </dgm:pt>
    <dgm:pt modelId="{AFC24AC7-F752-4F2A-8FD0-9B081A8D52B2}" type="parTrans" cxnId="{F80FF5A0-B74C-4373-99E0-54AFA8F09A10}">
      <dgm:prSet/>
      <dgm:spPr/>
      <dgm:t>
        <a:bodyPr/>
        <a:lstStyle/>
        <a:p>
          <a:endParaRPr lang="en-GB"/>
        </a:p>
      </dgm:t>
    </dgm:pt>
    <dgm:pt modelId="{2557B471-6DD6-4865-8D0C-E3774AC6302C}" type="sibTrans" cxnId="{F80FF5A0-B74C-4373-99E0-54AFA8F09A10}">
      <dgm:prSet/>
      <dgm:spPr/>
      <dgm:t>
        <a:bodyPr/>
        <a:lstStyle/>
        <a:p>
          <a:endParaRPr lang="en-GB"/>
        </a:p>
      </dgm:t>
    </dgm:pt>
    <dgm:pt modelId="{7A23A528-338D-4700-BB9D-85E22A34708C}">
      <dgm:prSet phldrT="[Text]"/>
      <dgm:spPr/>
      <dgm:t>
        <a:bodyPr/>
        <a:lstStyle/>
        <a:p>
          <a:r>
            <a:rPr lang="en-GB" dirty="0" err="1"/>
            <a:t>Campbeltown</a:t>
          </a:r>
          <a:r>
            <a:rPr lang="en-GB" dirty="0"/>
            <a:t> OFD</a:t>
          </a:r>
        </a:p>
      </dgm:t>
    </dgm:pt>
    <dgm:pt modelId="{67AAEB3E-8394-4FC0-8CC3-90B7040AF5D6}" type="parTrans" cxnId="{180FDDE7-8D3D-439A-BA87-3155FDA217E6}">
      <dgm:prSet/>
      <dgm:spPr/>
      <dgm:t>
        <a:bodyPr/>
        <a:lstStyle/>
        <a:p>
          <a:endParaRPr lang="en-GB"/>
        </a:p>
      </dgm:t>
    </dgm:pt>
    <dgm:pt modelId="{717C6144-AFDC-4B3D-AA40-724DA9B4A8B7}" type="sibTrans" cxnId="{180FDDE7-8D3D-439A-BA87-3155FDA217E6}">
      <dgm:prSet/>
      <dgm:spPr/>
      <dgm:t>
        <a:bodyPr/>
        <a:lstStyle/>
        <a:p>
          <a:endParaRPr lang="en-GB"/>
        </a:p>
      </dgm:t>
    </dgm:pt>
    <dgm:pt modelId="{C1313808-E382-48D7-BB64-E4EA2587E293}">
      <dgm:prSet phldrT="[Text]"/>
      <dgm:spPr/>
      <dgm:t>
        <a:bodyPr/>
        <a:lstStyle/>
        <a:p>
          <a:r>
            <a:rPr lang="en-GB" dirty="0"/>
            <a:t>Loch Striven OFD</a:t>
          </a:r>
        </a:p>
      </dgm:t>
    </dgm:pt>
    <dgm:pt modelId="{16A1BE29-62A9-42EC-9188-1726AD8B92CA}" type="parTrans" cxnId="{A4FA6251-1265-410D-9AC7-B33F9C2392D6}">
      <dgm:prSet/>
      <dgm:spPr/>
      <dgm:t>
        <a:bodyPr/>
        <a:lstStyle/>
        <a:p>
          <a:endParaRPr lang="en-GB"/>
        </a:p>
      </dgm:t>
    </dgm:pt>
    <dgm:pt modelId="{03B93DFF-4446-43BB-A620-50DDE813B493}" type="sibTrans" cxnId="{A4FA6251-1265-410D-9AC7-B33F9C2392D6}">
      <dgm:prSet/>
      <dgm:spPr/>
      <dgm:t>
        <a:bodyPr/>
        <a:lstStyle/>
        <a:p>
          <a:endParaRPr lang="en-GB"/>
        </a:p>
      </dgm:t>
    </dgm:pt>
    <dgm:pt modelId="{600AB641-17EA-4994-A4E2-C30D6A2089FF}">
      <dgm:prSet phldrT="[Text]"/>
      <dgm:spPr/>
      <dgm:t>
        <a:bodyPr/>
        <a:lstStyle/>
        <a:p>
          <a:r>
            <a:rPr lang="en-GB" dirty="0"/>
            <a:t>Loch Ewe OFD</a:t>
          </a:r>
        </a:p>
      </dgm:t>
    </dgm:pt>
    <dgm:pt modelId="{49FA9A8E-4ACC-41EB-8C26-0EF30A706B5C}" type="parTrans" cxnId="{1B17886F-C290-4034-B3AE-A847B8B1AC2E}">
      <dgm:prSet/>
      <dgm:spPr/>
      <dgm:t>
        <a:bodyPr/>
        <a:lstStyle/>
        <a:p>
          <a:endParaRPr lang="en-GB"/>
        </a:p>
      </dgm:t>
    </dgm:pt>
    <dgm:pt modelId="{A0F3C062-8392-49D2-AEE1-409953A53B7A}" type="sibTrans" cxnId="{1B17886F-C290-4034-B3AE-A847B8B1AC2E}">
      <dgm:prSet/>
      <dgm:spPr/>
      <dgm:t>
        <a:bodyPr/>
        <a:lstStyle/>
        <a:p>
          <a:endParaRPr lang="en-GB"/>
        </a:p>
      </dgm:t>
    </dgm:pt>
    <dgm:pt modelId="{9AC90EE5-6541-4EA6-B396-F4C675DB5D75}" type="pres">
      <dgm:prSet presAssocID="{6DD5CF0B-E2EB-41C2-91A7-4BE250C37A64}" presName="composite" presStyleCnt="0">
        <dgm:presLayoutVars>
          <dgm:chMax val="1"/>
          <dgm:dir/>
          <dgm:resizeHandles val="exact"/>
        </dgm:presLayoutVars>
      </dgm:prSet>
      <dgm:spPr/>
    </dgm:pt>
    <dgm:pt modelId="{2864BA97-9C6F-47C5-ACC5-626EFCB7CE52}" type="pres">
      <dgm:prSet presAssocID="{6DD5CF0B-E2EB-41C2-91A7-4BE250C37A64}" presName="radial" presStyleCnt="0">
        <dgm:presLayoutVars>
          <dgm:animLvl val="ctr"/>
        </dgm:presLayoutVars>
      </dgm:prSet>
      <dgm:spPr/>
    </dgm:pt>
    <dgm:pt modelId="{62989130-DF96-48D7-BD9B-6531DE5D29C0}" type="pres">
      <dgm:prSet presAssocID="{3E5723DA-FF39-4BD7-9370-E04FD31B3F74}" presName="centerShape" presStyleLbl="vennNode1" presStyleIdx="0" presStyleCnt="7"/>
      <dgm:spPr/>
    </dgm:pt>
    <dgm:pt modelId="{E3A366C0-2FA9-4680-8670-1A82BE434CB0}" type="pres">
      <dgm:prSet presAssocID="{15FBF9DA-8E5F-482A-8BCA-5106F24A1818}" presName="node" presStyleLbl="vennNode1" presStyleIdx="1" presStyleCnt="7">
        <dgm:presLayoutVars>
          <dgm:bulletEnabled val="1"/>
        </dgm:presLayoutVars>
      </dgm:prSet>
      <dgm:spPr/>
    </dgm:pt>
    <dgm:pt modelId="{6A798ABC-7F48-4D6C-B3E3-2F65AC5DB7AD}" type="pres">
      <dgm:prSet presAssocID="{519AED6C-5D65-475E-B068-1610CAA38C4E}" presName="node" presStyleLbl="vennNode1" presStyleIdx="2" presStyleCnt="7">
        <dgm:presLayoutVars>
          <dgm:bulletEnabled val="1"/>
        </dgm:presLayoutVars>
      </dgm:prSet>
      <dgm:spPr/>
    </dgm:pt>
    <dgm:pt modelId="{AB1F7FBC-E28F-42D0-9F34-EA791C259671}" type="pres">
      <dgm:prSet presAssocID="{D46A2F6D-F253-44C9-BA82-D19B6CA46708}" presName="node" presStyleLbl="vennNode1" presStyleIdx="3" presStyleCnt="7">
        <dgm:presLayoutVars>
          <dgm:bulletEnabled val="1"/>
        </dgm:presLayoutVars>
      </dgm:prSet>
      <dgm:spPr/>
    </dgm:pt>
    <dgm:pt modelId="{9060174F-F4E7-40C2-8865-CC7A96D385AA}" type="pres">
      <dgm:prSet presAssocID="{7A23A528-338D-4700-BB9D-85E22A34708C}" presName="node" presStyleLbl="vennNode1" presStyleIdx="4" presStyleCnt="7">
        <dgm:presLayoutVars>
          <dgm:bulletEnabled val="1"/>
        </dgm:presLayoutVars>
      </dgm:prSet>
      <dgm:spPr/>
    </dgm:pt>
    <dgm:pt modelId="{983E6AA4-2BA2-4818-844B-96F44836E4EF}" type="pres">
      <dgm:prSet presAssocID="{C1313808-E382-48D7-BB64-E4EA2587E293}" presName="node" presStyleLbl="vennNode1" presStyleIdx="5" presStyleCnt="7">
        <dgm:presLayoutVars>
          <dgm:bulletEnabled val="1"/>
        </dgm:presLayoutVars>
      </dgm:prSet>
      <dgm:spPr/>
    </dgm:pt>
    <dgm:pt modelId="{16F450D4-08D2-46C6-8EB1-4513B9F034EF}" type="pres">
      <dgm:prSet presAssocID="{600AB641-17EA-4994-A4E2-C30D6A2089FF}" presName="node" presStyleLbl="vennNode1" presStyleIdx="6" presStyleCnt="7">
        <dgm:presLayoutVars>
          <dgm:bulletEnabled val="1"/>
        </dgm:presLayoutVars>
      </dgm:prSet>
      <dgm:spPr/>
    </dgm:pt>
  </dgm:ptLst>
  <dgm:cxnLst>
    <dgm:cxn modelId="{3D81CC0D-EB7B-4CEC-AFE8-2DF4A1CB5BA1}" type="presOf" srcId="{3E5723DA-FF39-4BD7-9370-E04FD31B3F74}" destId="{62989130-DF96-48D7-BD9B-6531DE5D29C0}" srcOrd="0" destOrd="0" presId="urn:microsoft.com/office/officeart/2005/8/layout/radial3"/>
    <dgm:cxn modelId="{9920292B-65E7-4D65-9555-8CF8E7D63A12}" type="presOf" srcId="{6DD5CF0B-E2EB-41C2-91A7-4BE250C37A64}" destId="{9AC90EE5-6541-4EA6-B396-F4C675DB5D75}" srcOrd="0" destOrd="0" presId="urn:microsoft.com/office/officeart/2005/8/layout/radial3"/>
    <dgm:cxn modelId="{39C3C231-503E-4035-B385-1B726701D8FD}" type="presOf" srcId="{C1313808-E382-48D7-BB64-E4EA2587E293}" destId="{983E6AA4-2BA2-4818-844B-96F44836E4EF}" srcOrd="0" destOrd="0" presId="urn:microsoft.com/office/officeart/2005/8/layout/radial3"/>
    <dgm:cxn modelId="{0F322249-17B4-4052-8DAE-84D1EB3953B1}" type="presOf" srcId="{7A23A528-338D-4700-BB9D-85E22A34708C}" destId="{9060174F-F4E7-40C2-8865-CC7A96D385AA}" srcOrd="0" destOrd="0" presId="urn:microsoft.com/office/officeart/2005/8/layout/radial3"/>
    <dgm:cxn modelId="{5AE9484D-6B89-459C-8088-8843112A8A0D}" srcId="{3E5723DA-FF39-4BD7-9370-E04FD31B3F74}" destId="{15FBF9DA-8E5F-482A-8BCA-5106F24A1818}" srcOrd="0" destOrd="0" parTransId="{8E5FD614-43DB-40A4-88D8-18EBC80EF6BA}" sibTransId="{6BE12052-5668-4B25-9546-DE6D8D026104}"/>
    <dgm:cxn modelId="{1B17886F-C290-4034-B3AE-A847B8B1AC2E}" srcId="{3E5723DA-FF39-4BD7-9370-E04FD31B3F74}" destId="{600AB641-17EA-4994-A4E2-C30D6A2089FF}" srcOrd="5" destOrd="0" parTransId="{49FA9A8E-4ACC-41EB-8C26-0EF30A706B5C}" sibTransId="{A0F3C062-8392-49D2-AEE1-409953A53B7A}"/>
    <dgm:cxn modelId="{A4FA6251-1265-410D-9AC7-B33F9C2392D6}" srcId="{3E5723DA-FF39-4BD7-9370-E04FD31B3F74}" destId="{C1313808-E382-48D7-BB64-E4EA2587E293}" srcOrd="4" destOrd="0" parTransId="{16A1BE29-62A9-42EC-9188-1726AD8B92CA}" sibTransId="{03B93DFF-4446-43BB-A620-50DDE813B493}"/>
    <dgm:cxn modelId="{991F0155-12C2-4759-BB89-7C828DA0169F}" srcId="{3E5723DA-FF39-4BD7-9370-E04FD31B3F74}" destId="{519AED6C-5D65-475E-B068-1610CAA38C4E}" srcOrd="1" destOrd="0" parTransId="{7B9A2D36-938B-4AB0-9021-2BC5D869CEDC}" sibTransId="{CC73A6A2-0D9C-435A-A7E5-012FF5507354}"/>
    <dgm:cxn modelId="{4B2FBB8E-4770-4446-830E-F391DAD077B4}" srcId="{6DD5CF0B-E2EB-41C2-91A7-4BE250C37A64}" destId="{3E5723DA-FF39-4BD7-9370-E04FD31B3F74}" srcOrd="0" destOrd="0" parTransId="{5599CCEC-B7D5-4934-99B4-E0A7C0C56508}" sibTransId="{8DC4E3D4-5B0D-4ADC-B94F-9C5F3B80F6CD}"/>
    <dgm:cxn modelId="{00FB6E96-AC40-4C1D-9103-28EDF4A12264}" type="presOf" srcId="{600AB641-17EA-4994-A4E2-C30D6A2089FF}" destId="{16F450D4-08D2-46C6-8EB1-4513B9F034EF}" srcOrd="0" destOrd="0" presId="urn:microsoft.com/office/officeart/2005/8/layout/radial3"/>
    <dgm:cxn modelId="{F80FF5A0-B74C-4373-99E0-54AFA8F09A10}" srcId="{3E5723DA-FF39-4BD7-9370-E04FD31B3F74}" destId="{D46A2F6D-F253-44C9-BA82-D19B6CA46708}" srcOrd="2" destOrd="0" parTransId="{AFC24AC7-F752-4F2A-8FD0-9B081A8D52B2}" sibTransId="{2557B471-6DD6-4865-8D0C-E3774AC6302C}"/>
    <dgm:cxn modelId="{7F734FAA-2C13-4FE6-82BF-D78C98D4EA5C}" type="presOf" srcId="{15FBF9DA-8E5F-482A-8BCA-5106F24A1818}" destId="{E3A366C0-2FA9-4680-8670-1A82BE434CB0}" srcOrd="0" destOrd="0" presId="urn:microsoft.com/office/officeart/2005/8/layout/radial3"/>
    <dgm:cxn modelId="{ED8343CC-C6A1-4B1B-973E-DDC407E894C8}" type="presOf" srcId="{519AED6C-5D65-475E-B068-1610CAA38C4E}" destId="{6A798ABC-7F48-4D6C-B3E3-2F65AC5DB7AD}" srcOrd="0" destOrd="0" presId="urn:microsoft.com/office/officeart/2005/8/layout/radial3"/>
    <dgm:cxn modelId="{180FDDE7-8D3D-439A-BA87-3155FDA217E6}" srcId="{3E5723DA-FF39-4BD7-9370-E04FD31B3F74}" destId="{7A23A528-338D-4700-BB9D-85E22A34708C}" srcOrd="3" destOrd="0" parTransId="{67AAEB3E-8394-4FC0-8CC3-90B7040AF5D6}" sibTransId="{717C6144-AFDC-4B3D-AA40-724DA9B4A8B7}"/>
    <dgm:cxn modelId="{34B037EA-B5FF-4236-ACCE-5FB18B018C29}" type="presOf" srcId="{D46A2F6D-F253-44C9-BA82-D19B6CA46708}" destId="{AB1F7FBC-E28F-42D0-9F34-EA791C259671}" srcOrd="0" destOrd="0" presId="urn:microsoft.com/office/officeart/2005/8/layout/radial3"/>
    <dgm:cxn modelId="{C88CB6DD-CA98-45DC-B753-6E68560AC262}" type="presParOf" srcId="{9AC90EE5-6541-4EA6-B396-F4C675DB5D75}" destId="{2864BA97-9C6F-47C5-ACC5-626EFCB7CE52}" srcOrd="0" destOrd="0" presId="urn:microsoft.com/office/officeart/2005/8/layout/radial3"/>
    <dgm:cxn modelId="{413FF3D6-29DD-4050-B714-8B03D944E536}" type="presParOf" srcId="{2864BA97-9C6F-47C5-ACC5-626EFCB7CE52}" destId="{62989130-DF96-48D7-BD9B-6531DE5D29C0}" srcOrd="0" destOrd="0" presId="urn:microsoft.com/office/officeart/2005/8/layout/radial3"/>
    <dgm:cxn modelId="{39A7508B-397C-4F3A-A4E8-FED434B247DD}" type="presParOf" srcId="{2864BA97-9C6F-47C5-ACC5-626EFCB7CE52}" destId="{E3A366C0-2FA9-4680-8670-1A82BE434CB0}" srcOrd="1" destOrd="0" presId="urn:microsoft.com/office/officeart/2005/8/layout/radial3"/>
    <dgm:cxn modelId="{F889E26B-16F0-4D4C-9460-B8493F72BF8F}" type="presParOf" srcId="{2864BA97-9C6F-47C5-ACC5-626EFCB7CE52}" destId="{6A798ABC-7F48-4D6C-B3E3-2F65AC5DB7AD}" srcOrd="2" destOrd="0" presId="urn:microsoft.com/office/officeart/2005/8/layout/radial3"/>
    <dgm:cxn modelId="{43A6C9D3-76EE-413E-8D6F-3F42AC11C2E5}" type="presParOf" srcId="{2864BA97-9C6F-47C5-ACC5-626EFCB7CE52}" destId="{AB1F7FBC-E28F-42D0-9F34-EA791C259671}" srcOrd="3" destOrd="0" presId="urn:microsoft.com/office/officeart/2005/8/layout/radial3"/>
    <dgm:cxn modelId="{B1006D06-C948-49FC-B09B-B9BD8F7FE753}" type="presParOf" srcId="{2864BA97-9C6F-47C5-ACC5-626EFCB7CE52}" destId="{9060174F-F4E7-40C2-8865-CC7A96D385AA}" srcOrd="4" destOrd="0" presId="urn:microsoft.com/office/officeart/2005/8/layout/radial3"/>
    <dgm:cxn modelId="{A63E8C80-D2CB-43C2-9E18-8963DF61340E}" type="presParOf" srcId="{2864BA97-9C6F-47C5-ACC5-626EFCB7CE52}" destId="{983E6AA4-2BA2-4818-844B-96F44836E4EF}" srcOrd="5" destOrd="0" presId="urn:microsoft.com/office/officeart/2005/8/layout/radial3"/>
    <dgm:cxn modelId="{0C4B70A6-B37B-4DB6-9A98-3319EE896EA9}" type="presParOf" srcId="{2864BA97-9C6F-47C5-ACC5-626EFCB7CE52}" destId="{16F450D4-08D2-46C6-8EB1-4513B9F034EF}"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7ADAAD5-059F-46C5-96EF-D7947532758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794C7498-4F21-458E-837E-2235AC3AEC4C}">
      <dgm:prSet phldrT="[Text]"/>
      <dgm:spPr/>
      <dgm:t>
        <a:bodyPr/>
        <a:lstStyle/>
        <a:p>
          <a:r>
            <a:rPr lang="en-GB" dirty="0">
              <a:solidFill>
                <a:srgbClr val="004964"/>
              </a:solidFill>
            </a:rPr>
            <a:t>Policy</a:t>
          </a:r>
        </a:p>
      </dgm:t>
    </dgm:pt>
    <dgm:pt modelId="{4E2D7178-8A33-4081-BA16-E7C7338DE1F5}" type="parTrans" cxnId="{3463953F-0F65-40E0-9507-ABD44CFC0CB0}">
      <dgm:prSet/>
      <dgm:spPr/>
      <dgm:t>
        <a:bodyPr/>
        <a:lstStyle/>
        <a:p>
          <a:endParaRPr lang="en-GB">
            <a:solidFill>
              <a:srgbClr val="004964"/>
            </a:solidFill>
          </a:endParaRPr>
        </a:p>
      </dgm:t>
    </dgm:pt>
    <dgm:pt modelId="{2E3082F1-471D-455C-95FD-AA66B80643FC}" type="sibTrans" cxnId="{3463953F-0F65-40E0-9507-ABD44CFC0CB0}">
      <dgm:prSet/>
      <dgm:spPr/>
      <dgm:t>
        <a:bodyPr/>
        <a:lstStyle/>
        <a:p>
          <a:endParaRPr lang="en-GB">
            <a:solidFill>
              <a:srgbClr val="004964"/>
            </a:solidFill>
          </a:endParaRPr>
        </a:p>
      </dgm:t>
    </dgm:pt>
    <dgm:pt modelId="{6C33E52C-B6CE-49C0-8E61-9E4B0066D8BE}">
      <dgm:prSet phldrT="[Text]"/>
      <dgm:spPr/>
      <dgm:t>
        <a:bodyPr/>
        <a:lstStyle/>
        <a:p>
          <a:r>
            <a:rPr lang="en-GB" dirty="0">
              <a:solidFill>
                <a:srgbClr val="004964"/>
              </a:solidFill>
            </a:rPr>
            <a:t>Leadership</a:t>
          </a:r>
        </a:p>
      </dgm:t>
    </dgm:pt>
    <dgm:pt modelId="{F75773CA-D9E9-48A6-83BD-B30D790FDE0B}" type="parTrans" cxnId="{3194FFEA-FF85-43BC-B200-671C614FBF1E}">
      <dgm:prSet/>
      <dgm:spPr/>
      <dgm:t>
        <a:bodyPr/>
        <a:lstStyle/>
        <a:p>
          <a:endParaRPr lang="en-GB">
            <a:solidFill>
              <a:srgbClr val="004964"/>
            </a:solidFill>
          </a:endParaRPr>
        </a:p>
      </dgm:t>
    </dgm:pt>
    <dgm:pt modelId="{5591F66B-68E2-473F-AF68-34A30DCEE960}" type="sibTrans" cxnId="{3194FFEA-FF85-43BC-B200-671C614FBF1E}">
      <dgm:prSet/>
      <dgm:spPr/>
      <dgm:t>
        <a:bodyPr/>
        <a:lstStyle/>
        <a:p>
          <a:endParaRPr lang="en-GB">
            <a:solidFill>
              <a:srgbClr val="004964"/>
            </a:solidFill>
          </a:endParaRPr>
        </a:p>
      </dgm:t>
    </dgm:pt>
    <dgm:pt modelId="{302D95B7-69F8-4DA0-AD3D-C6330CA0231C}">
      <dgm:prSet phldrT="[Text]"/>
      <dgm:spPr/>
      <dgm:t>
        <a:bodyPr/>
        <a:lstStyle/>
        <a:p>
          <a:r>
            <a:rPr lang="en-GB" dirty="0">
              <a:solidFill>
                <a:srgbClr val="004964"/>
              </a:solidFill>
            </a:rPr>
            <a:t>Intent</a:t>
          </a:r>
        </a:p>
      </dgm:t>
    </dgm:pt>
    <dgm:pt modelId="{8EB690DA-8EEE-4D7A-B6BE-1A9BEF980F68}" type="parTrans" cxnId="{417C1380-3681-4646-8FED-37E6A31F79EB}">
      <dgm:prSet/>
      <dgm:spPr/>
      <dgm:t>
        <a:bodyPr/>
        <a:lstStyle/>
        <a:p>
          <a:endParaRPr lang="en-GB">
            <a:solidFill>
              <a:srgbClr val="004964"/>
            </a:solidFill>
          </a:endParaRPr>
        </a:p>
      </dgm:t>
    </dgm:pt>
    <dgm:pt modelId="{F055A3E2-BBCD-426B-BB38-7037928AFF69}" type="sibTrans" cxnId="{417C1380-3681-4646-8FED-37E6A31F79EB}">
      <dgm:prSet/>
      <dgm:spPr/>
      <dgm:t>
        <a:bodyPr/>
        <a:lstStyle/>
        <a:p>
          <a:endParaRPr lang="en-GB">
            <a:solidFill>
              <a:srgbClr val="004964"/>
            </a:solidFill>
          </a:endParaRPr>
        </a:p>
      </dgm:t>
    </dgm:pt>
    <dgm:pt modelId="{0B804C3A-24B5-4CEE-999D-59795DAD6C74}">
      <dgm:prSet phldrT="[Text]"/>
      <dgm:spPr/>
      <dgm:t>
        <a:bodyPr/>
        <a:lstStyle/>
        <a:p>
          <a:r>
            <a:rPr lang="en-GB" dirty="0">
              <a:solidFill>
                <a:srgbClr val="004964"/>
              </a:solidFill>
            </a:rPr>
            <a:t>Aspects and Impacts</a:t>
          </a:r>
        </a:p>
      </dgm:t>
    </dgm:pt>
    <dgm:pt modelId="{F0B203CA-4103-4052-88E3-A8EFE896A597}" type="parTrans" cxnId="{2A651FE9-D265-408E-9832-CA98A0610437}">
      <dgm:prSet/>
      <dgm:spPr/>
      <dgm:t>
        <a:bodyPr/>
        <a:lstStyle/>
        <a:p>
          <a:endParaRPr lang="en-GB">
            <a:solidFill>
              <a:srgbClr val="004964"/>
            </a:solidFill>
          </a:endParaRPr>
        </a:p>
      </dgm:t>
    </dgm:pt>
    <dgm:pt modelId="{AA0BA01D-BD1B-4C5E-8B39-E07F33721633}" type="sibTrans" cxnId="{2A651FE9-D265-408E-9832-CA98A0610437}">
      <dgm:prSet/>
      <dgm:spPr/>
      <dgm:t>
        <a:bodyPr/>
        <a:lstStyle/>
        <a:p>
          <a:endParaRPr lang="en-GB">
            <a:solidFill>
              <a:srgbClr val="004964"/>
            </a:solidFill>
          </a:endParaRPr>
        </a:p>
      </dgm:t>
    </dgm:pt>
    <dgm:pt modelId="{FACDB974-2470-4092-B0A6-D62745120237}">
      <dgm:prSet phldrT="[Text]"/>
      <dgm:spPr/>
      <dgm:t>
        <a:bodyPr/>
        <a:lstStyle/>
        <a:p>
          <a:r>
            <a:rPr lang="en-GB" dirty="0">
              <a:solidFill>
                <a:srgbClr val="004964"/>
              </a:solidFill>
            </a:rPr>
            <a:t>Risk Based</a:t>
          </a:r>
        </a:p>
      </dgm:t>
    </dgm:pt>
    <dgm:pt modelId="{DF8BAFD1-B629-44F2-AEA9-EEF3A403FE0D}" type="parTrans" cxnId="{8A60A9B9-15CB-47E2-9B0C-7E527BBA7AC3}">
      <dgm:prSet/>
      <dgm:spPr/>
      <dgm:t>
        <a:bodyPr/>
        <a:lstStyle/>
        <a:p>
          <a:endParaRPr lang="en-GB">
            <a:solidFill>
              <a:srgbClr val="004964"/>
            </a:solidFill>
          </a:endParaRPr>
        </a:p>
      </dgm:t>
    </dgm:pt>
    <dgm:pt modelId="{077A8E94-317B-4E4B-BEC0-E3C4593965B1}" type="sibTrans" cxnId="{8A60A9B9-15CB-47E2-9B0C-7E527BBA7AC3}">
      <dgm:prSet/>
      <dgm:spPr/>
      <dgm:t>
        <a:bodyPr/>
        <a:lstStyle/>
        <a:p>
          <a:endParaRPr lang="en-GB">
            <a:solidFill>
              <a:srgbClr val="004964"/>
            </a:solidFill>
          </a:endParaRPr>
        </a:p>
      </dgm:t>
    </dgm:pt>
    <dgm:pt modelId="{BFAB7382-CC34-47A9-A20D-3D5EBF8CA5AF}">
      <dgm:prSet phldrT="[Text]"/>
      <dgm:spPr/>
      <dgm:t>
        <a:bodyPr/>
        <a:lstStyle/>
        <a:p>
          <a:r>
            <a:rPr lang="en-GB" dirty="0">
              <a:solidFill>
                <a:srgbClr val="004964"/>
              </a:solidFill>
            </a:rPr>
            <a:t>Requirements</a:t>
          </a:r>
        </a:p>
      </dgm:t>
    </dgm:pt>
    <dgm:pt modelId="{265E9F61-7E93-4510-B46E-41D7D9969465}" type="parTrans" cxnId="{5627504D-8CD4-4AB3-ACA5-317C094FAC6F}">
      <dgm:prSet/>
      <dgm:spPr/>
      <dgm:t>
        <a:bodyPr/>
        <a:lstStyle/>
        <a:p>
          <a:endParaRPr lang="en-GB">
            <a:solidFill>
              <a:srgbClr val="004964"/>
            </a:solidFill>
          </a:endParaRPr>
        </a:p>
      </dgm:t>
    </dgm:pt>
    <dgm:pt modelId="{2D7B3666-ED03-414B-A8DE-C59898E5D78A}" type="sibTrans" cxnId="{5627504D-8CD4-4AB3-ACA5-317C094FAC6F}">
      <dgm:prSet/>
      <dgm:spPr/>
      <dgm:t>
        <a:bodyPr/>
        <a:lstStyle/>
        <a:p>
          <a:endParaRPr lang="en-GB">
            <a:solidFill>
              <a:srgbClr val="004964"/>
            </a:solidFill>
          </a:endParaRPr>
        </a:p>
      </dgm:t>
    </dgm:pt>
    <dgm:pt modelId="{CAFC70EA-BCE7-4848-8214-287FB3AE7D00}">
      <dgm:prSet phldrT="[Text]"/>
      <dgm:spPr/>
      <dgm:t>
        <a:bodyPr/>
        <a:lstStyle/>
        <a:p>
          <a:r>
            <a:rPr lang="en-GB" dirty="0">
              <a:solidFill>
                <a:srgbClr val="004964"/>
              </a:solidFill>
            </a:rPr>
            <a:t>Legal</a:t>
          </a:r>
        </a:p>
      </dgm:t>
    </dgm:pt>
    <dgm:pt modelId="{7852F0C2-A13A-453C-92F1-EC205C186C93}" type="parTrans" cxnId="{BEBC06D6-5D4E-412A-9C20-D511178CFEED}">
      <dgm:prSet/>
      <dgm:spPr/>
      <dgm:t>
        <a:bodyPr/>
        <a:lstStyle/>
        <a:p>
          <a:endParaRPr lang="en-GB">
            <a:solidFill>
              <a:srgbClr val="004964"/>
            </a:solidFill>
          </a:endParaRPr>
        </a:p>
      </dgm:t>
    </dgm:pt>
    <dgm:pt modelId="{716F5610-074B-4B5A-8E7D-9B5A43D6F0EC}" type="sibTrans" cxnId="{BEBC06D6-5D4E-412A-9C20-D511178CFEED}">
      <dgm:prSet/>
      <dgm:spPr/>
      <dgm:t>
        <a:bodyPr/>
        <a:lstStyle/>
        <a:p>
          <a:endParaRPr lang="en-GB">
            <a:solidFill>
              <a:srgbClr val="004964"/>
            </a:solidFill>
          </a:endParaRPr>
        </a:p>
      </dgm:t>
    </dgm:pt>
    <dgm:pt modelId="{867C48F0-2BA0-4900-A42E-8D3D6CEA8A57}">
      <dgm:prSet phldrT="[Text]"/>
      <dgm:spPr/>
      <dgm:t>
        <a:bodyPr/>
        <a:lstStyle/>
        <a:p>
          <a:r>
            <a:rPr lang="en-GB" dirty="0">
              <a:solidFill>
                <a:srgbClr val="004964"/>
              </a:solidFill>
            </a:rPr>
            <a:t>Other</a:t>
          </a:r>
        </a:p>
      </dgm:t>
    </dgm:pt>
    <dgm:pt modelId="{29FC67A7-4FBE-4F1D-90B4-B6FD1FF337DA}" type="parTrans" cxnId="{37E00EE4-3C72-4758-8D0C-3AEC15392B14}">
      <dgm:prSet/>
      <dgm:spPr/>
      <dgm:t>
        <a:bodyPr/>
        <a:lstStyle/>
        <a:p>
          <a:endParaRPr lang="en-GB">
            <a:solidFill>
              <a:srgbClr val="004964"/>
            </a:solidFill>
          </a:endParaRPr>
        </a:p>
      </dgm:t>
    </dgm:pt>
    <dgm:pt modelId="{60C278AC-CE86-4F37-9981-FC07802D56D6}" type="sibTrans" cxnId="{37E00EE4-3C72-4758-8D0C-3AEC15392B14}">
      <dgm:prSet/>
      <dgm:spPr/>
      <dgm:t>
        <a:bodyPr/>
        <a:lstStyle/>
        <a:p>
          <a:endParaRPr lang="en-GB">
            <a:solidFill>
              <a:srgbClr val="004964"/>
            </a:solidFill>
          </a:endParaRPr>
        </a:p>
      </dgm:t>
    </dgm:pt>
    <dgm:pt modelId="{F7222B3B-A91B-4F1B-BDF5-AFE023D48DC8}">
      <dgm:prSet phldrT="[Text]"/>
      <dgm:spPr/>
      <dgm:t>
        <a:bodyPr/>
        <a:lstStyle/>
        <a:p>
          <a:r>
            <a:rPr lang="en-GB" dirty="0">
              <a:solidFill>
                <a:srgbClr val="004964"/>
              </a:solidFill>
            </a:rPr>
            <a:t>Significance</a:t>
          </a:r>
        </a:p>
      </dgm:t>
    </dgm:pt>
    <dgm:pt modelId="{37E920F3-76D3-4A87-8788-05596D4B713E}" type="parTrans" cxnId="{CC981A9C-9984-4EFF-922D-AE9CB7D3A372}">
      <dgm:prSet/>
      <dgm:spPr/>
      <dgm:t>
        <a:bodyPr/>
        <a:lstStyle/>
        <a:p>
          <a:endParaRPr lang="en-GB">
            <a:solidFill>
              <a:srgbClr val="004964"/>
            </a:solidFill>
          </a:endParaRPr>
        </a:p>
      </dgm:t>
    </dgm:pt>
    <dgm:pt modelId="{0078C76F-0FC6-4FC3-848B-078AD9C13F15}" type="sibTrans" cxnId="{CC981A9C-9984-4EFF-922D-AE9CB7D3A372}">
      <dgm:prSet/>
      <dgm:spPr/>
      <dgm:t>
        <a:bodyPr/>
        <a:lstStyle/>
        <a:p>
          <a:endParaRPr lang="en-GB">
            <a:solidFill>
              <a:srgbClr val="004964"/>
            </a:solidFill>
          </a:endParaRPr>
        </a:p>
      </dgm:t>
    </dgm:pt>
    <dgm:pt modelId="{4DA8AA18-EB8C-46CD-850B-007CA0C3FA89}" type="pres">
      <dgm:prSet presAssocID="{37ADAAD5-059F-46C5-96EF-D7947532758B}" presName="composite" presStyleCnt="0">
        <dgm:presLayoutVars>
          <dgm:chMax val="5"/>
          <dgm:dir/>
          <dgm:animLvl val="ctr"/>
          <dgm:resizeHandles val="exact"/>
        </dgm:presLayoutVars>
      </dgm:prSet>
      <dgm:spPr/>
    </dgm:pt>
    <dgm:pt modelId="{05B06406-5296-4D23-AC13-EF6EB20DF2AD}" type="pres">
      <dgm:prSet presAssocID="{37ADAAD5-059F-46C5-96EF-D7947532758B}" presName="cycle" presStyleCnt="0"/>
      <dgm:spPr/>
    </dgm:pt>
    <dgm:pt modelId="{B9DA7674-BE2C-4B6F-AA47-C70145FBB53B}" type="pres">
      <dgm:prSet presAssocID="{37ADAAD5-059F-46C5-96EF-D7947532758B}" presName="centerShape" presStyleCnt="0"/>
      <dgm:spPr/>
    </dgm:pt>
    <dgm:pt modelId="{78D3D346-B621-4B0C-8D8F-F82C8A8D9F0A}" type="pres">
      <dgm:prSet presAssocID="{37ADAAD5-059F-46C5-96EF-D7947532758B}" presName="connSite" presStyleLbl="node1" presStyleIdx="0" presStyleCnt="4"/>
      <dgm:spPr/>
    </dgm:pt>
    <dgm:pt modelId="{C87EC71F-248C-4BBA-9A60-B7C580836D98}" type="pres">
      <dgm:prSet presAssocID="{37ADAAD5-059F-46C5-96EF-D7947532758B}" presName="visible" presStyleLbl="node1" presStyleIdx="0" presStyleCnt="4"/>
      <dgm:spPr/>
    </dgm:pt>
    <dgm:pt modelId="{92479249-8BA6-4208-A505-FE50C108EE9B}" type="pres">
      <dgm:prSet presAssocID="{4E2D7178-8A33-4081-BA16-E7C7338DE1F5}" presName="Name25" presStyleLbl="parChTrans1D1" presStyleIdx="0" presStyleCnt="3"/>
      <dgm:spPr/>
    </dgm:pt>
    <dgm:pt modelId="{120039EA-1691-4A59-AAB0-77631DFCAAFA}" type="pres">
      <dgm:prSet presAssocID="{794C7498-4F21-458E-837E-2235AC3AEC4C}" presName="node" presStyleCnt="0"/>
      <dgm:spPr/>
    </dgm:pt>
    <dgm:pt modelId="{3063A7FC-B2FB-4573-9E9B-EE4332C5DF2C}" type="pres">
      <dgm:prSet presAssocID="{794C7498-4F21-458E-837E-2235AC3AEC4C}" presName="parentNode" presStyleLbl="node1" presStyleIdx="1" presStyleCnt="4">
        <dgm:presLayoutVars>
          <dgm:chMax val="1"/>
          <dgm:bulletEnabled val="1"/>
        </dgm:presLayoutVars>
      </dgm:prSet>
      <dgm:spPr/>
    </dgm:pt>
    <dgm:pt modelId="{D47FBE0C-85A7-481E-9AB4-451D03481B8B}" type="pres">
      <dgm:prSet presAssocID="{794C7498-4F21-458E-837E-2235AC3AEC4C}" presName="childNode" presStyleLbl="revTx" presStyleIdx="0" presStyleCnt="3">
        <dgm:presLayoutVars>
          <dgm:bulletEnabled val="1"/>
        </dgm:presLayoutVars>
      </dgm:prSet>
      <dgm:spPr/>
    </dgm:pt>
    <dgm:pt modelId="{E2D4F54D-52F4-4191-91D1-4BC7BE1EDD23}" type="pres">
      <dgm:prSet presAssocID="{F0B203CA-4103-4052-88E3-A8EFE896A597}" presName="Name25" presStyleLbl="parChTrans1D1" presStyleIdx="1" presStyleCnt="3"/>
      <dgm:spPr/>
    </dgm:pt>
    <dgm:pt modelId="{200724C7-976F-454D-8140-A0C4A2B42306}" type="pres">
      <dgm:prSet presAssocID="{0B804C3A-24B5-4CEE-999D-59795DAD6C74}" presName="node" presStyleCnt="0"/>
      <dgm:spPr/>
    </dgm:pt>
    <dgm:pt modelId="{5E8104BE-A5D3-4FA3-8283-D001882D382B}" type="pres">
      <dgm:prSet presAssocID="{0B804C3A-24B5-4CEE-999D-59795DAD6C74}" presName="parentNode" presStyleLbl="node1" presStyleIdx="2" presStyleCnt="4">
        <dgm:presLayoutVars>
          <dgm:chMax val="1"/>
          <dgm:bulletEnabled val="1"/>
        </dgm:presLayoutVars>
      </dgm:prSet>
      <dgm:spPr/>
    </dgm:pt>
    <dgm:pt modelId="{AE3C16B6-4C5B-40E5-9CE1-ECE58C91C2A4}" type="pres">
      <dgm:prSet presAssocID="{0B804C3A-24B5-4CEE-999D-59795DAD6C74}" presName="childNode" presStyleLbl="revTx" presStyleIdx="1" presStyleCnt="3">
        <dgm:presLayoutVars>
          <dgm:bulletEnabled val="1"/>
        </dgm:presLayoutVars>
      </dgm:prSet>
      <dgm:spPr/>
    </dgm:pt>
    <dgm:pt modelId="{D24042F7-C34E-43DA-94F3-FD6E95F03D5D}" type="pres">
      <dgm:prSet presAssocID="{265E9F61-7E93-4510-B46E-41D7D9969465}" presName="Name25" presStyleLbl="parChTrans1D1" presStyleIdx="2" presStyleCnt="3"/>
      <dgm:spPr/>
    </dgm:pt>
    <dgm:pt modelId="{BE618AE5-C28A-429E-94B1-71008F7B34AD}" type="pres">
      <dgm:prSet presAssocID="{BFAB7382-CC34-47A9-A20D-3D5EBF8CA5AF}" presName="node" presStyleCnt="0"/>
      <dgm:spPr/>
    </dgm:pt>
    <dgm:pt modelId="{73693BFC-E09E-4AFB-A5DB-82293E420A33}" type="pres">
      <dgm:prSet presAssocID="{BFAB7382-CC34-47A9-A20D-3D5EBF8CA5AF}" presName="parentNode" presStyleLbl="node1" presStyleIdx="3" presStyleCnt="4">
        <dgm:presLayoutVars>
          <dgm:chMax val="1"/>
          <dgm:bulletEnabled val="1"/>
        </dgm:presLayoutVars>
      </dgm:prSet>
      <dgm:spPr/>
    </dgm:pt>
    <dgm:pt modelId="{173DC854-BEAF-49B7-861A-944EEDC0F9A5}" type="pres">
      <dgm:prSet presAssocID="{BFAB7382-CC34-47A9-A20D-3D5EBF8CA5AF}" presName="childNode" presStyleLbl="revTx" presStyleIdx="2" presStyleCnt="3">
        <dgm:presLayoutVars>
          <dgm:bulletEnabled val="1"/>
        </dgm:presLayoutVars>
      </dgm:prSet>
      <dgm:spPr/>
    </dgm:pt>
  </dgm:ptLst>
  <dgm:cxnLst>
    <dgm:cxn modelId="{24ACAB02-8781-4B30-B839-B6F834554824}" type="presOf" srcId="{867C48F0-2BA0-4900-A42E-8D3D6CEA8A57}" destId="{173DC854-BEAF-49B7-861A-944EEDC0F9A5}" srcOrd="0" destOrd="1" presId="urn:microsoft.com/office/officeart/2005/8/layout/radial2"/>
    <dgm:cxn modelId="{43FDD307-4F28-4A73-A59F-545E4FFDE663}" type="presOf" srcId="{794C7498-4F21-458E-837E-2235AC3AEC4C}" destId="{3063A7FC-B2FB-4573-9E9B-EE4332C5DF2C}" srcOrd="0" destOrd="0" presId="urn:microsoft.com/office/officeart/2005/8/layout/radial2"/>
    <dgm:cxn modelId="{1412BC21-93F9-4B41-8E97-661C8526E7A5}" type="presOf" srcId="{BFAB7382-CC34-47A9-A20D-3D5EBF8CA5AF}" destId="{73693BFC-E09E-4AFB-A5DB-82293E420A33}" srcOrd="0" destOrd="0" presId="urn:microsoft.com/office/officeart/2005/8/layout/radial2"/>
    <dgm:cxn modelId="{0A11033B-8463-4BD4-A7E0-AAA40337C48F}" type="presOf" srcId="{CAFC70EA-BCE7-4848-8214-287FB3AE7D00}" destId="{173DC854-BEAF-49B7-861A-944EEDC0F9A5}" srcOrd="0" destOrd="0" presId="urn:microsoft.com/office/officeart/2005/8/layout/radial2"/>
    <dgm:cxn modelId="{3463953F-0F65-40E0-9507-ABD44CFC0CB0}" srcId="{37ADAAD5-059F-46C5-96EF-D7947532758B}" destId="{794C7498-4F21-458E-837E-2235AC3AEC4C}" srcOrd="0" destOrd="0" parTransId="{4E2D7178-8A33-4081-BA16-E7C7338DE1F5}" sibTransId="{2E3082F1-471D-455C-95FD-AA66B80643FC}"/>
    <dgm:cxn modelId="{83BF2B69-AE6F-4810-8F7C-E6A5DA0DDB8C}" type="presOf" srcId="{F0B203CA-4103-4052-88E3-A8EFE896A597}" destId="{E2D4F54D-52F4-4191-91D1-4BC7BE1EDD23}" srcOrd="0" destOrd="0" presId="urn:microsoft.com/office/officeart/2005/8/layout/radial2"/>
    <dgm:cxn modelId="{BB6FFE4C-6EA1-4861-B81C-181E02C128CA}" type="presOf" srcId="{37ADAAD5-059F-46C5-96EF-D7947532758B}" destId="{4DA8AA18-EB8C-46CD-850B-007CA0C3FA89}" srcOrd="0" destOrd="0" presId="urn:microsoft.com/office/officeart/2005/8/layout/radial2"/>
    <dgm:cxn modelId="{5627504D-8CD4-4AB3-ACA5-317C094FAC6F}" srcId="{37ADAAD5-059F-46C5-96EF-D7947532758B}" destId="{BFAB7382-CC34-47A9-A20D-3D5EBF8CA5AF}" srcOrd="2" destOrd="0" parTransId="{265E9F61-7E93-4510-B46E-41D7D9969465}" sibTransId="{2D7B3666-ED03-414B-A8DE-C59898E5D78A}"/>
    <dgm:cxn modelId="{60D30252-5F66-453A-B457-8CA0F88F655E}" type="presOf" srcId="{6C33E52C-B6CE-49C0-8E61-9E4B0066D8BE}" destId="{D47FBE0C-85A7-481E-9AB4-451D03481B8B}" srcOrd="0" destOrd="0" presId="urn:microsoft.com/office/officeart/2005/8/layout/radial2"/>
    <dgm:cxn modelId="{417C1380-3681-4646-8FED-37E6A31F79EB}" srcId="{794C7498-4F21-458E-837E-2235AC3AEC4C}" destId="{302D95B7-69F8-4DA0-AD3D-C6330CA0231C}" srcOrd="1" destOrd="0" parTransId="{8EB690DA-8EEE-4D7A-B6BE-1A9BEF980F68}" sibTransId="{F055A3E2-BBCD-426B-BB38-7037928AFF69}"/>
    <dgm:cxn modelId="{CC981A9C-9984-4EFF-922D-AE9CB7D3A372}" srcId="{0B804C3A-24B5-4CEE-999D-59795DAD6C74}" destId="{F7222B3B-A91B-4F1B-BDF5-AFE023D48DC8}" srcOrd="1" destOrd="0" parTransId="{37E920F3-76D3-4A87-8788-05596D4B713E}" sibTransId="{0078C76F-0FC6-4FC3-848B-078AD9C13F15}"/>
    <dgm:cxn modelId="{F8DE3CA1-6263-470D-9126-C675780D2EAA}" type="presOf" srcId="{FACDB974-2470-4092-B0A6-D62745120237}" destId="{AE3C16B6-4C5B-40E5-9CE1-ECE58C91C2A4}" srcOrd="0" destOrd="0" presId="urn:microsoft.com/office/officeart/2005/8/layout/radial2"/>
    <dgm:cxn modelId="{B15000AE-A904-488A-8053-BA9F554C2A77}" type="presOf" srcId="{302D95B7-69F8-4DA0-AD3D-C6330CA0231C}" destId="{D47FBE0C-85A7-481E-9AB4-451D03481B8B}" srcOrd="0" destOrd="1" presId="urn:microsoft.com/office/officeart/2005/8/layout/radial2"/>
    <dgm:cxn modelId="{8A60A9B9-15CB-47E2-9B0C-7E527BBA7AC3}" srcId="{0B804C3A-24B5-4CEE-999D-59795DAD6C74}" destId="{FACDB974-2470-4092-B0A6-D62745120237}" srcOrd="0" destOrd="0" parTransId="{DF8BAFD1-B629-44F2-AEA9-EEF3A403FE0D}" sibTransId="{077A8E94-317B-4E4B-BEC0-E3C4593965B1}"/>
    <dgm:cxn modelId="{8DC505C4-CC0D-4133-8C1F-3E91A3EBF278}" type="presOf" srcId="{265E9F61-7E93-4510-B46E-41D7D9969465}" destId="{D24042F7-C34E-43DA-94F3-FD6E95F03D5D}" srcOrd="0" destOrd="0" presId="urn:microsoft.com/office/officeart/2005/8/layout/radial2"/>
    <dgm:cxn modelId="{BEBC06D6-5D4E-412A-9C20-D511178CFEED}" srcId="{BFAB7382-CC34-47A9-A20D-3D5EBF8CA5AF}" destId="{CAFC70EA-BCE7-4848-8214-287FB3AE7D00}" srcOrd="0" destOrd="0" parTransId="{7852F0C2-A13A-453C-92F1-EC205C186C93}" sibTransId="{716F5610-074B-4B5A-8E7D-9B5A43D6F0EC}"/>
    <dgm:cxn modelId="{11BF42DB-C0F9-4F0E-9133-F941900A1606}" type="presOf" srcId="{F7222B3B-A91B-4F1B-BDF5-AFE023D48DC8}" destId="{AE3C16B6-4C5B-40E5-9CE1-ECE58C91C2A4}" srcOrd="0" destOrd="1" presId="urn:microsoft.com/office/officeart/2005/8/layout/radial2"/>
    <dgm:cxn modelId="{37E00EE4-3C72-4758-8D0C-3AEC15392B14}" srcId="{BFAB7382-CC34-47A9-A20D-3D5EBF8CA5AF}" destId="{867C48F0-2BA0-4900-A42E-8D3D6CEA8A57}" srcOrd="1" destOrd="0" parTransId="{29FC67A7-4FBE-4F1D-90B4-B6FD1FF337DA}" sibTransId="{60C278AC-CE86-4F37-9981-FC07802D56D6}"/>
    <dgm:cxn modelId="{2A651FE9-D265-408E-9832-CA98A0610437}" srcId="{37ADAAD5-059F-46C5-96EF-D7947532758B}" destId="{0B804C3A-24B5-4CEE-999D-59795DAD6C74}" srcOrd="1" destOrd="0" parTransId="{F0B203CA-4103-4052-88E3-A8EFE896A597}" sibTransId="{AA0BA01D-BD1B-4C5E-8B39-E07F33721633}"/>
    <dgm:cxn modelId="{3194FFEA-FF85-43BC-B200-671C614FBF1E}" srcId="{794C7498-4F21-458E-837E-2235AC3AEC4C}" destId="{6C33E52C-B6CE-49C0-8E61-9E4B0066D8BE}" srcOrd="0" destOrd="0" parTransId="{F75773CA-D9E9-48A6-83BD-B30D790FDE0B}" sibTransId="{5591F66B-68E2-473F-AF68-34A30DCEE960}"/>
    <dgm:cxn modelId="{4C6111FF-EF82-49B4-80FE-D573FD60C6E1}" type="presOf" srcId="{0B804C3A-24B5-4CEE-999D-59795DAD6C74}" destId="{5E8104BE-A5D3-4FA3-8283-D001882D382B}" srcOrd="0" destOrd="0" presId="urn:microsoft.com/office/officeart/2005/8/layout/radial2"/>
    <dgm:cxn modelId="{F0FD5EFF-8E57-4BE0-9326-37BDAF42E4A9}" type="presOf" srcId="{4E2D7178-8A33-4081-BA16-E7C7338DE1F5}" destId="{92479249-8BA6-4208-A505-FE50C108EE9B}" srcOrd="0" destOrd="0" presId="urn:microsoft.com/office/officeart/2005/8/layout/radial2"/>
    <dgm:cxn modelId="{4FFABAB2-097B-43DE-A173-1219BFD192AC}" type="presParOf" srcId="{4DA8AA18-EB8C-46CD-850B-007CA0C3FA89}" destId="{05B06406-5296-4D23-AC13-EF6EB20DF2AD}" srcOrd="0" destOrd="0" presId="urn:microsoft.com/office/officeart/2005/8/layout/radial2"/>
    <dgm:cxn modelId="{0538AB92-6425-4102-A731-FDE47B8BBDAA}" type="presParOf" srcId="{05B06406-5296-4D23-AC13-EF6EB20DF2AD}" destId="{B9DA7674-BE2C-4B6F-AA47-C70145FBB53B}" srcOrd="0" destOrd="0" presId="urn:microsoft.com/office/officeart/2005/8/layout/radial2"/>
    <dgm:cxn modelId="{B36F0766-2E69-48B1-AE0D-ED940CD93AC7}" type="presParOf" srcId="{B9DA7674-BE2C-4B6F-AA47-C70145FBB53B}" destId="{78D3D346-B621-4B0C-8D8F-F82C8A8D9F0A}" srcOrd="0" destOrd="0" presId="urn:microsoft.com/office/officeart/2005/8/layout/radial2"/>
    <dgm:cxn modelId="{9E2A9DEF-0C97-4460-9588-EF5D103F9FD0}" type="presParOf" srcId="{B9DA7674-BE2C-4B6F-AA47-C70145FBB53B}" destId="{C87EC71F-248C-4BBA-9A60-B7C580836D98}" srcOrd="1" destOrd="0" presId="urn:microsoft.com/office/officeart/2005/8/layout/radial2"/>
    <dgm:cxn modelId="{A3DC3E0F-DAD1-46C9-BD40-59DCD0E0854F}" type="presParOf" srcId="{05B06406-5296-4D23-AC13-EF6EB20DF2AD}" destId="{92479249-8BA6-4208-A505-FE50C108EE9B}" srcOrd="1" destOrd="0" presId="urn:microsoft.com/office/officeart/2005/8/layout/radial2"/>
    <dgm:cxn modelId="{AEB547DC-DE12-400A-A7B0-43EE090AA975}" type="presParOf" srcId="{05B06406-5296-4D23-AC13-EF6EB20DF2AD}" destId="{120039EA-1691-4A59-AAB0-77631DFCAAFA}" srcOrd="2" destOrd="0" presId="urn:microsoft.com/office/officeart/2005/8/layout/radial2"/>
    <dgm:cxn modelId="{6F821B72-F428-4472-90EC-FD595B9D31D6}" type="presParOf" srcId="{120039EA-1691-4A59-AAB0-77631DFCAAFA}" destId="{3063A7FC-B2FB-4573-9E9B-EE4332C5DF2C}" srcOrd="0" destOrd="0" presId="urn:microsoft.com/office/officeart/2005/8/layout/radial2"/>
    <dgm:cxn modelId="{5771AF4F-E584-4089-8B2E-6993169FD39F}" type="presParOf" srcId="{120039EA-1691-4A59-AAB0-77631DFCAAFA}" destId="{D47FBE0C-85A7-481E-9AB4-451D03481B8B}" srcOrd="1" destOrd="0" presId="urn:microsoft.com/office/officeart/2005/8/layout/radial2"/>
    <dgm:cxn modelId="{CD3ACBE4-ADAA-42EB-8337-B857CCAD88B5}" type="presParOf" srcId="{05B06406-5296-4D23-AC13-EF6EB20DF2AD}" destId="{E2D4F54D-52F4-4191-91D1-4BC7BE1EDD23}" srcOrd="3" destOrd="0" presId="urn:microsoft.com/office/officeart/2005/8/layout/radial2"/>
    <dgm:cxn modelId="{8C73F30C-EDCA-4A64-837B-E117AFB5BEDF}" type="presParOf" srcId="{05B06406-5296-4D23-AC13-EF6EB20DF2AD}" destId="{200724C7-976F-454D-8140-A0C4A2B42306}" srcOrd="4" destOrd="0" presId="urn:microsoft.com/office/officeart/2005/8/layout/radial2"/>
    <dgm:cxn modelId="{9546220D-605B-43B6-90A9-1689F7229566}" type="presParOf" srcId="{200724C7-976F-454D-8140-A0C4A2B42306}" destId="{5E8104BE-A5D3-4FA3-8283-D001882D382B}" srcOrd="0" destOrd="0" presId="urn:microsoft.com/office/officeart/2005/8/layout/radial2"/>
    <dgm:cxn modelId="{33233E77-89F7-4350-AA4B-4E3EB1205433}" type="presParOf" srcId="{200724C7-976F-454D-8140-A0C4A2B42306}" destId="{AE3C16B6-4C5B-40E5-9CE1-ECE58C91C2A4}" srcOrd="1" destOrd="0" presId="urn:microsoft.com/office/officeart/2005/8/layout/radial2"/>
    <dgm:cxn modelId="{69A402B6-CB98-4223-B20C-2B724333A7B2}" type="presParOf" srcId="{05B06406-5296-4D23-AC13-EF6EB20DF2AD}" destId="{D24042F7-C34E-43DA-94F3-FD6E95F03D5D}" srcOrd="5" destOrd="0" presId="urn:microsoft.com/office/officeart/2005/8/layout/radial2"/>
    <dgm:cxn modelId="{0B8CCF9D-584D-4B46-B0CF-F00C5F3922F8}" type="presParOf" srcId="{05B06406-5296-4D23-AC13-EF6EB20DF2AD}" destId="{BE618AE5-C28A-429E-94B1-71008F7B34AD}" srcOrd="6" destOrd="0" presId="urn:microsoft.com/office/officeart/2005/8/layout/radial2"/>
    <dgm:cxn modelId="{2A71C6ED-2C8C-43B8-AEB1-36071A2CAAA6}" type="presParOf" srcId="{BE618AE5-C28A-429E-94B1-71008F7B34AD}" destId="{73693BFC-E09E-4AFB-A5DB-82293E420A33}" srcOrd="0" destOrd="0" presId="urn:microsoft.com/office/officeart/2005/8/layout/radial2"/>
    <dgm:cxn modelId="{5591EA0F-93EF-4A36-83E0-9515D4CAA9B6}" type="presParOf" srcId="{BE618AE5-C28A-429E-94B1-71008F7B34AD}" destId="{173DC854-BEAF-49B7-861A-944EEDC0F9A5}"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89130-DF96-48D7-BD9B-6531DE5D29C0}">
      <dsp:nvSpPr>
        <dsp:cNvPr id="0" name=""/>
        <dsp:cNvSpPr/>
      </dsp:nvSpPr>
      <dsp:spPr>
        <a:xfrm>
          <a:off x="2169946" y="1157890"/>
          <a:ext cx="2884570" cy="2884570"/>
        </a:xfrm>
        <a:prstGeom prst="ellipse">
          <a:avLst/>
        </a:prstGeom>
        <a:solidFill>
          <a:srgbClr val="0066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rPr>
            <a:t>OPA London</a:t>
          </a:r>
        </a:p>
      </dsp:txBody>
      <dsp:txXfrm>
        <a:off x="2592381" y="1580325"/>
        <a:ext cx="2039700" cy="2039700"/>
      </dsp:txXfrm>
    </dsp:sp>
    <dsp:sp modelId="{E3A366C0-2FA9-4680-8670-1A82BE434CB0}">
      <dsp:nvSpPr>
        <dsp:cNvPr id="0" name=""/>
        <dsp:cNvSpPr/>
      </dsp:nvSpPr>
      <dsp:spPr>
        <a:xfrm>
          <a:off x="2891089" y="514"/>
          <a:ext cx="1442285" cy="1442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Gosport OFD</a:t>
          </a:r>
        </a:p>
      </dsp:txBody>
      <dsp:txXfrm>
        <a:off x="3102307" y="211732"/>
        <a:ext cx="1019849" cy="1019849"/>
      </dsp:txXfrm>
    </dsp:sp>
    <dsp:sp modelId="{6A798ABC-7F48-4D6C-B3E3-2F65AC5DB7AD}">
      <dsp:nvSpPr>
        <dsp:cNvPr id="0" name=""/>
        <dsp:cNvSpPr/>
      </dsp:nvSpPr>
      <dsp:spPr>
        <a:xfrm>
          <a:off x="4517934" y="939774"/>
          <a:ext cx="1442285" cy="1442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err="1"/>
            <a:t>Thanckes</a:t>
          </a:r>
          <a:r>
            <a:rPr lang="en-GB" sz="1100" kern="1200" dirty="0"/>
            <a:t> OFD</a:t>
          </a:r>
        </a:p>
      </dsp:txBody>
      <dsp:txXfrm>
        <a:off x="4729152" y="1150992"/>
        <a:ext cx="1019849" cy="1019849"/>
      </dsp:txXfrm>
    </dsp:sp>
    <dsp:sp modelId="{AB1F7FBC-E28F-42D0-9F34-EA791C259671}">
      <dsp:nvSpPr>
        <dsp:cNvPr id="0" name=""/>
        <dsp:cNvSpPr/>
      </dsp:nvSpPr>
      <dsp:spPr>
        <a:xfrm>
          <a:off x="4517934" y="2818292"/>
          <a:ext cx="1442285" cy="1442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err="1"/>
            <a:t>Garelochhead</a:t>
          </a:r>
          <a:r>
            <a:rPr lang="en-GB" sz="1100" kern="1200" dirty="0"/>
            <a:t> OFD</a:t>
          </a:r>
        </a:p>
      </dsp:txBody>
      <dsp:txXfrm>
        <a:off x="4729152" y="3029510"/>
        <a:ext cx="1019849" cy="1019849"/>
      </dsp:txXfrm>
    </dsp:sp>
    <dsp:sp modelId="{9060174F-F4E7-40C2-8865-CC7A96D385AA}">
      <dsp:nvSpPr>
        <dsp:cNvPr id="0" name=""/>
        <dsp:cNvSpPr/>
      </dsp:nvSpPr>
      <dsp:spPr>
        <a:xfrm>
          <a:off x="2891089" y="3757551"/>
          <a:ext cx="1442285" cy="1442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err="1"/>
            <a:t>Campbeltown</a:t>
          </a:r>
          <a:r>
            <a:rPr lang="en-GB" sz="1100" kern="1200" dirty="0"/>
            <a:t> OFD</a:t>
          </a:r>
        </a:p>
      </dsp:txBody>
      <dsp:txXfrm>
        <a:off x="3102307" y="3968769"/>
        <a:ext cx="1019849" cy="1019849"/>
      </dsp:txXfrm>
    </dsp:sp>
    <dsp:sp modelId="{983E6AA4-2BA2-4818-844B-96F44836E4EF}">
      <dsp:nvSpPr>
        <dsp:cNvPr id="0" name=""/>
        <dsp:cNvSpPr/>
      </dsp:nvSpPr>
      <dsp:spPr>
        <a:xfrm>
          <a:off x="1264244" y="2818292"/>
          <a:ext cx="1442285" cy="1442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Loch Striven OFD</a:t>
          </a:r>
        </a:p>
      </dsp:txBody>
      <dsp:txXfrm>
        <a:off x="1475462" y="3029510"/>
        <a:ext cx="1019849" cy="1019849"/>
      </dsp:txXfrm>
    </dsp:sp>
    <dsp:sp modelId="{16F450D4-08D2-46C6-8EB1-4513B9F034EF}">
      <dsp:nvSpPr>
        <dsp:cNvPr id="0" name=""/>
        <dsp:cNvSpPr/>
      </dsp:nvSpPr>
      <dsp:spPr>
        <a:xfrm>
          <a:off x="1264244" y="939774"/>
          <a:ext cx="1442285" cy="1442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Loch Ewe OFD</a:t>
          </a:r>
        </a:p>
      </dsp:txBody>
      <dsp:txXfrm>
        <a:off x="1475462" y="1150992"/>
        <a:ext cx="1019849" cy="1019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042F7-C34E-43DA-94F3-FD6E95F03D5D}">
      <dsp:nvSpPr>
        <dsp:cNvPr id="0" name=""/>
        <dsp:cNvSpPr/>
      </dsp:nvSpPr>
      <dsp:spPr>
        <a:xfrm rot="2535818">
          <a:off x="1996360" y="2863071"/>
          <a:ext cx="618945" cy="60644"/>
        </a:xfrm>
        <a:custGeom>
          <a:avLst/>
          <a:gdLst/>
          <a:ahLst/>
          <a:cxnLst/>
          <a:rect l="0" t="0" r="0" b="0"/>
          <a:pathLst>
            <a:path>
              <a:moveTo>
                <a:pt x="0" y="30322"/>
              </a:moveTo>
              <a:lnTo>
                <a:pt x="618945" y="30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D4F54D-52F4-4191-91D1-4BC7BE1EDD23}">
      <dsp:nvSpPr>
        <dsp:cNvPr id="0" name=""/>
        <dsp:cNvSpPr/>
      </dsp:nvSpPr>
      <dsp:spPr>
        <a:xfrm>
          <a:off x="2076805" y="2001677"/>
          <a:ext cx="698797" cy="60644"/>
        </a:xfrm>
        <a:custGeom>
          <a:avLst/>
          <a:gdLst/>
          <a:ahLst/>
          <a:cxnLst/>
          <a:rect l="0" t="0" r="0" b="0"/>
          <a:pathLst>
            <a:path>
              <a:moveTo>
                <a:pt x="0" y="30322"/>
              </a:moveTo>
              <a:lnTo>
                <a:pt x="698797" y="30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479249-8BA6-4208-A505-FE50C108EE9B}">
      <dsp:nvSpPr>
        <dsp:cNvPr id="0" name=""/>
        <dsp:cNvSpPr/>
      </dsp:nvSpPr>
      <dsp:spPr>
        <a:xfrm rot="19064182">
          <a:off x="1996360" y="1140283"/>
          <a:ext cx="618945" cy="60644"/>
        </a:xfrm>
        <a:custGeom>
          <a:avLst/>
          <a:gdLst/>
          <a:ahLst/>
          <a:cxnLst/>
          <a:rect l="0" t="0" r="0" b="0"/>
          <a:pathLst>
            <a:path>
              <a:moveTo>
                <a:pt x="0" y="30322"/>
              </a:moveTo>
              <a:lnTo>
                <a:pt x="618945" y="30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EC71F-248C-4BBA-9A60-B7C580836D98}">
      <dsp:nvSpPr>
        <dsp:cNvPr id="0" name=""/>
        <dsp:cNvSpPr/>
      </dsp:nvSpPr>
      <dsp:spPr>
        <a:xfrm>
          <a:off x="331051" y="1005085"/>
          <a:ext cx="2053828" cy="20538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63A7FC-B2FB-4573-9E9B-EE4332C5DF2C}">
      <dsp:nvSpPr>
        <dsp:cNvPr id="0" name=""/>
        <dsp:cNvSpPr/>
      </dsp:nvSpPr>
      <dsp:spPr>
        <a:xfrm>
          <a:off x="2385427" y="970"/>
          <a:ext cx="1149748" cy="11497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rgbClr val="004964"/>
              </a:solidFill>
            </a:rPr>
            <a:t>Policy</a:t>
          </a:r>
        </a:p>
      </dsp:txBody>
      <dsp:txXfrm>
        <a:off x="2553804" y="169347"/>
        <a:ext cx="812994" cy="812994"/>
      </dsp:txXfrm>
    </dsp:sp>
    <dsp:sp modelId="{D47FBE0C-85A7-481E-9AB4-451D03481B8B}">
      <dsp:nvSpPr>
        <dsp:cNvPr id="0" name=""/>
        <dsp:cNvSpPr/>
      </dsp:nvSpPr>
      <dsp:spPr>
        <a:xfrm>
          <a:off x="3650150" y="970"/>
          <a:ext cx="1724622" cy="114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rgbClr val="004964"/>
              </a:solidFill>
            </a:rPr>
            <a:t>Leadership</a:t>
          </a:r>
        </a:p>
        <a:p>
          <a:pPr marL="171450" lvl="1" indent="-171450" algn="l" defTabSz="844550">
            <a:lnSpc>
              <a:spcPct val="90000"/>
            </a:lnSpc>
            <a:spcBef>
              <a:spcPct val="0"/>
            </a:spcBef>
            <a:spcAft>
              <a:spcPct val="15000"/>
            </a:spcAft>
            <a:buChar char="•"/>
          </a:pPr>
          <a:r>
            <a:rPr lang="en-GB" sz="1900" kern="1200" dirty="0">
              <a:solidFill>
                <a:srgbClr val="004964"/>
              </a:solidFill>
            </a:rPr>
            <a:t>Intent</a:t>
          </a:r>
        </a:p>
      </dsp:txBody>
      <dsp:txXfrm>
        <a:off x="3650150" y="970"/>
        <a:ext cx="1724622" cy="1149748"/>
      </dsp:txXfrm>
    </dsp:sp>
    <dsp:sp modelId="{5E8104BE-A5D3-4FA3-8283-D001882D382B}">
      <dsp:nvSpPr>
        <dsp:cNvPr id="0" name=""/>
        <dsp:cNvSpPr/>
      </dsp:nvSpPr>
      <dsp:spPr>
        <a:xfrm>
          <a:off x="2775602" y="1457125"/>
          <a:ext cx="1149748" cy="11497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rgbClr val="004964"/>
              </a:solidFill>
            </a:rPr>
            <a:t>Aspects and Impacts</a:t>
          </a:r>
        </a:p>
      </dsp:txBody>
      <dsp:txXfrm>
        <a:off x="2943979" y="1625502"/>
        <a:ext cx="812994" cy="812994"/>
      </dsp:txXfrm>
    </dsp:sp>
    <dsp:sp modelId="{AE3C16B6-4C5B-40E5-9CE1-ECE58C91C2A4}">
      <dsp:nvSpPr>
        <dsp:cNvPr id="0" name=""/>
        <dsp:cNvSpPr/>
      </dsp:nvSpPr>
      <dsp:spPr>
        <a:xfrm>
          <a:off x="4040326" y="1457125"/>
          <a:ext cx="1724622" cy="114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rgbClr val="004964"/>
              </a:solidFill>
            </a:rPr>
            <a:t>Risk Based</a:t>
          </a:r>
        </a:p>
        <a:p>
          <a:pPr marL="171450" lvl="1" indent="-171450" algn="l" defTabSz="844550">
            <a:lnSpc>
              <a:spcPct val="90000"/>
            </a:lnSpc>
            <a:spcBef>
              <a:spcPct val="0"/>
            </a:spcBef>
            <a:spcAft>
              <a:spcPct val="15000"/>
            </a:spcAft>
            <a:buChar char="•"/>
          </a:pPr>
          <a:r>
            <a:rPr lang="en-GB" sz="1900" kern="1200" dirty="0">
              <a:solidFill>
                <a:srgbClr val="004964"/>
              </a:solidFill>
            </a:rPr>
            <a:t>Significance</a:t>
          </a:r>
        </a:p>
      </dsp:txBody>
      <dsp:txXfrm>
        <a:off x="4040326" y="1457125"/>
        <a:ext cx="1724622" cy="1149748"/>
      </dsp:txXfrm>
    </dsp:sp>
    <dsp:sp modelId="{73693BFC-E09E-4AFB-A5DB-82293E420A33}">
      <dsp:nvSpPr>
        <dsp:cNvPr id="0" name=""/>
        <dsp:cNvSpPr/>
      </dsp:nvSpPr>
      <dsp:spPr>
        <a:xfrm>
          <a:off x="2385427" y="2913280"/>
          <a:ext cx="1149748" cy="11497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rgbClr val="004964"/>
              </a:solidFill>
            </a:rPr>
            <a:t>Requirements</a:t>
          </a:r>
        </a:p>
      </dsp:txBody>
      <dsp:txXfrm>
        <a:off x="2553804" y="3081657"/>
        <a:ext cx="812994" cy="812994"/>
      </dsp:txXfrm>
    </dsp:sp>
    <dsp:sp modelId="{173DC854-BEAF-49B7-861A-944EEDC0F9A5}">
      <dsp:nvSpPr>
        <dsp:cNvPr id="0" name=""/>
        <dsp:cNvSpPr/>
      </dsp:nvSpPr>
      <dsp:spPr>
        <a:xfrm>
          <a:off x="3650150" y="2913280"/>
          <a:ext cx="1724622" cy="114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rgbClr val="004964"/>
              </a:solidFill>
            </a:rPr>
            <a:t>Legal</a:t>
          </a:r>
        </a:p>
        <a:p>
          <a:pPr marL="171450" lvl="1" indent="-171450" algn="l" defTabSz="844550">
            <a:lnSpc>
              <a:spcPct val="90000"/>
            </a:lnSpc>
            <a:spcBef>
              <a:spcPct val="0"/>
            </a:spcBef>
            <a:spcAft>
              <a:spcPct val="15000"/>
            </a:spcAft>
            <a:buChar char="•"/>
          </a:pPr>
          <a:r>
            <a:rPr lang="en-GB" sz="1900" kern="1200" dirty="0">
              <a:solidFill>
                <a:srgbClr val="004964"/>
              </a:solidFill>
            </a:rPr>
            <a:t>Other</a:t>
          </a:r>
        </a:p>
      </dsp:txBody>
      <dsp:txXfrm>
        <a:off x="3650150" y="2913280"/>
        <a:ext cx="1724622" cy="114974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1963"/>
          </a:xfrm>
          <a:prstGeom prst="rect">
            <a:avLst/>
          </a:prstGeom>
        </p:spPr>
        <p:txBody>
          <a:bodyPr vert="horz" lIns="91440" tIns="45720" rIns="91440" bIns="45720" rtlCol="0"/>
          <a:lstStyle>
            <a:lvl1pPr algn="l" eaLnBrk="0" hangingPunct="0">
              <a:lnSpc>
                <a:spcPct val="86000"/>
              </a:lnSpc>
              <a:buClr>
                <a:srgbClr val="000000"/>
              </a:buClr>
              <a:buSzPct val="100000"/>
              <a:buFont typeface="Times New Roman" pitchFamily="18" charset="0"/>
              <a:buNone/>
              <a:defRPr sz="1200">
                <a:ea typeface="Lucida Sans Unicode" pitchFamily="34" charset="0"/>
              </a:defRPr>
            </a:lvl1pPr>
          </a:lstStyle>
          <a:p>
            <a:pPr>
              <a:defRPr/>
            </a:pPr>
            <a:endParaRPr lang="en-GB"/>
          </a:p>
        </p:txBody>
      </p:sp>
      <p:sp>
        <p:nvSpPr>
          <p:cNvPr id="3" name="Date Placeholder 2"/>
          <p:cNvSpPr>
            <a:spLocks noGrp="1"/>
          </p:cNvSpPr>
          <p:nvPr>
            <p:ph type="dt" sz="quarter" idx="1"/>
          </p:nvPr>
        </p:nvSpPr>
        <p:spPr>
          <a:xfrm>
            <a:off x="3968750" y="0"/>
            <a:ext cx="3035300" cy="461963"/>
          </a:xfrm>
          <a:prstGeom prst="rect">
            <a:avLst/>
          </a:prstGeom>
        </p:spPr>
        <p:txBody>
          <a:bodyPr vert="horz" lIns="91440" tIns="45720" rIns="91440" bIns="45720" rtlCol="0"/>
          <a:lstStyle>
            <a:lvl1pPr algn="r" eaLnBrk="0" hangingPunct="0">
              <a:lnSpc>
                <a:spcPct val="86000"/>
              </a:lnSpc>
              <a:buClr>
                <a:srgbClr val="000000"/>
              </a:buClr>
              <a:buSzPct val="100000"/>
              <a:buFont typeface="Times New Roman" pitchFamily="18" charset="0"/>
              <a:buNone/>
              <a:defRPr sz="1200">
                <a:ea typeface="Lucida Sans Unicode" pitchFamily="34" charset="0"/>
              </a:defRPr>
            </a:lvl1pPr>
          </a:lstStyle>
          <a:p>
            <a:pPr>
              <a:defRPr/>
            </a:pPr>
            <a:fld id="{89F4BC3E-224A-4CFD-9C65-599739E9B0AF}" type="datetimeFigureOut">
              <a:rPr lang="en-GB"/>
              <a:pPr>
                <a:defRPr/>
              </a:pPr>
              <a:t>05/12/2019</a:t>
            </a:fld>
            <a:endParaRPr lang="en-GB" dirty="0"/>
          </a:p>
        </p:txBody>
      </p:sp>
      <p:sp>
        <p:nvSpPr>
          <p:cNvPr id="4" name="Footer Placeholder 3"/>
          <p:cNvSpPr>
            <a:spLocks noGrp="1"/>
          </p:cNvSpPr>
          <p:nvPr>
            <p:ph type="ftr" sz="quarter" idx="2"/>
          </p:nvPr>
        </p:nvSpPr>
        <p:spPr>
          <a:xfrm>
            <a:off x="0" y="8759825"/>
            <a:ext cx="3035300" cy="461963"/>
          </a:xfrm>
          <a:prstGeom prst="rect">
            <a:avLst/>
          </a:prstGeom>
        </p:spPr>
        <p:txBody>
          <a:bodyPr vert="horz" lIns="91440" tIns="45720" rIns="91440" bIns="45720" rtlCol="0" anchor="b"/>
          <a:lstStyle>
            <a:lvl1pPr algn="l" eaLnBrk="0" hangingPunct="0">
              <a:lnSpc>
                <a:spcPct val="86000"/>
              </a:lnSpc>
              <a:buClr>
                <a:srgbClr val="000000"/>
              </a:buClr>
              <a:buSzPct val="100000"/>
              <a:buFont typeface="Times New Roman" pitchFamily="18" charset="0"/>
              <a:buNone/>
              <a:defRPr sz="1200">
                <a:ea typeface="Lucida Sans Unicode" pitchFamily="34" charset="0"/>
              </a:defRPr>
            </a:lvl1pPr>
          </a:lstStyle>
          <a:p>
            <a:pPr>
              <a:defRPr/>
            </a:pPr>
            <a:endParaRPr lang="en-GB"/>
          </a:p>
        </p:txBody>
      </p:sp>
      <p:sp>
        <p:nvSpPr>
          <p:cNvPr id="5" name="Slide Number Placeholder 4"/>
          <p:cNvSpPr>
            <a:spLocks noGrp="1"/>
          </p:cNvSpPr>
          <p:nvPr>
            <p:ph type="sldNum" sz="quarter" idx="3"/>
          </p:nvPr>
        </p:nvSpPr>
        <p:spPr>
          <a:xfrm>
            <a:off x="3968750" y="8759825"/>
            <a:ext cx="3035300" cy="461963"/>
          </a:xfrm>
          <a:prstGeom prst="rect">
            <a:avLst/>
          </a:prstGeom>
        </p:spPr>
        <p:txBody>
          <a:bodyPr vert="horz" wrap="square" lIns="91440" tIns="45720" rIns="91440" bIns="45720" numCol="1" anchor="b" anchorCtr="0" compatLnSpc="1">
            <a:prstTxWarp prst="textNoShape">
              <a:avLst/>
            </a:prstTxWarp>
          </a:bodyPr>
          <a:lstStyle>
            <a:lvl1pPr algn="r" eaLnBrk="0" hangingPunct="0">
              <a:lnSpc>
                <a:spcPct val="86000"/>
              </a:lnSpc>
              <a:buClr>
                <a:srgbClr val="000000"/>
              </a:buClr>
              <a:buSzPct val="100000"/>
              <a:buFont typeface="Times New Roman" panose="02020603050405020304" pitchFamily="18" charset="0"/>
              <a:buNone/>
              <a:defRPr sz="1200"/>
            </a:lvl1pPr>
          </a:lstStyle>
          <a:p>
            <a:pPr>
              <a:defRPr/>
            </a:pPr>
            <a:fld id="{223CE4DC-15BF-4D8B-A4A0-D4BFEE189C7A}" type="slidenum">
              <a:rPr lang="en-GB" altLang="en-US"/>
              <a:pPr>
                <a:defRPr/>
              </a:pPr>
              <a:t>‹#›</a:t>
            </a:fld>
            <a:endParaRPr lang="en-GB" altLang="en-US"/>
          </a:p>
        </p:txBody>
      </p:sp>
    </p:spTree>
    <p:extLst>
      <p:ext uri="{BB962C8B-B14F-4D97-AF65-F5344CB8AC3E}">
        <p14:creationId xmlns:p14="http://schemas.microsoft.com/office/powerpoint/2010/main" val="2400087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0"/>
            <a:ext cx="7005638" cy="9223375"/>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defRPr/>
            </a:pPr>
            <a:endParaRPr lang="en-US" altLang="en-US"/>
          </a:p>
        </p:txBody>
      </p:sp>
      <p:sp>
        <p:nvSpPr>
          <p:cNvPr id="5123" name="AutoShape 2"/>
          <p:cNvSpPr>
            <a:spLocks noChangeArrowheads="1"/>
          </p:cNvSpPr>
          <p:nvPr/>
        </p:nvSpPr>
        <p:spPr bwMode="auto">
          <a:xfrm>
            <a:off x="0" y="0"/>
            <a:ext cx="7005638" cy="9223375"/>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defRPr/>
            </a:pPr>
            <a:endParaRPr lang="en-US" altLang="en-US"/>
          </a:p>
        </p:txBody>
      </p:sp>
      <p:sp>
        <p:nvSpPr>
          <p:cNvPr id="5124" name="AutoShape 3"/>
          <p:cNvSpPr>
            <a:spLocks noChangeArrowheads="1"/>
          </p:cNvSpPr>
          <p:nvPr/>
        </p:nvSpPr>
        <p:spPr bwMode="auto">
          <a:xfrm>
            <a:off x="0" y="0"/>
            <a:ext cx="7005638" cy="9223375"/>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defRPr/>
            </a:pPr>
            <a:endParaRPr lang="en-US" altLang="en-US"/>
          </a:p>
        </p:txBody>
      </p:sp>
      <p:sp>
        <p:nvSpPr>
          <p:cNvPr id="2052" name="Rectangle 4"/>
          <p:cNvSpPr>
            <a:spLocks noGrp="1" noChangeArrowheads="1"/>
          </p:cNvSpPr>
          <p:nvPr>
            <p:ph type="body"/>
          </p:nvPr>
        </p:nvSpPr>
        <p:spPr bwMode="auto">
          <a:xfrm>
            <a:off x="933450" y="4381500"/>
            <a:ext cx="5132388" cy="4144963"/>
          </a:xfrm>
          <a:prstGeom prst="rect">
            <a:avLst/>
          </a:prstGeom>
          <a:noFill/>
          <a:ln w="9525">
            <a:noFill/>
            <a:round/>
            <a:headEnd/>
            <a:tailEnd/>
          </a:ln>
          <a:effectLst/>
        </p:spPr>
        <p:txBody>
          <a:bodyPr vert="horz" wrap="square" lIns="91800" tIns="45000" rIns="91800" bIns="45000" numCol="1" anchor="t" anchorCtr="0" compatLnSpc="1">
            <a:prstTxWarp prst="textNoShape">
              <a:avLst/>
            </a:prstTxWarp>
          </a:bodyPr>
          <a:lstStyle/>
          <a:p>
            <a:pPr lvl="0"/>
            <a:endParaRPr lang="en-US" noProof="0"/>
          </a:p>
        </p:txBody>
      </p:sp>
      <p:sp>
        <p:nvSpPr>
          <p:cNvPr id="5126" name="Rectangle 5"/>
          <p:cNvSpPr>
            <a:spLocks noGrp="1" noRot="1" noChangeAspect="1" noChangeArrowheads="1"/>
          </p:cNvSpPr>
          <p:nvPr>
            <p:ph type="sldImg"/>
          </p:nvPr>
        </p:nvSpPr>
        <p:spPr bwMode="auto">
          <a:xfrm>
            <a:off x="1206500" y="698500"/>
            <a:ext cx="458787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0603571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206500" y="698500"/>
            <a:ext cx="4592638" cy="3444875"/>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6000"/>
              </a:lnSpc>
              <a:spcBef>
                <a:spcPct val="0"/>
              </a:spcBef>
            </a:pPr>
            <a:endParaRPr lang="en-US" altLang="en-US" sz="2400">
              <a:solidFill>
                <a:schemeClr val="bg1"/>
              </a:solidFill>
            </a:endParaRPr>
          </a:p>
        </p:txBody>
      </p:sp>
      <p:sp>
        <p:nvSpPr>
          <p:cNvPr id="8195" name="Rectangle 2"/>
          <p:cNvSpPr>
            <a:spLocks noGrp="1" noChangeArrowheads="1"/>
          </p:cNvSpPr>
          <p:nvPr>
            <p:ph type="body"/>
          </p:nvPr>
        </p:nvSpPr>
        <p:spPr>
          <a:xfrm>
            <a:off x="933450" y="4381500"/>
            <a:ext cx="5133975" cy="414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AU" altLang="en-US" i="1" dirty="0"/>
              <a:t>[This presentation is intended to inform employees in operational areas of key environmental interest of the structure and purpose of an environmental management system. his presentation is not designed to be used as is, but rather has been developed as an example and may act as a framework from which to develop a more refined presentation to use for educating staff to the requirements of an Environmental Management System].</a:t>
            </a:r>
            <a:endParaRPr lang="en-AU" altLang="en-US" dirty="0"/>
          </a:p>
          <a:p>
            <a:r>
              <a:rPr lang="en-AU" altLang="en-US" dirty="0"/>
              <a:t>This presentation aims to introduce you to the structure and purpose of an Environmental Management System. </a:t>
            </a:r>
          </a:p>
        </p:txBody>
      </p:sp>
    </p:spTree>
    <p:extLst>
      <p:ext uri="{BB962C8B-B14F-4D97-AF65-F5344CB8AC3E}">
        <p14:creationId xmlns:p14="http://schemas.microsoft.com/office/powerpoint/2010/main" val="145101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ChangeArrowheads="1" noTextEdit="1"/>
          </p:cNvSpPr>
          <p:nvPr>
            <p:ph type="sldImg"/>
          </p:nvPr>
        </p:nvSpPr>
        <p:spPr>
          <a:xfrm>
            <a:off x="1204913" y="698500"/>
            <a:ext cx="4591050" cy="3443288"/>
          </a:xfrm>
          <a:ln/>
        </p:spPr>
      </p:sp>
      <p:sp>
        <p:nvSpPr>
          <p:cNvPr id="402435" name="Rectangle 3"/>
          <p:cNvSpPr>
            <a:spLocks noGrp="1" noChangeArrowheads="1"/>
          </p:cNvSpPr>
          <p:nvPr>
            <p:ph type="body" idx="1"/>
          </p:nvPr>
        </p:nvSpPr>
        <p:spPr/>
        <p:txBody>
          <a:bodyPr/>
          <a:lstStyle/>
          <a:p>
            <a:r>
              <a:rPr lang="en-AU" altLang="en-US" i="1" dirty="0"/>
              <a:t>All government agencies, authorities and companies must</a:t>
            </a:r>
            <a:r>
              <a:rPr lang="en-AU" altLang="en-US" i="1" baseline="0" dirty="0"/>
              <a:t> </a:t>
            </a:r>
            <a:r>
              <a:rPr lang="en-AU" altLang="en-US" i="1" dirty="0"/>
              <a:t>report annually on how activities or administration of legislation accorded with the principles of ecologically sustainable development as well as the environmental impacts of their activities and measures taken to minimise the negative environmental impacts</a:t>
            </a:r>
          </a:p>
          <a:p>
            <a:endParaRPr lang="en-AU" altLang="en-US" dirty="0"/>
          </a:p>
          <a:p>
            <a:endParaRPr lang="en-AU" altLang="en-US" dirty="0"/>
          </a:p>
        </p:txBody>
      </p:sp>
    </p:spTree>
    <p:extLst>
      <p:ext uri="{BB962C8B-B14F-4D97-AF65-F5344CB8AC3E}">
        <p14:creationId xmlns:p14="http://schemas.microsoft.com/office/powerpoint/2010/main" val="3502971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ChangeArrowheads="1" noTextEdit="1"/>
          </p:cNvSpPr>
          <p:nvPr>
            <p:ph type="sldImg"/>
          </p:nvPr>
        </p:nvSpPr>
        <p:spPr>
          <a:xfrm>
            <a:off x="1204913" y="698500"/>
            <a:ext cx="4591050" cy="3443288"/>
          </a:xfrm>
          <a:ln/>
        </p:spPr>
      </p:sp>
      <p:sp>
        <p:nvSpPr>
          <p:cNvPr id="398339" name="Rectangle 3"/>
          <p:cNvSpPr>
            <a:spLocks noGrp="1" noChangeArrowheads="1"/>
          </p:cNvSpPr>
          <p:nvPr>
            <p:ph type="body" idx="1"/>
          </p:nvPr>
        </p:nvSpPr>
        <p:spPr/>
        <p:txBody>
          <a:bodyPr/>
          <a:lstStyle/>
          <a:p>
            <a:r>
              <a:rPr lang="en-AU" altLang="en-US" dirty="0"/>
              <a:t>This slide shows that an environmental management system is established and implemented as a set of elements, or components or processes that interact with each other. Each element has inputs from other elements, and provides outputs to other elements. The overall system is all designed to ensure continual improvement. </a:t>
            </a:r>
            <a:r>
              <a:rPr lang="en-AU" altLang="en-US" i="1" dirty="0"/>
              <a:t>[This may be a good slide to provide in hardcopy for the audience to refer back to throughout the presentation].</a:t>
            </a:r>
            <a:endParaRPr lang="en-AU" altLang="en-US" dirty="0"/>
          </a:p>
        </p:txBody>
      </p:sp>
    </p:spTree>
    <p:extLst>
      <p:ext uri="{BB962C8B-B14F-4D97-AF65-F5344CB8AC3E}">
        <p14:creationId xmlns:p14="http://schemas.microsoft.com/office/powerpoint/2010/main" val="1488145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xfrm>
            <a:off x="1204913" y="698500"/>
            <a:ext cx="4591050" cy="3443288"/>
          </a:xfrm>
          <a:ln/>
        </p:spPr>
      </p:sp>
      <p:sp>
        <p:nvSpPr>
          <p:cNvPr id="327683" name="Rectangle 3"/>
          <p:cNvSpPr>
            <a:spLocks noGrp="1" noChangeArrowheads="1"/>
          </p:cNvSpPr>
          <p:nvPr>
            <p:ph type="body" idx="1"/>
          </p:nvPr>
        </p:nvSpPr>
        <p:spPr/>
        <p:txBody>
          <a:bodyPr/>
          <a:lstStyle/>
          <a:p>
            <a:r>
              <a:rPr lang="en-AU" altLang="en-US" dirty="0"/>
              <a:t>If senior managers are keen, they could become members of a steering committee to establish the EMS.</a:t>
            </a:r>
          </a:p>
        </p:txBody>
      </p:sp>
    </p:spTree>
    <p:extLst>
      <p:ext uri="{BB962C8B-B14F-4D97-AF65-F5344CB8AC3E}">
        <p14:creationId xmlns:p14="http://schemas.microsoft.com/office/powerpoint/2010/main" val="3078132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698500"/>
            <a:ext cx="4591050" cy="3443288"/>
          </a:xfrm>
        </p:spPr>
      </p:sp>
      <p:sp>
        <p:nvSpPr>
          <p:cNvPr id="3" name="Notes Placeholder 2"/>
          <p:cNvSpPr>
            <a:spLocks noGrp="1"/>
          </p:cNvSpPr>
          <p:nvPr>
            <p:ph type="body" idx="1"/>
          </p:nvPr>
        </p:nvSpPr>
        <p:spPr/>
        <p:txBody>
          <a:bodyPr/>
          <a:lstStyle/>
          <a:p>
            <a:r>
              <a:rPr lang="en-GB" dirty="0"/>
              <a:t>Management System</a:t>
            </a:r>
            <a:r>
              <a:rPr lang="en-GB" baseline="0" dirty="0"/>
              <a:t> – Interrelating or interacting elements of an organisation to establish policies and objectives and processes to achieve requirements</a:t>
            </a:r>
          </a:p>
          <a:p>
            <a:r>
              <a:rPr lang="en-GB" baseline="0" dirty="0"/>
              <a:t>Policy – Intentions and direction of an organisation, in this case related to environmental performance. Formally expressed by top management</a:t>
            </a:r>
          </a:p>
          <a:p>
            <a:r>
              <a:rPr lang="en-GB" baseline="0" dirty="0"/>
              <a:t>Organisation – Person or group of people that has its own function with responsibilities, authorities and relationships to achieve objectives</a:t>
            </a:r>
          </a:p>
          <a:p>
            <a:r>
              <a:rPr lang="en-GB" baseline="0" dirty="0"/>
              <a:t>Top Management – Person or group that directs and controls an organisation</a:t>
            </a:r>
          </a:p>
          <a:p>
            <a:r>
              <a:rPr lang="en-GB" baseline="0" dirty="0"/>
              <a:t>Interested parties – person or organisation affected by or perceive itself to be affected by the decisions or activities of an organisation. E.g. customers, communities, suppliers, regulators, government agencies, investors, employees</a:t>
            </a:r>
          </a:p>
          <a:p>
            <a:r>
              <a:rPr lang="en-GB" baseline="0" dirty="0"/>
              <a:t>Environment – the surroundings to which an organisation operates; water, land, natural resources, flora, fauna, humans and all interrelations</a:t>
            </a:r>
          </a:p>
          <a:p>
            <a:r>
              <a:rPr lang="en-GB" baseline="0" dirty="0"/>
              <a:t>Environmental Aspects – Elements of an organisations operations which interact or can interact with the environment.</a:t>
            </a:r>
          </a:p>
          <a:p>
            <a:r>
              <a:rPr lang="en-GB" baseline="0" dirty="0"/>
              <a:t>Environmental Condition – The state of the environment as determined at a certain point</a:t>
            </a:r>
          </a:p>
          <a:p>
            <a:r>
              <a:rPr lang="en-GB" baseline="0" dirty="0"/>
              <a:t>Environmental Impact – Change to the environment, either adverse or beneficial, which is as </a:t>
            </a:r>
            <a:endParaRPr lang="en-GB" dirty="0"/>
          </a:p>
        </p:txBody>
      </p:sp>
    </p:spTree>
    <p:extLst>
      <p:ext uri="{BB962C8B-B14F-4D97-AF65-F5344CB8AC3E}">
        <p14:creationId xmlns:p14="http://schemas.microsoft.com/office/powerpoint/2010/main" val="2938569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698500"/>
            <a:ext cx="4591050" cy="34432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78313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206500" y="698500"/>
            <a:ext cx="4592638" cy="3444875"/>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6000"/>
              </a:lnSpc>
              <a:spcBef>
                <a:spcPct val="0"/>
              </a:spcBef>
            </a:pPr>
            <a:endParaRPr lang="en-US" altLang="en-US" sz="2400">
              <a:solidFill>
                <a:schemeClr val="bg1"/>
              </a:solidFill>
            </a:endParaRPr>
          </a:p>
        </p:txBody>
      </p:sp>
      <p:sp>
        <p:nvSpPr>
          <p:cNvPr id="8195" name="Rectangle 2"/>
          <p:cNvSpPr>
            <a:spLocks noGrp="1" noChangeArrowheads="1"/>
          </p:cNvSpPr>
          <p:nvPr>
            <p:ph type="body"/>
          </p:nvPr>
        </p:nvSpPr>
        <p:spPr>
          <a:xfrm>
            <a:off x="933450" y="4381500"/>
            <a:ext cx="5133975" cy="414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AU" altLang="en-US" i="1" dirty="0"/>
              <a:t>[This presentation is intended to inform employees in operational areas of key environmental interest of the structure and purpose of an environmental management system. his presentation is not designed to be used as is, but rather has been developed as an example and may act as a framework from which to develop a more refined presentation to use for educating staff to the requirements of an Environmental Management System].</a:t>
            </a:r>
            <a:endParaRPr lang="en-AU" altLang="en-US" dirty="0"/>
          </a:p>
          <a:p>
            <a:r>
              <a:rPr lang="en-AU" altLang="en-US" dirty="0"/>
              <a:t>This presentation aims to introduce you to the structure and purpose of an Environmental Management System. </a:t>
            </a:r>
          </a:p>
        </p:txBody>
      </p:sp>
    </p:spTree>
    <p:extLst>
      <p:ext uri="{BB962C8B-B14F-4D97-AF65-F5344CB8AC3E}">
        <p14:creationId xmlns:p14="http://schemas.microsoft.com/office/powerpoint/2010/main" val="1083789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a:xfrm>
            <a:off x="1204913" y="698500"/>
            <a:ext cx="4591050" cy="3443288"/>
          </a:xfrm>
          <a:ln/>
        </p:spPr>
      </p:sp>
      <p:sp>
        <p:nvSpPr>
          <p:cNvPr id="401411" name="Rectangle 3"/>
          <p:cNvSpPr>
            <a:spLocks noGrp="1" noChangeArrowheads="1"/>
          </p:cNvSpPr>
          <p:nvPr>
            <p:ph type="body" idx="1"/>
          </p:nvPr>
        </p:nvSpPr>
        <p:spPr/>
        <p:txBody>
          <a:bodyPr/>
          <a:lstStyle/>
          <a:p>
            <a:r>
              <a:rPr lang="en-AU" altLang="en-US" dirty="0"/>
              <a:t>There are a large number of criteria to consider when deciding on whether our organisation should have an environmental management system in the first place, and seek certification to the requirements of ISO 14001 in the second place. </a:t>
            </a:r>
          </a:p>
        </p:txBody>
      </p:sp>
    </p:spTree>
    <p:extLst>
      <p:ext uri="{BB962C8B-B14F-4D97-AF65-F5344CB8AC3E}">
        <p14:creationId xmlns:p14="http://schemas.microsoft.com/office/powerpoint/2010/main" val="4087119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a:xfrm>
            <a:off x="1204913" y="698500"/>
            <a:ext cx="4591050" cy="3443288"/>
          </a:xfrm>
          <a:ln/>
        </p:spPr>
      </p:sp>
      <p:sp>
        <p:nvSpPr>
          <p:cNvPr id="401411" name="Rectangle 3"/>
          <p:cNvSpPr>
            <a:spLocks noGrp="1" noChangeArrowheads="1"/>
          </p:cNvSpPr>
          <p:nvPr>
            <p:ph type="body" idx="1"/>
          </p:nvPr>
        </p:nvSpPr>
        <p:spPr/>
        <p:txBody>
          <a:bodyPr/>
          <a:lstStyle/>
          <a:p>
            <a:r>
              <a:rPr lang="en-AU" altLang="en-US" dirty="0"/>
              <a:t>There are a large number of criteria to consider when deciding on whether our organisation should have an environmental management system in the first place, and seek certification to the requirements of ISO 14001 in the second place. </a:t>
            </a:r>
          </a:p>
        </p:txBody>
      </p:sp>
    </p:spTree>
    <p:extLst>
      <p:ext uri="{BB962C8B-B14F-4D97-AF65-F5344CB8AC3E}">
        <p14:creationId xmlns:p14="http://schemas.microsoft.com/office/powerpoint/2010/main" val="1357232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ChangeArrowheads="1" noTextEdit="1"/>
          </p:cNvSpPr>
          <p:nvPr>
            <p:ph type="sldImg"/>
          </p:nvPr>
        </p:nvSpPr>
        <p:spPr>
          <a:xfrm>
            <a:off x="1204913" y="698500"/>
            <a:ext cx="4591050" cy="3443288"/>
          </a:xfrm>
          <a:ln/>
        </p:spPr>
      </p:sp>
      <p:sp>
        <p:nvSpPr>
          <p:cNvPr id="402435" name="Rectangle 3"/>
          <p:cNvSpPr>
            <a:spLocks noGrp="1" noChangeArrowheads="1"/>
          </p:cNvSpPr>
          <p:nvPr>
            <p:ph type="body" idx="1"/>
          </p:nvPr>
        </p:nvSpPr>
        <p:spPr/>
        <p:txBody>
          <a:bodyPr/>
          <a:lstStyle/>
          <a:p>
            <a:r>
              <a:rPr lang="en-AU" altLang="en-US" i="1" dirty="0"/>
              <a:t>All government agencies, authorities and companies must</a:t>
            </a:r>
            <a:r>
              <a:rPr lang="en-AU" altLang="en-US" i="1" baseline="0" dirty="0"/>
              <a:t> </a:t>
            </a:r>
            <a:r>
              <a:rPr lang="en-AU" altLang="en-US" i="1" dirty="0"/>
              <a:t>report annually on how activities or administration of legislation accorded with the principles of ecologically sustainable development as well as the environmental impacts of their activities and measures taken to minimise the negative environmental impacts</a:t>
            </a:r>
          </a:p>
          <a:p>
            <a:endParaRPr lang="en-AU" altLang="en-US" dirty="0"/>
          </a:p>
          <a:p>
            <a:endParaRPr lang="en-AU" altLang="en-US" dirty="0"/>
          </a:p>
        </p:txBody>
      </p:sp>
    </p:spTree>
    <p:extLst>
      <p:ext uri="{BB962C8B-B14F-4D97-AF65-F5344CB8AC3E}">
        <p14:creationId xmlns:p14="http://schemas.microsoft.com/office/powerpoint/2010/main" val="2640426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xfrm>
            <a:off x="1204913" y="698500"/>
            <a:ext cx="4591050" cy="3443288"/>
          </a:xfrm>
          <a:ln/>
        </p:spPr>
      </p:sp>
      <p:sp>
        <p:nvSpPr>
          <p:cNvPr id="317443" name="Rectangle 3"/>
          <p:cNvSpPr>
            <a:spLocks noGrp="1" noChangeArrowheads="1"/>
          </p:cNvSpPr>
          <p:nvPr>
            <p:ph type="body" idx="1"/>
          </p:nvPr>
        </p:nvSpPr>
        <p:spPr/>
        <p:txBody>
          <a:bodyPr/>
          <a:lstStyle/>
          <a:p>
            <a:r>
              <a:rPr lang="en-AU" altLang="en-US" dirty="0"/>
              <a:t>The structure of ISO 14001:2015 follows a </a:t>
            </a:r>
            <a:r>
              <a:rPr lang="en-AU" altLang="en-US" i="1" dirty="0"/>
              <a:t>Plan-Do-Check-Act</a:t>
            </a:r>
            <a:r>
              <a:rPr lang="en-AU" altLang="en-US" dirty="0"/>
              <a:t> (or PDCA) management approach. The steps are as follows:</a:t>
            </a:r>
            <a:endParaRPr lang="en-US" altLang="en-US" dirty="0"/>
          </a:p>
          <a:p>
            <a:r>
              <a:rPr lang="en-US" altLang="en-US" dirty="0"/>
              <a:t>PLAN  : Establish the objectives and processes necessary to deliver results in accordance with the specifications. </a:t>
            </a:r>
          </a:p>
          <a:p>
            <a:r>
              <a:rPr lang="en-US" altLang="en-US" dirty="0"/>
              <a:t>DO  : Implement the processes. </a:t>
            </a:r>
          </a:p>
          <a:p>
            <a:r>
              <a:rPr lang="en-US" altLang="en-US" dirty="0"/>
              <a:t>CHECK  : Monitor and evaluate the processes and results against objectives and specifications and report the outcome. </a:t>
            </a:r>
          </a:p>
          <a:p>
            <a:r>
              <a:rPr lang="en-US" altLang="en-US" dirty="0"/>
              <a:t>ACT  : Apply actions to the outcome for necessary improvement. This means reviewing all steps (Plan, Do, Check, Act) and modifying the process to improve it before its next implementation. </a:t>
            </a:r>
            <a:endParaRPr lang="en-AU" altLang="en-US" dirty="0"/>
          </a:p>
          <a:p>
            <a:r>
              <a:rPr lang="en-AU" altLang="en-US" dirty="0"/>
              <a:t> In ISO 14001:2015, the Plan-Do-Check-Act approach is shown as a continual improvement spiral starting with development of the environmental policy. The outcome of management review is a set of changes to the rest of the system designed to improve the system, and ultimately, environmental performance.</a:t>
            </a:r>
          </a:p>
        </p:txBody>
      </p:sp>
    </p:spTree>
    <p:extLst>
      <p:ext uri="{BB962C8B-B14F-4D97-AF65-F5344CB8AC3E}">
        <p14:creationId xmlns:p14="http://schemas.microsoft.com/office/powerpoint/2010/main" val="34377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p:nvPr>
        </p:nvSpPr>
        <p:spPr>
          <a:xfrm>
            <a:off x="933450" y="4381500"/>
            <a:ext cx="5133975" cy="414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sp>
        <p:nvSpPr>
          <p:cNvPr id="10243" name="Text Box 2"/>
          <p:cNvSpPr txBox="1">
            <a:spLocks noChangeArrowheads="1"/>
          </p:cNvSpPr>
          <p:nvPr/>
        </p:nvSpPr>
        <p:spPr bwMode="auto">
          <a:xfrm>
            <a:off x="1204913" y="698500"/>
            <a:ext cx="4594225" cy="3444875"/>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6000"/>
              </a:lnSpc>
              <a:spcBef>
                <a:spcPct val="0"/>
              </a:spcBef>
            </a:pPr>
            <a:endParaRPr lang="en-US" altLang="en-US" sz="2400">
              <a:solidFill>
                <a:schemeClr val="bg1"/>
              </a:solidFill>
            </a:endParaRPr>
          </a:p>
        </p:txBody>
      </p:sp>
    </p:spTree>
    <p:extLst>
      <p:ext uri="{BB962C8B-B14F-4D97-AF65-F5344CB8AC3E}">
        <p14:creationId xmlns:p14="http://schemas.microsoft.com/office/powerpoint/2010/main" val="1869995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ChangeArrowheads="1" noTextEdit="1"/>
          </p:cNvSpPr>
          <p:nvPr>
            <p:ph type="sldImg"/>
          </p:nvPr>
        </p:nvSpPr>
        <p:spPr>
          <a:xfrm>
            <a:off x="1204913" y="698500"/>
            <a:ext cx="4591050" cy="3443288"/>
          </a:xfrm>
          <a:ln/>
        </p:spPr>
      </p:sp>
      <p:sp>
        <p:nvSpPr>
          <p:cNvPr id="398339" name="Rectangle 3"/>
          <p:cNvSpPr>
            <a:spLocks noGrp="1" noChangeArrowheads="1"/>
          </p:cNvSpPr>
          <p:nvPr>
            <p:ph type="body" idx="1"/>
          </p:nvPr>
        </p:nvSpPr>
        <p:spPr/>
        <p:txBody>
          <a:bodyPr/>
          <a:lstStyle/>
          <a:p>
            <a:r>
              <a:rPr lang="en-AU" altLang="en-US" dirty="0"/>
              <a:t>This slide shows that an environmental management system is established and implemented as a set of elements, or components or processes that interact with each other. Each element has inputs from other elements, and provides outputs to other elements. The overall system is all designed to ensure continual improvement. </a:t>
            </a:r>
            <a:r>
              <a:rPr lang="en-AU" altLang="en-US" i="1" dirty="0"/>
              <a:t>[This may be a good slide to provide in hardcopy for the audience to refer back to throughout the presentation].</a:t>
            </a:r>
            <a:endParaRPr lang="en-AU" altLang="en-US" dirty="0"/>
          </a:p>
        </p:txBody>
      </p:sp>
    </p:spTree>
    <p:extLst>
      <p:ext uri="{BB962C8B-B14F-4D97-AF65-F5344CB8AC3E}">
        <p14:creationId xmlns:p14="http://schemas.microsoft.com/office/powerpoint/2010/main" val="3857697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xfrm>
            <a:off x="1204913" y="698500"/>
            <a:ext cx="4591050" cy="3443288"/>
          </a:xfrm>
          <a:ln/>
        </p:spPr>
      </p:sp>
      <p:sp>
        <p:nvSpPr>
          <p:cNvPr id="355331" name="Rectangle 3"/>
          <p:cNvSpPr>
            <a:spLocks noGrp="1" noChangeArrowheads="1"/>
          </p:cNvSpPr>
          <p:nvPr>
            <p:ph type="body" idx="1"/>
          </p:nvPr>
        </p:nvSpPr>
        <p:spPr/>
        <p:txBody>
          <a:bodyPr/>
          <a:lstStyle/>
          <a:p>
            <a:pPr marL="228600" indent="-228600"/>
            <a:r>
              <a:rPr lang="en-AU" altLang="en-US" dirty="0"/>
              <a:t>Government agencies generally have good processes in place for internal communication—these need to be tapped into so that information on the EMS can be exchanged both upwards and downwards in the structure.</a:t>
            </a:r>
          </a:p>
          <a:p>
            <a:pPr marL="228600" indent="-228600"/>
            <a:r>
              <a:rPr lang="en-AU" altLang="en-US" dirty="0"/>
              <a:t>Government agencies also usually have good records management systems—just need to ensure that external communications on environmental issues are appropriately received, documented and responded to.</a:t>
            </a:r>
          </a:p>
          <a:p>
            <a:pPr marL="228600" indent="-228600"/>
            <a:r>
              <a:rPr lang="en-AU" altLang="en-US" dirty="0"/>
              <a:t>The third point is a requirement of ISO 14001 to document a decision about whether to communicate proactively externally about an organisation’s significant environmental aspects. There are three likely options:</a:t>
            </a:r>
          </a:p>
          <a:p>
            <a:pPr marL="228600" indent="-228600">
              <a:buFontTx/>
              <a:buAutoNum type="arabicPeriod"/>
            </a:pPr>
            <a:r>
              <a:rPr lang="en-AU" altLang="en-US" dirty="0"/>
              <a:t>Publication of significant environmental aspects on the Internet, or in annual reports, or in some other form.</a:t>
            </a:r>
          </a:p>
          <a:p>
            <a:pPr marL="228600" indent="-228600">
              <a:buFontTx/>
              <a:buAutoNum type="arabicPeriod"/>
            </a:pPr>
            <a:r>
              <a:rPr lang="en-AU" altLang="en-US" dirty="0"/>
              <a:t>No publication of significant environmental aspects.</a:t>
            </a:r>
          </a:p>
          <a:p>
            <a:pPr marL="228600" indent="-228600">
              <a:buFontTx/>
              <a:buAutoNum type="arabicPeriod"/>
            </a:pPr>
            <a:r>
              <a:rPr lang="en-AU" altLang="en-US" dirty="0"/>
              <a:t>Dealing with significant environmental aspects on a case-by-case basis.</a:t>
            </a:r>
          </a:p>
          <a:p>
            <a:pPr marL="228600" indent="-228600"/>
            <a:endParaRPr lang="en-AU" altLang="en-US" dirty="0"/>
          </a:p>
        </p:txBody>
      </p:sp>
    </p:spTree>
    <p:extLst>
      <p:ext uri="{BB962C8B-B14F-4D97-AF65-F5344CB8AC3E}">
        <p14:creationId xmlns:p14="http://schemas.microsoft.com/office/powerpoint/2010/main" val="193399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xfrm>
            <a:off x="1204913" y="698500"/>
            <a:ext cx="4591050" cy="3443288"/>
          </a:xfrm>
          <a:ln/>
        </p:spPr>
      </p:sp>
      <p:sp>
        <p:nvSpPr>
          <p:cNvPr id="343043" name="Rectangle 3"/>
          <p:cNvSpPr>
            <a:spLocks noGrp="1" noChangeArrowheads="1"/>
          </p:cNvSpPr>
          <p:nvPr>
            <p:ph type="body" idx="1"/>
          </p:nvPr>
        </p:nvSpPr>
        <p:spPr/>
        <p:txBody>
          <a:bodyPr/>
          <a:lstStyle/>
          <a:p>
            <a:r>
              <a:rPr lang="en-AU" altLang="en-US"/>
              <a:t>Planning the EMS involves three elements of the EMS:</a:t>
            </a:r>
          </a:p>
          <a:p>
            <a:pPr>
              <a:buFontTx/>
              <a:buChar char="•"/>
            </a:pPr>
            <a:r>
              <a:rPr lang="en-AU" altLang="en-US"/>
              <a:t>Environmental aspects</a:t>
            </a:r>
          </a:p>
          <a:p>
            <a:pPr>
              <a:buFontTx/>
              <a:buChar char="•"/>
            </a:pPr>
            <a:r>
              <a:rPr lang="en-AU" altLang="en-US"/>
              <a:t>Legal &amp; other requirements</a:t>
            </a:r>
          </a:p>
          <a:p>
            <a:pPr>
              <a:buFontTx/>
              <a:buChar char="•"/>
            </a:pPr>
            <a:r>
              <a:rPr lang="en-AU" altLang="en-US"/>
              <a:t>Objectives, targets &amp; programs</a:t>
            </a:r>
          </a:p>
          <a:p>
            <a:endParaRPr lang="en-AU" altLang="en-US"/>
          </a:p>
        </p:txBody>
      </p:sp>
    </p:spTree>
    <p:extLst>
      <p:ext uri="{BB962C8B-B14F-4D97-AF65-F5344CB8AC3E}">
        <p14:creationId xmlns:p14="http://schemas.microsoft.com/office/powerpoint/2010/main" val="100769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xfrm>
            <a:off x="1204913" y="698500"/>
            <a:ext cx="4591050" cy="3443288"/>
          </a:xfrm>
          <a:ln/>
        </p:spPr>
      </p:sp>
      <p:sp>
        <p:nvSpPr>
          <p:cNvPr id="343043" name="Rectangle 3"/>
          <p:cNvSpPr>
            <a:spLocks noGrp="1" noChangeArrowheads="1"/>
          </p:cNvSpPr>
          <p:nvPr>
            <p:ph type="body" idx="1"/>
          </p:nvPr>
        </p:nvSpPr>
        <p:spPr/>
        <p:txBody>
          <a:bodyPr/>
          <a:lstStyle/>
          <a:p>
            <a:r>
              <a:rPr lang="en-AU" altLang="en-US"/>
              <a:t>Planning the EMS involves three elements of the EMS:</a:t>
            </a:r>
          </a:p>
          <a:p>
            <a:pPr>
              <a:buFontTx/>
              <a:buChar char="•"/>
            </a:pPr>
            <a:r>
              <a:rPr lang="en-AU" altLang="en-US"/>
              <a:t>Environmental aspects</a:t>
            </a:r>
          </a:p>
          <a:p>
            <a:pPr>
              <a:buFontTx/>
              <a:buChar char="•"/>
            </a:pPr>
            <a:r>
              <a:rPr lang="en-AU" altLang="en-US"/>
              <a:t>Legal &amp; other requirements</a:t>
            </a:r>
          </a:p>
          <a:p>
            <a:pPr>
              <a:buFontTx/>
              <a:buChar char="•"/>
            </a:pPr>
            <a:r>
              <a:rPr lang="en-AU" altLang="en-US"/>
              <a:t>Objectives, targets &amp; programs</a:t>
            </a:r>
          </a:p>
          <a:p>
            <a:endParaRPr lang="en-AU" altLang="en-US"/>
          </a:p>
        </p:txBody>
      </p:sp>
    </p:spTree>
    <p:extLst>
      <p:ext uri="{BB962C8B-B14F-4D97-AF65-F5344CB8AC3E}">
        <p14:creationId xmlns:p14="http://schemas.microsoft.com/office/powerpoint/2010/main" val="1925745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xfrm>
            <a:off x="1204913" y="698500"/>
            <a:ext cx="4591050" cy="3443288"/>
          </a:xfrm>
          <a:ln/>
        </p:spPr>
      </p:sp>
      <p:sp>
        <p:nvSpPr>
          <p:cNvPr id="380931" name="Rectangle 3"/>
          <p:cNvSpPr>
            <a:spLocks noGrp="1" noChangeArrowheads="1"/>
          </p:cNvSpPr>
          <p:nvPr>
            <p:ph type="body" idx="1"/>
          </p:nvPr>
        </p:nvSpPr>
        <p:spPr/>
        <p:txBody>
          <a:bodyPr/>
          <a:lstStyle/>
          <a:p>
            <a:r>
              <a:rPr lang="en-AU" altLang="en-US" dirty="0"/>
              <a:t>The following 10 steps are involved in establishing and implementing an EMS that is based on the international standard ISO 14001:2015. They could be used as the basis for a project plan.</a:t>
            </a:r>
          </a:p>
          <a:p>
            <a:r>
              <a:rPr lang="en-AU" altLang="en-US" dirty="0"/>
              <a:t>Step 3 could include an </a:t>
            </a:r>
            <a:r>
              <a:rPr lang="en-AU" altLang="en-US" i="1" dirty="0"/>
              <a:t>initial environmental review</a:t>
            </a:r>
            <a:r>
              <a:rPr lang="en-AU" altLang="en-US" dirty="0"/>
              <a:t>. ISO 14004 recommends an EIR when an organisation is establishing an EMS from scratch. The main aim of the review is to consider the environmental aspects as the basis for the EMS. It can also cover identification of legal &amp; other requirements, examination of existing environmental management practices and procedures, and evaluation of previous emergency situations and accidents. We can use ISO 14004 for further guidance on this.</a:t>
            </a:r>
          </a:p>
        </p:txBody>
      </p:sp>
    </p:spTree>
    <p:extLst>
      <p:ext uri="{BB962C8B-B14F-4D97-AF65-F5344CB8AC3E}">
        <p14:creationId xmlns:p14="http://schemas.microsoft.com/office/powerpoint/2010/main" val="1236391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xfrm>
            <a:off x="1204913" y="698500"/>
            <a:ext cx="4591050" cy="3443288"/>
          </a:xfrm>
          <a:ln/>
        </p:spPr>
      </p:sp>
      <p:sp>
        <p:nvSpPr>
          <p:cNvPr id="389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86404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293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466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847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09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p:nvPr>
        </p:nvSpPr>
        <p:spPr>
          <a:xfrm>
            <a:off x="933450" y="4381500"/>
            <a:ext cx="5133975" cy="414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sp>
        <p:nvSpPr>
          <p:cNvPr id="10243" name="Text Box 2"/>
          <p:cNvSpPr txBox="1">
            <a:spLocks noChangeArrowheads="1"/>
          </p:cNvSpPr>
          <p:nvPr/>
        </p:nvSpPr>
        <p:spPr bwMode="auto">
          <a:xfrm>
            <a:off x="1204913" y="698500"/>
            <a:ext cx="4594225" cy="3444875"/>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6000"/>
              </a:lnSpc>
              <a:spcBef>
                <a:spcPct val="0"/>
              </a:spcBef>
            </a:pPr>
            <a:endParaRPr lang="en-US" altLang="en-US" sz="2400">
              <a:solidFill>
                <a:schemeClr val="bg1"/>
              </a:solidFill>
            </a:endParaRPr>
          </a:p>
        </p:txBody>
      </p:sp>
    </p:spTree>
    <p:extLst>
      <p:ext uri="{BB962C8B-B14F-4D97-AF65-F5344CB8AC3E}">
        <p14:creationId xmlns:p14="http://schemas.microsoft.com/office/powerpoint/2010/main" val="2299199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000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103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xfrm>
            <a:off x="1204913" y="698500"/>
            <a:ext cx="4591050" cy="3443288"/>
          </a:xfrm>
          <a:ln/>
        </p:spPr>
      </p:sp>
      <p:sp>
        <p:nvSpPr>
          <p:cNvPr id="327683" name="Rectangle 3"/>
          <p:cNvSpPr>
            <a:spLocks noGrp="1" noChangeArrowheads="1"/>
          </p:cNvSpPr>
          <p:nvPr>
            <p:ph type="body" idx="1"/>
          </p:nvPr>
        </p:nvSpPr>
        <p:spPr/>
        <p:txBody>
          <a:bodyPr/>
          <a:lstStyle/>
          <a:p>
            <a:r>
              <a:rPr lang="en-AU" altLang="en-US" dirty="0"/>
              <a:t>If senior managers are keen, they could become members of a steering committee to establish the EMS.</a:t>
            </a:r>
          </a:p>
        </p:txBody>
      </p:sp>
    </p:spTree>
    <p:extLst>
      <p:ext uri="{BB962C8B-B14F-4D97-AF65-F5344CB8AC3E}">
        <p14:creationId xmlns:p14="http://schemas.microsoft.com/office/powerpoint/2010/main" val="169337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577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noTextEdit="1"/>
          </p:cNvSpPr>
          <p:nvPr>
            <p:ph type="sldImg"/>
          </p:nvPr>
        </p:nvSpPr>
        <p:spPr>
          <a:xfrm>
            <a:off x="1204913" y="698500"/>
            <a:ext cx="4591050" cy="3443288"/>
          </a:xfrm>
          <a:ln/>
        </p:spPr>
      </p:sp>
      <p:sp>
        <p:nvSpPr>
          <p:cNvPr id="386051" name="Rectangle 3"/>
          <p:cNvSpPr>
            <a:spLocks noGrp="1" noChangeArrowheads="1"/>
          </p:cNvSpPr>
          <p:nvPr>
            <p:ph type="body" idx="1"/>
          </p:nvPr>
        </p:nvSpPr>
        <p:spPr/>
        <p:txBody>
          <a:bodyPr/>
          <a:lstStyle/>
          <a:p>
            <a:endParaRPr lang="en-AU" altLang="en-US" i="1" dirty="0"/>
          </a:p>
        </p:txBody>
      </p:sp>
    </p:spTree>
    <p:extLst>
      <p:ext uri="{BB962C8B-B14F-4D97-AF65-F5344CB8AC3E}">
        <p14:creationId xmlns:p14="http://schemas.microsoft.com/office/powerpoint/2010/main" val="2656804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xfrm>
            <a:off x="1204913" y="698500"/>
            <a:ext cx="4591050" cy="3443288"/>
          </a:xfrm>
          <a:ln/>
        </p:spPr>
      </p:sp>
      <p:sp>
        <p:nvSpPr>
          <p:cNvPr id="348163" name="Rectangle 3"/>
          <p:cNvSpPr>
            <a:spLocks noGrp="1" noChangeArrowheads="1"/>
          </p:cNvSpPr>
          <p:nvPr>
            <p:ph type="body" idx="1"/>
          </p:nvPr>
        </p:nvSpPr>
        <p:spPr/>
        <p:txBody>
          <a:bodyPr/>
          <a:lstStyle/>
          <a:p>
            <a:r>
              <a:rPr lang="en-AU" altLang="en-US" i="1" dirty="0"/>
              <a:t>[Explain what environmental objectives and targets are from the first two points.]</a:t>
            </a:r>
          </a:p>
          <a:p>
            <a:r>
              <a:rPr lang="en-AU" altLang="en-US" dirty="0"/>
              <a:t>Together, objectives and targets must be measureable, where practicable. Ideally, they should be SMART (Specific, Measureable, Realistic and Time-based).</a:t>
            </a:r>
          </a:p>
        </p:txBody>
      </p:sp>
    </p:spTree>
    <p:extLst>
      <p:ext uri="{BB962C8B-B14F-4D97-AF65-F5344CB8AC3E}">
        <p14:creationId xmlns:p14="http://schemas.microsoft.com/office/powerpoint/2010/main" val="925962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164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a:xfrm>
            <a:off x="1204913" y="698500"/>
            <a:ext cx="4591050" cy="3443288"/>
          </a:xfrm>
          <a:ln/>
        </p:spPr>
      </p:sp>
      <p:sp>
        <p:nvSpPr>
          <p:cNvPr id="345091" name="Rectangle 3"/>
          <p:cNvSpPr>
            <a:spLocks noGrp="1" noChangeArrowheads="1"/>
          </p:cNvSpPr>
          <p:nvPr>
            <p:ph type="body" idx="1"/>
          </p:nvPr>
        </p:nvSpPr>
        <p:spPr/>
        <p:txBody>
          <a:bodyPr/>
          <a:lstStyle/>
          <a:p>
            <a:r>
              <a:rPr lang="en-GB" altLang="en-US" dirty="0"/>
              <a:t>An environmental management system (EMS) is the system by which an organisation controls the activities, products and services that cause, or could cause, environmental impacts and in doing so minimises the environmental impacts of its operations. Those activities, products and services are called </a:t>
            </a:r>
            <a:r>
              <a:rPr lang="en-GB" altLang="en-US" i="1" dirty="0"/>
              <a:t>environmental aspects</a:t>
            </a:r>
            <a:r>
              <a:rPr lang="en-GB" altLang="en-US" dirty="0"/>
              <a:t>.</a:t>
            </a:r>
          </a:p>
          <a:p>
            <a:r>
              <a:rPr lang="en-GB" altLang="en-US" dirty="0"/>
              <a:t>This approach is based on the management of </a:t>
            </a:r>
            <a:r>
              <a:rPr lang="en-GB" altLang="en-US" dirty="0" err="1"/>
              <a:t>‘cause</a:t>
            </a:r>
            <a:r>
              <a:rPr lang="en-GB" altLang="en-US" dirty="0"/>
              <a:t> and effect’ where an organisation’s activities, products and services are the causes or ‘aspects’, and their resulting effect, or potential effect, on the environment are ‘impacts’.  </a:t>
            </a:r>
          </a:p>
          <a:p>
            <a:r>
              <a:rPr lang="en-GB" altLang="en-US" dirty="0"/>
              <a:t>Identification of environmental aspects is fundamental to the EMS. Once this is done, the aspects and associated impacts can be analysed to determine risk. The risks can in turn be evaluated </a:t>
            </a:r>
            <a:r>
              <a:rPr lang="en-AU" altLang="en-US" dirty="0"/>
              <a:t>to determine which environmental aspects and impacts are </a:t>
            </a:r>
            <a:r>
              <a:rPr lang="en-AU" altLang="en-US" i="1" dirty="0"/>
              <a:t>significant</a:t>
            </a:r>
            <a:r>
              <a:rPr lang="en-AU" altLang="en-US" dirty="0"/>
              <a:t> risks to the environment and/or the organisation.</a:t>
            </a:r>
          </a:p>
          <a:p>
            <a:r>
              <a:rPr lang="en-AU" altLang="en-US" dirty="0"/>
              <a:t>Environmental aspects must be documented and kept up to date. The significant environmental aspects are the focus of the rest of the EMS.  </a:t>
            </a:r>
            <a:endParaRPr lang="en-GB" altLang="en-US" dirty="0"/>
          </a:p>
          <a:p>
            <a:endParaRPr lang="en-AU" altLang="en-US" dirty="0"/>
          </a:p>
        </p:txBody>
      </p:sp>
    </p:spTree>
    <p:extLst>
      <p:ext uri="{BB962C8B-B14F-4D97-AF65-F5344CB8AC3E}">
        <p14:creationId xmlns:p14="http://schemas.microsoft.com/office/powerpoint/2010/main" val="3213296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spect="1" noChangeArrowheads="1" noTextEdit="1"/>
          </p:cNvSpPr>
          <p:nvPr>
            <p:ph type="sldImg"/>
          </p:nvPr>
        </p:nvSpPr>
        <p:spPr>
          <a:xfrm>
            <a:off x="1204913" y="698500"/>
            <a:ext cx="4591050" cy="3443288"/>
          </a:xfrm>
          <a:ln/>
        </p:spPr>
      </p:sp>
      <p:sp>
        <p:nvSpPr>
          <p:cNvPr id="387075" name="Rectangle 3"/>
          <p:cNvSpPr>
            <a:spLocks noGrp="1" noChangeArrowheads="1"/>
          </p:cNvSpPr>
          <p:nvPr>
            <p:ph type="body" idx="1"/>
          </p:nvPr>
        </p:nvSpPr>
        <p:spPr/>
        <p:txBody>
          <a:bodyPr/>
          <a:lstStyle/>
          <a:p>
            <a:r>
              <a:rPr lang="en-AU" altLang="en-US" dirty="0"/>
              <a:t>The environmental policy must include a commitment to complying with legal and other requirements. It is therefore important to identify those requirements, show how they relate to the environmental aspects, and keep them up-to-date.</a:t>
            </a:r>
          </a:p>
          <a:p>
            <a:r>
              <a:rPr lang="en-AU" altLang="en-US" dirty="0"/>
              <a:t>Legal and other requirements must be incorporated in the rest of the EMS. Accordingly, most organisations automatically regard an environmental aspect as </a:t>
            </a:r>
            <a:r>
              <a:rPr lang="en-AU" altLang="en-US" i="1" dirty="0"/>
              <a:t>significant</a:t>
            </a:r>
            <a:r>
              <a:rPr lang="en-AU" altLang="en-US" dirty="0"/>
              <a:t> if there is a legal or other requirement associated with it.</a:t>
            </a:r>
          </a:p>
        </p:txBody>
      </p:sp>
    </p:spTree>
    <p:extLst>
      <p:ext uri="{BB962C8B-B14F-4D97-AF65-F5344CB8AC3E}">
        <p14:creationId xmlns:p14="http://schemas.microsoft.com/office/powerpoint/2010/main" val="1256162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spect="1" noChangeArrowheads="1" noTextEdit="1"/>
          </p:cNvSpPr>
          <p:nvPr>
            <p:ph type="sldImg"/>
          </p:nvPr>
        </p:nvSpPr>
        <p:spPr>
          <a:xfrm>
            <a:off x="1204913" y="698500"/>
            <a:ext cx="4591050" cy="3443288"/>
          </a:xfrm>
          <a:ln/>
        </p:spPr>
      </p:sp>
      <p:sp>
        <p:nvSpPr>
          <p:cNvPr id="387075" name="Rectangle 3"/>
          <p:cNvSpPr>
            <a:spLocks noGrp="1" noChangeArrowheads="1"/>
          </p:cNvSpPr>
          <p:nvPr>
            <p:ph type="body" idx="1"/>
          </p:nvPr>
        </p:nvSpPr>
        <p:spPr/>
        <p:txBody>
          <a:bodyPr/>
          <a:lstStyle/>
          <a:p>
            <a:r>
              <a:rPr lang="en-AU" altLang="en-US" dirty="0"/>
              <a:t>The environmental policy must include a commitment to complying with legal and other requirements. It is therefore important to identify those requirements, show how they relate to the environmental aspects, and keep them up-to-date.</a:t>
            </a:r>
          </a:p>
          <a:p>
            <a:r>
              <a:rPr lang="en-AU" altLang="en-US" dirty="0"/>
              <a:t>Legal and other requirements must be incorporated in the rest of the EMS. Accordingly, most organisations automatically regard an environmental aspect as </a:t>
            </a:r>
            <a:r>
              <a:rPr lang="en-AU" altLang="en-US" i="1" dirty="0"/>
              <a:t>significant</a:t>
            </a:r>
            <a:r>
              <a:rPr lang="en-AU" altLang="en-US" dirty="0"/>
              <a:t> if there is a legal or other requirement associated with it.</a:t>
            </a:r>
          </a:p>
        </p:txBody>
      </p:sp>
    </p:spTree>
    <p:extLst>
      <p:ext uri="{BB962C8B-B14F-4D97-AF65-F5344CB8AC3E}">
        <p14:creationId xmlns:p14="http://schemas.microsoft.com/office/powerpoint/2010/main" val="244086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p:nvPr>
        </p:nvSpPr>
        <p:spPr>
          <a:xfrm>
            <a:off x="933450" y="4381500"/>
            <a:ext cx="5133975" cy="414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sp>
        <p:nvSpPr>
          <p:cNvPr id="10243" name="Text Box 2"/>
          <p:cNvSpPr txBox="1">
            <a:spLocks noChangeArrowheads="1"/>
          </p:cNvSpPr>
          <p:nvPr/>
        </p:nvSpPr>
        <p:spPr bwMode="auto">
          <a:xfrm>
            <a:off x="1204913" y="698500"/>
            <a:ext cx="4594225" cy="3444875"/>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6000"/>
              </a:lnSpc>
              <a:spcBef>
                <a:spcPct val="0"/>
              </a:spcBef>
            </a:pPr>
            <a:endParaRPr lang="en-US" altLang="en-US" sz="2400">
              <a:solidFill>
                <a:schemeClr val="bg1"/>
              </a:solidFill>
            </a:endParaRPr>
          </a:p>
        </p:txBody>
      </p:sp>
    </p:spTree>
    <p:extLst>
      <p:ext uri="{BB962C8B-B14F-4D97-AF65-F5344CB8AC3E}">
        <p14:creationId xmlns:p14="http://schemas.microsoft.com/office/powerpoint/2010/main" val="3419862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spect="1" noChangeArrowheads="1" noTextEdit="1"/>
          </p:cNvSpPr>
          <p:nvPr>
            <p:ph type="sldImg"/>
          </p:nvPr>
        </p:nvSpPr>
        <p:spPr>
          <a:xfrm>
            <a:off x="1204913" y="698500"/>
            <a:ext cx="4591050" cy="3443288"/>
          </a:xfrm>
          <a:ln/>
        </p:spPr>
      </p:sp>
      <p:sp>
        <p:nvSpPr>
          <p:cNvPr id="387075" name="Rectangle 3"/>
          <p:cNvSpPr>
            <a:spLocks noGrp="1" noChangeArrowheads="1"/>
          </p:cNvSpPr>
          <p:nvPr>
            <p:ph type="body" idx="1"/>
          </p:nvPr>
        </p:nvSpPr>
        <p:spPr/>
        <p:txBody>
          <a:bodyPr/>
          <a:lstStyle/>
          <a:p>
            <a:r>
              <a:rPr lang="en-AU" altLang="en-US"/>
              <a:t>The environmental policy must include a commitment to complying with legal and other requirements. It is therefore important to identify those requirements, show how they relate to the environmental aspects, and keep them up-to-date.</a:t>
            </a:r>
          </a:p>
          <a:p>
            <a:r>
              <a:rPr lang="en-AU" altLang="en-US"/>
              <a:t>Legal and other requirements must be incorporated in the rest of the EMS. Accordingly, most organisations automatically regard an environmental aspect as </a:t>
            </a:r>
            <a:r>
              <a:rPr lang="en-AU" altLang="en-US" i="1"/>
              <a:t>significant</a:t>
            </a:r>
            <a:r>
              <a:rPr lang="en-AU" altLang="en-US"/>
              <a:t> if there is a legal or other requirement associated with it.</a:t>
            </a:r>
          </a:p>
        </p:txBody>
      </p:sp>
    </p:spTree>
    <p:extLst>
      <p:ext uri="{BB962C8B-B14F-4D97-AF65-F5344CB8AC3E}">
        <p14:creationId xmlns:p14="http://schemas.microsoft.com/office/powerpoint/2010/main" val="18930692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xfrm>
            <a:off x="1204913" y="698500"/>
            <a:ext cx="4591050" cy="3443288"/>
          </a:xfrm>
          <a:ln/>
        </p:spPr>
      </p:sp>
      <p:sp>
        <p:nvSpPr>
          <p:cNvPr id="348163" name="Rectangle 3"/>
          <p:cNvSpPr>
            <a:spLocks noGrp="1" noChangeArrowheads="1"/>
          </p:cNvSpPr>
          <p:nvPr>
            <p:ph type="body" idx="1"/>
          </p:nvPr>
        </p:nvSpPr>
        <p:spPr/>
        <p:txBody>
          <a:bodyPr/>
          <a:lstStyle/>
          <a:p>
            <a:r>
              <a:rPr lang="en-AU" altLang="en-US" dirty="0"/>
              <a:t>To achieve the objectives and targets, the agency needs an environmental program, or action plan, or a set of programs/plans.</a:t>
            </a:r>
          </a:p>
          <a:p>
            <a:endParaRPr lang="en-AU" altLang="en-US" dirty="0"/>
          </a:p>
        </p:txBody>
      </p:sp>
    </p:spTree>
    <p:extLst>
      <p:ext uri="{BB962C8B-B14F-4D97-AF65-F5344CB8AC3E}">
        <p14:creationId xmlns:p14="http://schemas.microsoft.com/office/powerpoint/2010/main" val="784647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xfrm>
            <a:off x="1204913" y="698500"/>
            <a:ext cx="4591050" cy="3443288"/>
          </a:xfrm>
          <a:ln/>
        </p:spPr>
      </p:sp>
      <p:sp>
        <p:nvSpPr>
          <p:cNvPr id="394243" name="Rectangle 3"/>
          <p:cNvSpPr>
            <a:spLocks noGrp="1" noChangeArrowheads="1"/>
          </p:cNvSpPr>
          <p:nvPr>
            <p:ph type="body" idx="1"/>
          </p:nvPr>
        </p:nvSpPr>
        <p:spPr/>
        <p:txBody>
          <a:bodyPr/>
          <a:lstStyle/>
          <a:p>
            <a:r>
              <a:rPr lang="en-AU" altLang="en-US" dirty="0"/>
              <a:t>We have already looked at management roles. One vital role is the provision of resources for the EMS. There is no doubt that additional resources will be required. However, if we do it properly, this will be an investment that will yield benefits.</a:t>
            </a:r>
          </a:p>
          <a:p>
            <a:r>
              <a:rPr lang="en-AU" altLang="en-US" dirty="0"/>
              <a:t>The standard requires roles, responsibilities and authorities relevant to environmental management to be documented—they are that important!</a:t>
            </a:r>
          </a:p>
          <a:p>
            <a:r>
              <a:rPr lang="en-AU" altLang="en-US" dirty="0"/>
              <a:t>. </a:t>
            </a:r>
          </a:p>
        </p:txBody>
      </p:sp>
    </p:spTree>
    <p:extLst>
      <p:ext uri="{BB962C8B-B14F-4D97-AF65-F5344CB8AC3E}">
        <p14:creationId xmlns:p14="http://schemas.microsoft.com/office/powerpoint/2010/main" val="9704887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204913" y="698500"/>
            <a:ext cx="4591050" cy="3443288"/>
          </a:xfrm>
          <a:ln/>
        </p:spPr>
      </p:sp>
      <p:sp>
        <p:nvSpPr>
          <p:cNvPr id="353283" name="Rectangle 3"/>
          <p:cNvSpPr>
            <a:spLocks noGrp="1" noChangeArrowheads="1"/>
          </p:cNvSpPr>
          <p:nvPr>
            <p:ph type="body" idx="1"/>
          </p:nvPr>
        </p:nvSpPr>
        <p:spPr/>
        <p:txBody>
          <a:bodyPr/>
          <a:lstStyle/>
          <a:p>
            <a:r>
              <a:rPr lang="en-AU" altLang="en-US" dirty="0"/>
              <a:t>Those positions or roles that have potential to cause a significant environmental impact, that is, are working in areas or jobs associated with the agency’s significant environmental aspects, need to be identified. The people occupying those positions or roles then have to be assessed as competent on the basis of appropriate education, training or experience. </a:t>
            </a:r>
          </a:p>
          <a:p>
            <a:r>
              <a:rPr lang="en-AU" altLang="en-US" dirty="0"/>
              <a:t>Following on from this, the training needs of people in these roles and positions has to be identified, and then training or other action has to be provided to meet those needs.</a:t>
            </a:r>
          </a:p>
          <a:p>
            <a:r>
              <a:rPr lang="en-AU" altLang="en-US" dirty="0"/>
              <a:t>Everyone in the agency is required to have a general awareness of the EMS, especially:</a:t>
            </a:r>
          </a:p>
          <a:p>
            <a:pPr>
              <a:buFontTx/>
              <a:buChar char="•"/>
            </a:pPr>
            <a:r>
              <a:rPr lang="en-AU" altLang="en-US" dirty="0"/>
              <a:t>The importance of conformity with the environmental policy and other requirements of the EMS</a:t>
            </a:r>
          </a:p>
          <a:p>
            <a:pPr>
              <a:buFontTx/>
              <a:buChar char="•"/>
            </a:pPr>
            <a:r>
              <a:rPr lang="en-AU" altLang="en-US" dirty="0"/>
              <a:t>Significant environmental aspects and related impacts associated with their work</a:t>
            </a:r>
          </a:p>
          <a:p>
            <a:pPr>
              <a:buFontTx/>
              <a:buChar char="•"/>
            </a:pPr>
            <a:r>
              <a:rPr lang="en-AU" altLang="en-US" dirty="0"/>
              <a:t>Environmental benefits of improved personal performance</a:t>
            </a:r>
          </a:p>
          <a:p>
            <a:pPr>
              <a:buFontTx/>
              <a:buChar char="•"/>
            </a:pPr>
            <a:r>
              <a:rPr lang="en-AU" altLang="en-US" dirty="0"/>
              <a:t>Roles and responsibilities relevant to the EMS</a:t>
            </a:r>
          </a:p>
          <a:p>
            <a:pPr>
              <a:buFontTx/>
              <a:buChar char="•"/>
            </a:pPr>
            <a:r>
              <a:rPr lang="en-AU" altLang="en-US" dirty="0"/>
              <a:t>Potential consequences of departure from specified processes / procedures.</a:t>
            </a:r>
          </a:p>
        </p:txBody>
      </p:sp>
    </p:spTree>
    <p:extLst>
      <p:ext uri="{BB962C8B-B14F-4D97-AF65-F5344CB8AC3E}">
        <p14:creationId xmlns:p14="http://schemas.microsoft.com/office/powerpoint/2010/main" val="33633254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204913" y="698500"/>
            <a:ext cx="4591050" cy="3443288"/>
          </a:xfrm>
          <a:ln/>
        </p:spPr>
      </p:sp>
      <p:sp>
        <p:nvSpPr>
          <p:cNvPr id="353283" name="Rectangle 3"/>
          <p:cNvSpPr>
            <a:spLocks noGrp="1" noChangeArrowheads="1"/>
          </p:cNvSpPr>
          <p:nvPr>
            <p:ph type="body" idx="1"/>
          </p:nvPr>
        </p:nvSpPr>
        <p:spPr/>
        <p:txBody>
          <a:bodyPr/>
          <a:lstStyle/>
          <a:p>
            <a:r>
              <a:rPr lang="en-AU" altLang="en-US" dirty="0"/>
              <a:t>Everyone in the agency is required to have a general awareness of the EMS, especially:</a:t>
            </a:r>
          </a:p>
          <a:p>
            <a:pPr>
              <a:buFontTx/>
              <a:buChar char="•"/>
            </a:pPr>
            <a:r>
              <a:rPr lang="en-AU" altLang="en-US" dirty="0"/>
              <a:t>The importance of conformity with the environmental policy and other requirements of the EMS</a:t>
            </a:r>
          </a:p>
          <a:p>
            <a:pPr>
              <a:buFontTx/>
              <a:buChar char="•"/>
            </a:pPr>
            <a:r>
              <a:rPr lang="en-AU" altLang="en-US" dirty="0"/>
              <a:t>Significant environmental aspects and related impacts associated with their work</a:t>
            </a:r>
          </a:p>
          <a:p>
            <a:pPr>
              <a:buFontTx/>
              <a:buChar char="•"/>
            </a:pPr>
            <a:r>
              <a:rPr lang="en-AU" altLang="en-US" dirty="0"/>
              <a:t>Environmental benefits of improved personal performance</a:t>
            </a:r>
          </a:p>
          <a:p>
            <a:pPr>
              <a:buFontTx/>
              <a:buChar char="•"/>
            </a:pPr>
            <a:r>
              <a:rPr lang="en-AU" altLang="en-US" dirty="0"/>
              <a:t>Roles and responsibilities relevant to the EMS</a:t>
            </a:r>
          </a:p>
          <a:p>
            <a:pPr>
              <a:buFontTx/>
              <a:buChar char="•"/>
            </a:pPr>
            <a:r>
              <a:rPr lang="en-AU" altLang="en-US" dirty="0"/>
              <a:t>Potential consequences of departure from specified procedures.</a:t>
            </a:r>
          </a:p>
          <a:p>
            <a:r>
              <a:rPr lang="en-AU" altLang="en-US" dirty="0"/>
              <a:t>We have another presentation / employee engagement programme that is used to propagate awareness.</a:t>
            </a:r>
          </a:p>
        </p:txBody>
      </p:sp>
    </p:spTree>
    <p:extLst>
      <p:ext uri="{BB962C8B-B14F-4D97-AF65-F5344CB8AC3E}">
        <p14:creationId xmlns:p14="http://schemas.microsoft.com/office/powerpoint/2010/main" val="27818939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xfrm>
            <a:off x="1204913" y="698500"/>
            <a:ext cx="4591050" cy="3443288"/>
          </a:xfrm>
          <a:ln/>
        </p:spPr>
      </p:sp>
      <p:sp>
        <p:nvSpPr>
          <p:cNvPr id="355331" name="Rectangle 3"/>
          <p:cNvSpPr>
            <a:spLocks noGrp="1" noChangeArrowheads="1"/>
          </p:cNvSpPr>
          <p:nvPr>
            <p:ph type="body" idx="1"/>
          </p:nvPr>
        </p:nvSpPr>
        <p:spPr/>
        <p:txBody>
          <a:bodyPr/>
          <a:lstStyle/>
          <a:p>
            <a:pPr marL="228600" indent="-228600"/>
            <a:r>
              <a:rPr lang="en-AU" altLang="en-US" dirty="0"/>
              <a:t>Government agencies generally have good processes in place for internal communication—these need to be tapped into so that information on the EMS can be exchanged both upwards and downwards in the structure.</a:t>
            </a:r>
          </a:p>
          <a:p>
            <a:pPr marL="228600" indent="-228600"/>
            <a:r>
              <a:rPr lang="en-AU" altLang="en-US" dirty="0"/>
              <a:t>Government agencies also usually have good records management systems—just need to ensure that external communications on environmental issues are appropriately received, documented and responded to.</a:t>
            </a:r>
          </a:p>
          <a:p>
            <a:pPr marL="228600" indent="-228600"/>
            <a:r>
              <a:rPr lang="en-AU" altLang="en-US" dirty="0"/>
              <a:t>The third point is a requirement of ISO 14001 to document a decision about whether to communicate proactively externally about an organisation’s significant environmental aspects. There are three likely options:</a:t>
            </a:r>
          </a:p>
          <a:p>
            <a:pPr marL="228600" indent="-228600">
              <a:buFontTx/>
              <a:buAutoNum type="arabicPeriod"/>
            </a:pPr>
            <a:r>
              <a:rPr lang="en-AU" altLang="en-US" dirty="0"/>
              <a:t>Publication of significant environmental aspects on the Internet, or in annual reports, or in some other form.</a:t>
            </a:r>
          </a:p>
          <a:p>
            <a:pPr marL="228600" indent="-228600">
              <a:buFontTx/>
              <a:buAutoNum type="arabicPeriod"/>
            </a:pPr>
            <a:r>
              <a:rPr lang="en-AU" altLang="en-US" dirty="0"/>
              <a:t>No publication of significant environmental aspects.</a:t>
            </a:r>
          </a:p>
          <a:p>
            <a:pPr marL="228600" indent="-228600">
              <a:buFontTx/>
              <a:buAutoNum type="arabicPeriod"/>
            </a:pPr>
            <a:r>
              <a:rPr lang="en-AU" altLang="en-US" dirty="0"/>
              <a:t>Dealing with significant environmental aspects on a case-by-case basis.</a:t>
            </a:r>
          </a:p>
          <a:p>
            <a:pPr marL="228600" indent="-228600"/>
            <a:endParaRPr lang="en-AU" altLang="en-US" dirty="0"/>
          </a:p>
        </p:txBody>
      </p:sp>
    </p:spTree>
    <p:extLst>
      <p:ext uri="{BB962C8B-B14F-4D97-AF65-F5344CB8AC3E}">
        <p14:creationId xmlns:p14="http://schemas.microsoft.com/office/powerpoint/2010/main" val="1799472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xfrm>
            <a:off x="1204913" y="698500"/>
            <a:ext cx="4591050" cy="3443288"/>
          </a:xfrm>
          <a:ln/>
        </p:spPr>
      </p:sp>
      <p:sp>
        <p:nvSpPr>
          <p:cNvPr id="355331" name="Rectangle 3"/>
          <p:cNvSpPr>
            <a:spLocks noGrp="1" noChangeArrowheads="1"/>
          </p:cNvSpPr>
          <p:nvPr>
            <p:ph type="body" idx="1"/>
          </p:nvPr>
        </p:nvSpPr>
        <p:spPr/>
        <p:txBody>
          <a:bodyPr/>
          <a:lstStyle/>
          <a:p>
            <a:pPr marL="228600" indent="-228600"/>
            <a:r>
              <a:rPr lang="en-AU" altLang="en-US" dirty="0"/>
              <a:t>Employee engagement is a significant part of the implementation of any new system, but one with such wide spread</a:t>
            </a:r>
            <a:r>
              <a:rPr lang="en-AU" altLang="en-US" baseline="0" dirty="0"/>
              <a:t> impact such as an EMS, brings about greater importance as it touches every person working in and with the agency and as such engagement is of upmost importance for the success of the implementation and on going management and improvement</a:t>
            </a:r>
            <a:endParaRPr lang="en-AU" altLang="en-US" dirty="0"/>
          </a:p>
          <a:p>
            <a:pPr marL="228600" indent="-228600"/>
            <a:endParaRPr lang="en-AU" altLang="en-US" dirty="0"/>
          </a:p>
        </p:txBody>
      </p:sp>
    </p:spTree>
    <p:extLst>
      <p:ext uri="{BB962C8B-B14F-4D97-AF65-F5344CB8AC3E}">
        <p14:creationId xmlns:p14="http://schemas.microsoft.com/office/powerpoint/2010/main" val="10084461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xfrm>
            <a:off x="1204913" y="698500"/>
            <a:ext cx="4591050" cy="3443288"/>
          </a:xfrm>
          <a:ln/>
        </p:spPr>
      </p:sp>
      <p:sp>
        <p:nvSpPr>
          <p:cNvPr id="357379" name="Rectangle 3"/>
          <p:cNvSpPr>
            <a:spLocks noGrp="1" noChangeArrowheads="1"/>
          </p:cNvSpPr>
          <p:nvPr>
            <p:ph type="body" idx="1"/>
          </p:nvPr>
        </p:nvSpPr>
        <p:spPr/>
        <p:txBody>
          <a:bodyPr/>
          <a:lstStyle/>
          <a:p>
            <a:pPr marL="228600" indent="-228600"/>
            <a:r>
              <a:rPr lang="en-AU" altLang="en-US" dirty="0"/>
              <a:t>There is a minimum list of documentation required for a certified environmental management system:</a:t>
            </a:r>
          </a:p>
          <a:p>
            <a:pPr marL="228600" indent="-228600">
              <a:buFontTx/>
              <a:buChar char="•"/>
            </a:pPr>
            <a:r>
              <a:rPr lang="en-AU" altLang="en-US" dirty="0"/>
              <a:t>Environmental policy, objectives and targets</a:t>
            </a:r>
          </a:p>
          <a:p>
            <a:pPr marL="228600" indent="-228600">
              <a:buFontTx/>
              <a:buChar char="•"/>
            </a:pPr>
            <a:r>
              <a:rPr lang="en-AU" altLang="en-US" dirty="0"/>
              <a:t>Description of the scope of the environmental management system</a:t>
            </a:r>
          </a:p>
          <a:p>
            <a:pPr marL="228600" indent="-228600">
              <a:buFontTx/>
              <a:buChar char="•"/>
            </a:pPr>
            <a:r>
              <a:rPr lang="en-AU" altLang="en-US" dirty="0"/>
              <a:t>Description of the main elements of the environmental management system and their interaction, and reference to related documents</a:t>
            </a:r>
          </a:p>
          <a:p>
            <a:pPr marL="228600" indent="-228600">
              <a:buFontTx/>
              <a:buChar char="•"/>
            </a:pPr>
            <a:r>
              <a:rPr lang="en-AU" altLang="en-US" dirty="0"/>
              <a:t>Documents and records required by the standard</a:t>
            </a:r>
          </a:p>
          <a:p>
            <a:pPr marL="228600" indent="-228600">
              <a:buFontTx/>
              <a:buChar char="•"/>
            </a:pPr>
            <a:r>
              <a:rPr lang="en-AU" altLang="en-US" dirty="0"/>
              <a:t>Documents and records determined by the organisation to be necessary to ensure the effective planning, operation and control of processes that relate to its significant environmental aspects.</a:t>
            </a:r>
          </a:p>
          <a:p>
            <a:pPr marL="228600" indent="-228600"/>
            <a:r>
              <a:rPr lang="en-AU" altLang="en-US" dirty="0"/>
              <a:t>The last point will come up again shortly.</a:t>
            </a:r>
          </a:p>
          <a:p>
            <a:pPr marL="228600" indent="-228600"/>
            <a:endParaRPr lang="en-AU" altLang="en-US" dirty="0"/>
          </a:p>
        </p:txBody>
      </p:sp>
    </p:spTree>
    <p:extLst>
      <p:ext uri="{BB962C8B-B14F-4D97-AF65-F5344CB8AC3E}">
        <p14:creationId xmlns:p14="http://schemas.microsoft.com/office/powerpoint/2010/main" val="17853435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1204913" y="698500"/>
            <a:ext cx="4591050" cy="3443288"/>
          </a:xfrm>
          <a:ln/>
        </p:spPr>
      </p:sp>
      <p:sp>
        <p:nvSpPr>
          <p:cNvPr id="359427" name="Rectangle 3"/>
          <p:cNvSpPr>
            <a:spLocks noGrp="1" noChangeArrowheads="1"/>
          </p:cNvSpPr>
          <p:nvPr>
            <p:ph type="body" idx="1"/>
          </p:nvPr>
        </p:nvSpPr>
        <p:spPr/>
        <p:txBody>
          <a:bodyPr/>
          <a:lstStyle/>
          <a:p>
            <a:r>
              <a:rPr lang="en-AU" altLang="en-US" dirty="0"/>
              <a:t>Document control refers to a process for:</a:t>
            </a:r>
          </a:p>
          <a:p>
            <a:pPr>
              <a:buFontTx/>
              <a:buChar char="•"/>
            </a:pPr>
            <a:r>
              <a:rPr lang="en-AU" altLang="en-US" dirty="0"/>
              <a:t>Document approval</a:t>
            </a:r>
          </a:p>
          <a:p>
            <a:pPr>
              <a:buFontTx/>
              <a:buChar char="•"/>
            </a:pPr>
            <a:r>
              <a:rPr lang="en-AU" altLang="en-US" dirty="0"/>
              <a:t>Document review, update and re-approval</a:t>
            </a:r>
          </a:p>
          <a:p>
            <a:pPr>
              <a:buFontTx/>
              <a:buChar char="•"/>
            </a:pPr>
            <a:r>
              <a:rPr lang="en-AU" altLang="en-US" dirty="0"/>
              <a:t>Identification of changes and current revision status</a:t>
            </a:r>
          </a:p>
          <a:p>
            <a:pPr>
              <a:buFontTx/>
              <a:buChar char="•"/>
            </a:pPr>
            <a:r>
              <a:rPr lang="en-AU" altLang="en-US" dirty="0"/>
              <a:t>Availability at points of use</a:t>
            </a:r>
          </a:p>
          <a:p>
            <a:pPr>
              <a:buFontTx/>
              <a:buChar char="•"/>
            </a:pPr>
            <a:r>
              <a:rPr lang="en-AU" altLang="en-US" dirty="0"/>
              <a:t>Legibility and identification</a:t>
            </a:r>
          </a:p>
          <a:p>
            <a:pPr>
              <a:buFontTx/>
              <a:buChar char="•"/>
            </a:pPr>
            <a:r>
              <a:rPr lang="en-AU" altLang="en-US" dirty="0"/>
              <a:t>Identification and distribution of external documents</a:t>
            </a:r>
          </a:p>
          <a:p>
            <a:pPr>
              <a:buFontTx/>
              <a:buChar char="•"/>
            </a:pPr>
            <a:r>
              <a:rPr lang="en-AU" altLang="en-US" dirty="0"/>
              <a:t>Management of obsolete documents.</a:t>
            </a:r>
          </a:p>
          <a:p>
            <a:r>
              <a:rPr lang="en-AU" altLang="en-US" dirty="0"/>
              <a:t>This is usually easy for government agencies, as most of this will already be in place.</a:t>
            </a:r>
          </a:p>
        </p:txBody>
      </p:sp>
    </p:spTree>
    <p:extLst>
      <p:ext uri="{BB962C8B-B14F-4D97-AF65-F5344CB8AC3E}">
        <p14:creationId xmlns:p14="http://schemas.microsoft.com/office/powerpoint/2010/main" val="15792015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xfrm>
            <a:off x="1204913" y="698500"/>
            <a:ext cx="4591050" cy="3443288"/>
          </a:xfrm>
          <a:ln/>
        </p:spPr>
      </p:sp>
      <p:sp>
        <p:nvSpPr>
          <p:cNvPr id="361475" name="Rectangle 3"/>
          <p:cNvSpPr>
            <a:spLocks noGrp="1" noChangeArrowheads="1"/>
          </p:cNvSpPr>
          <p:nvPr>
            <p:ph type="body" idx="1"/>
          </p:nvPr>
        </p:nvSpPr>
        <p:spPr>
          <a:xfrm>
            <a:off x="889000" y="4691063"/>
            <a:ext cx="4884738" cy="5175250"/>
          </a:xfrm>
        </p:spPr>
        <p:txBody>
          <a:bodyPr/>
          <a:lstStyle/>
          <a:p>
            <a:r>
              <a:rPr lang="en-AU" altLang="en-US" dirty="0"/>
              <a:t>The first point is simply about the need for operational control (or internal control) of significant environmental aspects to ensure that they are carried out in accordance with requirements of the EMS.</a:t>
            </a:r>
          </a:p>
          <a:p>
            <a:r>
              <a:rPr lang="en-AU" altLang="en-US" dirty="0"/>
              <a:t>The second point is about providing documented work instructions and procedures to control processes and operations which do or could have a significant environmental impact. This is the same as a requirement made two slides ago regarding documentation required for an EMS:</a:t>
            </a:r>
          </a:p>
          <a:p>
            <a:r>
              <a:rPr lang="en-AU" altLang="en-US" dirty="0"/>
              <a:t>“Documents and records determined by the organisation to be necessary to ensure the effective planning, operation and control of processes that relate to its significant environmental aspects.”</a:t>
            </a:r>
          </a:p>
          <a:p>
            <a:r>
              <a:rPr lang="en-AU" altLang="en-US" dirty="0"/>
              <a:t>The international standard clearly puts the responsibility on the organisation to determine when operational procedures need to be documented. You do not have to document everything! Instead, a risk management approach should be used. The criteria that could be considered when adopting a risk based approach to documenting procedures include:</a:t>
            </a:r>
          </a:p>
          <a:p>
            <a:pPr>
              <a:buFontTx/>
              <a:buChar char="•"/>
            </a:pPr>
            <a:r>
              <a:rPr lang="en-AU" altLang="en-US" dirty="0"/>
              <a:t>Likelihood and consequences of environmental impact</a:t>
            </a:r>
          </a:p>
          <a:p>
            <a:pPr>
              <a:buFontTx/>
              <a:buChar char="•"/>
            </a:pPr>
            <a:r>
              <a:rPr lang="en-AU" altLang="en-US" dirty="0"/>
              <a:t>Legal and other requirements</a:t>
            </a:r>
          </a:p>
          <a:p>
            <a:pPr>
              <a:buFontTx/>
              <a:buChar char="•"/>
            </a:pPr>
            <a:r>
              <a:rPr lang="en-AU" altLang="en-US" dirty="0"/>
              <a:t>Size and complexity of the organisation and the need to ensure that a procedure is undertaken consistently throughout the organisation</a:t>
            </a:r>
          </a:p>
          <a:p>
            <a:pPr>
              <a:buFontTx/>
              <a:buChar char="•"/>
            </a:pPr>
            <a:r>
              <a:rPr lang="en-AU" altLang="en-US" dirty="0"/>
              <a:t>Benefits for training.</a:t>
            </a:r>
          </a:p>
          <a:p>
            <a:r>
              <a:rPr lang="en-AU" altLang="en-US" dirty="0"/>
              <a:t>Finally, operational control procedures are also required for significant environmental aspects of goods and services used by the organisation. These do not strictly have to be documented, but documentation facilitates communication of them to suppliers, including contractors. </a:t>
            </a:r>
          </a:p>
          <a:p>
            <a:endParaRPr lang="en-AU" altLang="en-US" dirty="0"/>
          </a:p>
          <a:p>
            <a:endParaRPr lang="en-AU" altLang="en-US" dirty="0"/>
          </a:p>
        </p:txBody>
      </p:sp>
    </p:spTree>
    <p:extLst>
      <p:ext uri="{BB962C8B-B14F-4D97-AF65-F5344CB8AC3E}">
        <p14:creationId xmlns:p14="http://schemas.microsoft.com/office/powerpoint/2010/main" val="394621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p:nvPr>
        </p:nvSpPr>
        <p:spPr>
          <a:xfrm>
            <a:off x="933450" y="4381500"/>
            <a:ext cx="5133975" cy="414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sp>
        <p:nvSpPr>
          <p:cNvPr id="10243" name="Text Box 2"/>
          <p:cNvSpPr txBox="1">
            <a:spLocks noChangeArrowheads="1"/>
          </p:cNvSpPr>
          <p:nvPr/>
        </p:nvSpPr>
        <p:spPr bwMode="auto">
          <a:xfrm>
            <a:off x="1204913" y="698500"/>
            <a:ext cx="4594225" cy="3444875"/>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6000"/>
              </a:lnSpc>
              <a:spcBef>
                <a:spcPct val="0"/>
              </a:spcBef>
            </a:pPr>
            <a:endParaRPr lang="en-US" altLang="en-US" sz="2400">
              <a:solidFill>
                <a:schemeClr val="bg1"/>
              </a:solidFill>
            </a:endParaRPr>
          </a:p>
        </p:txBody>
      </p:sp>
    </p:spTree>
    <p:extLst>
      <p:ext uri="{BB962C8B-B14F-4D97-AF65-F5344CB8AC3E}">
        <p14:creationId xmlns:p14="http://schemas.microsoft.com/office/powerpoint/2010/main" val="10459315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xfrm>
            <a:off x="1204913" y="698500"/>
            <a:ext cx="4591050" cy="3443288"/>
          </a:xfrm>
          <a:ln/>
        </p:spPr>
      </p:sp>
      <p:sp>
        <p:nvSpPr>
          <p:cNvPr id="361475" name="Rectangle 3"/>
          <p:cNvSpPr>
            <a:spLocks noGrp="1" noChangeArrowheads="1"/>
          </p:cNvSpPr>
          <p:nvPr>
            <p:ph type="body" idx="1"/>
          </p:nvPr>
        </p:nvSpPr>
        <p:spPr>
          <a:xfrm>
            <a:off x="889000" y="4691063"/>
            <a:ext cx="4884738" cy="5175250"/>
          </a:xfrm>
        </p:spPr>
        <p:txBody>
          <a:bodyPr/>
          <a:lstStyle/>
          <a:p>
            <a:r>
              <a:rPr lang="en-AU" altLang="en-US" dirty="0"/>
              <a:t>The first point is simply about the need for operational control (or internal control) of significant environmental aspects to ensure that they are carried out in accordance with requirements of the EMS.</a:t>
            </a:r>
          </a:p>
          <a:p>
            <a:r>
              <a:rPr lang="en-AU" altLang="en-US" dirty="0"/>
              <a:t>The second point is about providing documented work instructions and procedures to control processes and operations which do or could have a significant environmental impact. This is the same as a requirement made two slides ago regarding documentation required for an EMS:</a:t>
            </a:r>
          </a:p>
          <a:p>
            <a:r>
              <a:rPr lang="en-AU" altLang="en-US" dirty="0"/>
              <a:t>“Documents and records determined by the organisation to be necessary to ensure the effective planning, operation and control of processes that relate to its significant environmental aspects.”</a:t>
            </a:r>
          </a:p>
          <a:p>
            <a:r>
              <a:rPr lang="en-AU" altLang="en-US" dirty="0"/>
              <a:t>The international standard clearly puts the responsibility on the organisation to determine when operational procedures need to be documented. You do not have to document everything! Instead, a risk management approach should be used. The criteria that could be considered when adopting a risk based approach to documenting procedures include:</a:t>
            </a:r>
          </a:p>
          <a:p>
            <a:pPr>
              <a:buFontTx/>
              <a:buChar char="•"/>
            </a:pPr>
            <a:r>
              <a:rPr lang="en-AU" altLang="en-US" dirty="0"/>
              <a:t>Likelihood and consequences of environmental impact</a:t>
            </a:r>
          </a:p>
          <a:p>
            <a:pPr>
              <a:buFontTx/>
              <a:buChar char="•"/>
            </a:pPr>
            <a:r>
              <a:rPr lang="en-AU" altLang="en-US" dirty="0"/>
              <a:t>Legal and other requirements</a:t>
            </a:r>
          </a:p>
          <a:p>
            <a:pPr>
              <a:buFontTx/>
              <a:buChar char="•"/>
            </a:pPr>
            <a:r>
              <a:rPr lang="en-AU" altLang="en-US" dirty="0"/>
              <a:t>Size and complexity of the organisation and the need to ensure that a procedure is undertaken consistently throughout the organisation</a:t>
            </a:r>
          </a:p>
          <a:p>
            <a:pPr>
              <a:buFontTx/>
              <a:buChar char="•"/>
            </a:pPr>
            <a:r>
              <a:rPr lang="en-AU" altLang="en-US" dirty="0"/>
              <a:t>Benefits for training.</a:t>
            </a:r>
          </a:p>
          <a:p>
            <a:r>
              <a:rPr lang="en-AU" altLang="en-US" dirty="0"/>
              <a:t>Finally, operational control procedures are also required for significant environmental aspects of goods and services used by the organisation. These do not strictly have to be documented, but documentation facilitates communication of them to suppliers, including contractors. </a:t>
            </a:r>
          </a:p>
          <a:p>
            <a:endParaRPr lang="en-AU" altLang="en-US" dirty="0"/>
          </a:p>
          <a:p>
            <a:endParaRPr lang="en-AU" altLang="en-US" dirty="0"/>
          </a:p>
        </p:txBody>
      </p:sp>
    </p:spTree>
    <p:extLst>
      <p:ext uri="{BB962C8B-B14F-4D97-AF65-F5344CB8AC3E}">
        <p14:creationId xmlns:p14="http://schemas.microsoft.com/office/powerpoint/2010/main" val="4242546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xfrm>
            <a:off x="1204913" y="698500"/>
            <a:ext cx="4591050" cy="3443288"/>
          </a:xfrm>
          <a:ln/>
        </p:spPr>
      </p:sp>
      <p:sp>
        <p:nvSpPr>
          <p:cNvPr id="361475" name="Rectangle 3"/>
          <p:cNvSpPr>
            <a:spLocks noGrp="1" noChangeArrowheads="1"/>
          </p:cNvSpPr>
          <p:nvPr>
            <p:ph type="body" idx="1"/>
          </p:nvPr>
        </p:nvSpPr>
        <p:spPr>
          <a:xfrm>
            <a:off x="889000" y="4691063"/>
            <a:ext cx="4884738" cy="5175250"/>
          </a:xfrm>
        </p:spPr>
        <p:txBody>
          <a:bodyPr/>
          <a:lstStyle/>
          <a:p>
            <a:endParaRPr lang="en-AU" altLang="en-US" dirty="0"/>
          </a:p>
          <a:p>
            <a:r>
              <a:rPr lang="en-AU" altLang="en-US" dirty="0"/>
              <a:t>Provide example contract management plan and tools</a:t>
            </a:r>
          </a:p>
        </p:txBody>
      </p:sp>
    </p:spTree>
    <p:extLst>
      <p:ext uri="{BB962C8B-B14F-4D97-AF65-F5344CB8AC3E}">
        <p14:creationId xmlns:p14="http://schemas.microsoft.com/office/powerpoint/2010/main" val="38501152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xfrm>
            <a:off x="1204913" y="698500"/>
            <a:ext cx="4591050" cy="3443288"/>
          </a:xfrm>
          <a:ln/>
        </p:spPr>
      </p:sp>
      <p:sp>
        <p:nvSpPr>
          <p:cNvPr id="361475" name="Rectangle 3"/>
          <p:cNvSpPr>
            <a:spLocks noGrp="1" noChangeArrowheads="1"/>
          </p:cNvSpPr>
          <p:nvPr>
            <p:ph type="body" idx="1"/>
          </p:nvPr>
        </p:nvSpPr>
        <p:spPr>
          <a:xfrm>
            <a:off x="889000" y="4691063"/>
            <a:ext cx="4884738" cy="5175250"/>
          </a:xfrm>
        </p:spPr>
        <p:txBody>
          <a:bodyPr/>
          <a:lstStyle/>
          <a:p>
            <a:endParaRPr lang="en-AU" altLang="en-US" dirty="0"/>
          </a:p>
          <a:p>
            <a:r>
              <a:rPr lang="en-AU" altLang="en-US" dirty="0"/>
              <a:t>Provide example contract management plan and tools</a:t>
            </a:r>
          </a:p>
        </p:txBody>
      </p:sp>
    </p:spTree>
    <p:extLst>
      <p:ext uri="{BB962C8B-B14F-4D97-AF65-F5344CB8AC3E}">
        <p14:creationId xmlns:p14="http://schemas.microsoft.com/office/powerpoint/2010/main" val="16578933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xfrm>
            <a:off x="1204913" y="698500"/>
            <a:ext cx="4591050" cy="3443288"/>
          </a:xfrm>
          <a:ln/>
        </p:spPr>
      </p:sp>
      <p:sp>
        <p:nvSpPr>
          <p:cNvPr id="361475" name="Rectangle 3"/>
          <p:cNvSpPr>
            <a:spLocks noGrp="1" noChangeArrowheads="1"/>
          </p:cNvSpPr>
          <p:nvPr>
            <p:ph type="body" idx="1"/>
          </p:nvPr>
        </p:nvSpPr>
        <p:spPr>
          <a:xfrm>
            <a:off x="889000" y="4691063"/>
            <a:ext cx="4884738" cy="5175250"/>
          </a:xfrm>
        </p:spPr>
        <p:txBody>
          <a:bodyPr/>
          <a:lstStyle/>
          <a:p>
            <a:endParaRPr lang="en-AU" altLang="en-US" dirty="0"/>
          </a:p>
          <a:p>
            <a:r>
              <a:rPr lang="en-AU" altLang="en-US" dirty="0"/>
              <a:t>Provide example contract management plan and tools</a:t>
            </a:r>
          </a:p>
        </p:txBody>
      </p:sp>
    </p:spTree>
    <p:extLst>
      <p:ext uri="{BB962C8B-B14F-4D97-AF65-F5344CB8AC3E}">
        <p14:creationId xmlns:p14="http://schemas.microsoft.com/office/powerpoint/2010/main" val="33332683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xfrm>
            <a:off x="1204913" y="698500"/>
            <a:ext cx="4591050" cy="3443288"/>
          </a:xfrm>
          <a:ln/>
        </p:spPr>
      </p:sp>
      <p:sp>
        <p:nvSpPr>
          <p:cNvPr id="361475" name="Rectangle 3"/>
          <p:cNvSpPr>
            <a:spLocks noGrp="1" noChangeArrowheads="1"/>
          </p:cNvSpPr>
          <p:nvPr>
            <p:ph type="body" idx="1"/>
          </p:nvPr>
        </p:nvSpPr>
        <p:spPr>
          <a:xfrm>
            <a:off x="889000" y="4691063"/>
            <a:ext cx="4884738" cy="5175250"/>
          </a:xfrm>
        </p:spPr>
        <p:txBody>
          <a:bodyPr/>
          <a:lstStyle/>
          <a:p>
            <a:endParaRPr lang="en-AU" altLang="en-US" dirty="0"/>
          </a:p>
          <a:p>
            <a:r>
              <a:rPr lang="en-AU" altLang="en-US" dirty="0"/>
              <a:t>Provide example contract management plan and tools</a:t>
            </a:r>
          </a:p>
        </p:txBody>
      </p:sp>
    </p:spTree>
    <p:extLst>
      <p:ext uri="{BB962C8B-B14F-4D97-AF65-F5344CB8AC3E}">
        <p14:creationId xmlns:p14="http://schemas.microsoft.com/office/powerpoint/2010/main" val="36792784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xfrm>
            <a:off x="1204913" y="698500"/>
            <a:ext cx="4591050" cy="3443288"/>
          </a:xfrm>
          <a:ln/>
        </p:spPr>
      </p:sp>
      <p:sp>
        <p:nvSpPr>
          <p:cNvPr id="361475" name="Rectangle 3"/>
          <p:cNvSpPr>
            <a:spLocks noGrp="1" noChangeArrowheads="1"/>
          </p:cNvSpPr>
          <p:nvPr>
            <p:ph type="body" idx="1"/>
          </p:nvPr>
        </p:nvSpPr>
        <p:spPr>
          <a:xfrm>
            <a:off x="889000" y="4691063"/>
            <a:ext cx="4884738" cy="5175250"/>
          </a:xfrm>
        </p:spPr>
        <p:txBody>
          <a:bodyPr/>
          <a:lstStyle/>
          <a:p>
            <a:endParaRPr lang="en-AU" altLang="en-US" dirty="0"/>
          </a:p>
          <a:p>
            <a:r>
              <a:rPr lang="en-AU" altLang="en-US" dirty="0"/>
              <a:t>Provide example contract management plan and tools</a:t>
            </a:r>
          </a:p>
        </p:txBody>
      </p:sp>
    </p:spTree>
    <p:extLst>
      <p:ext uri="{BB962C8B-B14F-4D97-AF65-F5344CB8AC3E}">
        <p14:creationId xmlns:p14="http://schemas.microsoft.com/office/powerpoint/2010/main" val="27583920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xfrm>
            <a:off x="1204913" y="698500"/>
            <a:ext cx="4591050" cy="3443288"/>
          </a:xfrm>
          <a:ln/>
        </p:spPr>
      </p:sp>
      <p:sp>
        <p:nvSpPr>
          <p:cNvPr id="361475" name="Rectangle 3"/>
          <p:cNvSpPr>
            <a:spLocks noGrp="1" noChangeArrowheads="1"/>
          </p:cNvSpPr>
          <p:nvPr>
            <p:ph type="body" idx="1"/>
          </p:nvPr>
        </p:nvSpPr>
        <p:spPr>
          <a:xfrm>
            <a:off x="889000" y="4691063"/>
            <a:ext cx="4884738" cy="5175250"/>
          </a:xfrm>
        </p:spPr>
        <p:txBody>
          <a:bodyPr/>
          <a:lstStyle/>
          <a:p>
            <a:endParaRPr lang="en-AU" altLang="en-US" dirty="0"/>
          </a:p>
          <a:p>
            <a:r>
              <a:rPr lang="en-AU" altLang="en-US" dirty="0"/>
              <a:t>Provide example contract management plan and tools</a:t>
            </a:r>
          </a:p>
        </p:txBody>
      </p:sp>
    </p:spTree>
    <p:extLst>
      <p:ext uri="{BB962C8B-B14F-4D97-AF65-F5344CB8AC3E}">
        <p14:creationId xmlns:p14="http://schemas.microsoft.com/office/powerpoint/2010/main" val="3759732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xfrm>
            <a:off x="1204913" y="698500"/>
            <a:ext cx="4591050" cy="3443288"/>
          </a:xfrm>
          <a:ln/>
        </p:spPr>
      </p:sp>
      <p:sp>
        <p:nvSpPr>
          <p:cNvPr id="361475" name="Rectangle 3"/>
          <p:cNvSpPr>
            <a:spLocks noGrp="1" noChangeArrowheads="1"/>
          </p:cNvSpPr>
          <p:nvPr>
            <p:ph type="body" idx="1"/>
          </p:nvPr>
        </p:nvSpPr>
        <p:spPr>
          <a:xfrm>
            <a:off x="889000" y="4691063"/>
            <a:ext cx="4884738" cy="5175250"/>
          </a:xfrm>
        </p:spPr>
        <p:txBody>
          <a:bodyPr/>
          <a:lstStyle/>
          <a:p>
            <a:endParaRPr lang="en-AU" altLang="en-US" dirty="0"/>
          </a:p>
          <a:p>
            <a:r>
              <a:rPr lang="en-AU" altLang="en-US" dirty="0"/>
              <a:t>Provide example contract management plan and tools</a:t>
            </a:r>
          </a:p>
        </p:txBody>
      </p:sp>
    </p:spTree>
    <p:extLst>
      <p:ext uri="{BB962C8B-B14F-4D97-AF65-F5344CB8AC3E}">
        <p14:creationId xmlns:p14="http://schemas.microsoft.com/office/powerpoint/2010/main" val="40813534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xfrm>
            <a:off x="1204913" y="698500"/>
            <a:ext cx="4591050" cy="3443288"/>
          </a:xfrm>
          <a:ln/>
        </p:spPr>
      </p:sp>
      <p:sp>
        <p:nvSpPr>
          <p:cNvPr id="363523" name="Rectangle 3"/>
          <p:cNvSpPr>
            <a:spLocks noGrp="1" noChangeArrowheads="1"/>
          </p:cNvSpPr>
          <p:nvPr>
            <p:ph type="body" idx="1"/>
          </p:nvPr>
        </p:nvSpPr>
        <p:spPr/>
        <p:txBody>
          <a:bodyPr/>
          <a:lstStyle/>
          <a:p>
            <a:r>
              <a:rPr lang="en-AU" altLang="en-US" dirty="0"/>
              <a:t>Most large office-based organisations already have an emergency preparedness &amp; response plan as an OH&amp;S requirement. The requirement for an EMS are the same, with some modification</a:t>
            </a:r>
            <a:r>
              <a:rPr lang="en-AU" altLang="en-US" baseline="0" dirty="0"/>
              <a:t> related to the impact</a:t>
            </a:r>
            <a:r>
              <a:rPr lang="en-AU" altLang="en-US" dirty="0"/>
              <a:t>.</a:t>
            </a:r>
          </a:p>
        </p:txBody>
      </p:sp>
    </p:spTree>
    <p:extLst>
      <p:ext uri="{BB962C8B-B14F-4D97-AF65-F5344CB8AC3E}">
        <p14:creationId xmlns:p14="http://schemas.microsoft.com/office/powerpoint/2010/main" val="29939514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xfrm>
            <a:off x="1204913" y="698500"/>
            <a:ext cx="4591050" cy="3443288"/>
          </a:xfrm>
          <a:ln/>
        </p:spPr>
      </p:sp>
      <p:sp>
        <p:nvSpPr>
          <p:cNvPr id="363523" name="Rectangle 3"/>
          <p:cNvSpPr>
            <a:spLocks noGrp="1" noChangeArrowheads="1"/>
          </p:cNvSpPr>
          <p:nvPr>
            <p:ph type="body" idx="1"/>
          </p:nvPr>
        </p:nvSpPr>
        <p:spPr/>
        <p:txBody>
          <a:bodyPr/>
          <a:lstStyle/>
          <a:p>
            <a:r>
              <a:rPr lang="en-AU" altLang="en-US"/>
              <a:t>Most large office-based organisations already have an emergency preparedness &amp; response plan as an OH&amp;S requirement. The requirement for an EMS is the same.</a:t>
            </a:r>
          </a:p>
        </p:txBody>
      </p:sp>
    </p:spTree>
    <p:extLst>
      <p:ext uri="{BB962C8B-B14F-4D97-AF65-F5344CB8AC3E}">
        <p14:creationId xmlns:p14="http://schemas.microsoft.com/office/powerpoint/2010/main" val="36776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p:nvPr>
        </p:nvSpPr>
        <p:spPr>
          <a:xfrm>
            <a:off x="933450" y="4381500"/>
            <a:ext cx="5133975" cy="414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sp>
        <p:nvSpPr>
          <p:cNvPr id="10243" name="Text Box 2"/>
          <p:cNvSpPr txBox="1">
            <a:spLocks noChangeArrowheads="1"/>
          </p:cNvSpPr>
          <p:nvPr/>
        </p:nvSpPr>
        <p:spPr bwMode="auto">
          <a:xfrm>
            <a:off x="1204913" y="698500"/>
            <a:ext cx="4594225" cy="3444875"/>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6000"/>
              </a:lnSpc>
              <a:spcBef>
                <a:spcPct val="0"/>
              </a:spcBef>
            </a:pPr>
            <a:endParaRPr lang="en-US" altLang="en-US" sz="2400">
              <a:solidFill>
                <a:schemeClr val="bg1"/>
              </a:solidFill>
            </a:endParaRPr>
          </a:p>
        </p:txBody>
      </p:sp>
    </p:spTree>
    <p:extLst>
      <p:ext uri="{BB962C8B-B14F-4D97-AF65-F5344CB8AC3E}">
        <p14:creationId xmlns:p14="http://schemas.microsoft.com/office/powerpoint/2010/main" val="2319233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xfrm>
            <a:off x="1204913" y="698500"/>
            <a:ext cx="4591050" cy="3443288"/>
          </a:xfrm>
          <a:ln/>
        </p:spPr>
      </p:sp>
      <p:sp>
        <p:nvSpPr>
          <p:cNvPr id="363523" name="Rectangle 3"/>
          <p:cNvSpPr>
            <a:spLocks noGrp="1" noChangeArrowheads="1"/>
          </p:cNvSpPr>
          <p:nvPr>
            <p:ph type="body" idx="1"/>
          </p:nvPr>
        </p:nvSpPr>
        <p:spPr/>
        <p:txBody>
          <a:bodyPr/>
          <a:lstStyle/>
          <a:p>
            <a:r>
              <a:rPr lang="en-AU" altLang="en-US" dirty="0"/>
              <a:t>Most large office-based organisations already have a crisis management and communication plan as an OH&amp;S requirement. The requirement for an EMS is the same.</a:t>
            </a:r>
          </a:p>
        </p:txBody>
      </p:sp>
    </p:spTree>
    <p:extLst>
      <p:ext uri="{BB962C8B-B14F-4D97-AF65-F5344CB8AC3E}">
        <p14:creationId xmlns:p14="http://schemas.microsoft.com/office/powerpoint/2010/main" val="19653398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341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748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8714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1603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xfrm>
            <a:off x="1204913" y="698500"/>
            <a:ext cx="4591050" cy="3443288"/>
          </a:xfrm>
          <a:ln/>
        </p:spPr>
      </p:sp>
      <p:sp>
        <p:nvSpPr>
          <p:cNvPr id="367619" name="Rectangle 3"/>
          <p:cNvSpPr>
            <a:spLocks noGrp="1" noChangeArrowheads="1"/>
          </p:cNvSpPr>
          <p:nvPr>
            <p:ph type="body" idx="1"/>
          </p:nvPr>
        </p:nvSpPr>
        <p:spPr/>
        <p:txBody>
          <a:bodyPr/>
          <a:lstStyle/>
          <a:p>
            <a:r>
              <a:rPr lang="en-AU" altLang="en-US"/>
              <a:t>In the context of an environmental management system, </a:t>
            </a:r>
            <a:r>
              <a:rPr lang="en-AU" altLang="en-US" i="1"/>
              <a:t>environmental performance</a:t>
            </a:r>
            <a:r>
              <a:rPr lang="en-AU" altLang="en-US"/>
              <a:t> is the measureable results of an organisation’s management of its environmental aspects.</a:t>
            </a:r>
          </a:p>
          <a:p>
            <a:r>
              <a:rPr lang="en-AU" altLang="en-US"/>
              <a:t>The standard requires an organisation to have a procedure for monitoring and measuring, on a regular basis, the key characteristics of its operations that can have a significant environmental impact. The procedure must include the recording of information to monitor environmental performance, operational controls, and progress on achieving the organisation’s environmental objectives and targets.</a:t>
            </a:r>
          </a:p>
          <a:p>
            <a:r>
              <a:rPr lang="en-AU" altLang="en-US"/>
              <a:t>Any monitoring or measuring equipment that requires calibration or verification must have its calibration and verification maintained, as evidenced by records.</a:t>
            </a:r>
          </a:p>
        </p:txBody>
      </p:sp>
    </p:spTree>
    <p:extLst>
      <p:ext uri="{BB962C8B-B14F-4D97-AF65-F5344CB8AC3E}">
        <p14:creationId xmlns:p14="http://schemas.microsoft.com/office/powerpoint/2010/main" val="5616545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xfrm>
            <a:off x="1204913" y="698500"/>
            <a:ext cx="4591050" cy="3443288"/>
          </a:xfrm>
          <a:ln/>
        </p:spPr>
      </p:sp>
      <p:sp>
        <p:nvSpPr>
          <p:cNvPr id="369667" name="Rectangle 3"/>
          <p:cNvSpPr>
            <a:spLocks noGrp="1" noChangeArrowheads="1"/>
          </p:cNvSpPr>
          <p:nvPr>
            <p:ph type="body" idx="1"/>
          </p:nvPr>
        </p:nvSpPr>
        <p:spPr/>
        <p:txBody>
          <a:bodyPr/>
          <a:lstStyle/>
          <a:p>
            <a:r>
              <a:rPr lang="en-AU" altLang="en-US"/>
              <a:t>In addition to monitoring and measurement of operational activities, the standard requires an organisation to periodically evaluate its compliance with applicable legal requirements and with other requirements to which it subscribes, and keep records of the results of the evaluations. This is consistent with that commitment to compliance made in the environmental policy.</a:t>
            </a:r>
          </a:p>
          <a:p>
            <a:r>
              <a:rPr lang="en-AU" altLang="en-US"/>
              <a:t>The distinction between monitoring and measurement on the one hand and periodic evaluation of compliance on the other is not always appreciated: </a:t>
            </a:r>
          </a:p>
          <a:p>
            <a:pPr>
              <a:buFontTx/>
              <a:buChar char="•"/>
            </a:pPr>
            <a:r>
              <a:rPr lang="en-AU" altLang="en-US"/>
              <a:t>Monitoring and measurement is an ongoing process to collect data required by legal and other requirements. </a:t>
            </a:r>
          </a:p>
          <a:p>
            <a:pPr>
              <a:buFontTx/>
              <a:buChar char="•"/>
            </a:pPr>
            <a:r>
              <a:rPr lang="en-AU" altLang="en-US"/>
              <a:t>Evaluation of compliance is about analysing and comparing the data collected over a period of time with legal and other requirements. </a:t>
            </a:r>
          </a:p>
          <a:p>
            <a:r>
              <a:rPr lang="en-AU" altLang="en-US"/>
              <a:t>The evaluation can be conducted in a compliance audit. </a:t>
            </a:r>
          </a:p>
        </p:txBody>
      </p:sp>
    </p:spTree>
    <p:extLst>
      <p:ext uri="{BB962C8B-B14F-4D97-AF65-F5344CB8AC3E}">
        <p14:creationId xmlns:p14="http://schemas.microsoft.com/office/powerpoint/2010/main" val="29841116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a:xfrm>
            <a:off x="1204913" y="698500"/>
            <a:ext cx="4591050" cy="3443288"/>
          </a:xfrm>
          <a:ln/>
        </p:spPr>
      </p:sp>
      <p:sp>
        <p:nvSpPr>
          <p:cNvPr id="371715" name="Rectangle 3"/>
          <p:cNvSpPr>
            <a:spLocks noGrp="1" noChangeArrowheads="1"/>
          </p:cNvSpPr>
          <p:nvPr>
            <p:ph type="body" idx="1"/>
          </p:nvPr>
        </p:nvSpPr>
        <p:spPr>
          <a:xfrm>
            <a:off x="889000" y="4691063"/>
            <a:ext cx="4884738" cy="5175250"/>
          </a:xfrm>
        </p:spPr>
        <p:txBody>
          <a:bodyPr/>
          <a:lstStyle/>
          <a:p>
            <a:r>
              <a:rPr lang="en-AU" altLang="en-US" sz="1000" i="1" dirty="0"/>
              <a:t>Nonconformity</a:t>
            </a:r>
            <a:r>
              <a:rPr lang="en-AU" altLang="en-US" sz="1000" dirty="0"/>
              <a:t> is non-fulfilment of a requirement, that is, when something does not go to plan. In the context of an environmental management system, environmental nonconformity occurs when:</a:t>
            </a:r>
          </a:p>
          <a:p>
            <a:pPr>
              <a:buFontTx/>
              <a:buChar char="•"/>
            </a:pPr>
            <a:r>
              <a:rPr lang="en-AU" altLang="en-US" sz="1000" dirty="0"/>
              <a:t>an environmental control is not implemented or is ineffective, </a:t>
            </a:r>
          </a:p>
          <a:p>
            <a:pPr>
              <a:buFontTx/>
              <a:buChar char="•"/>
            </a:pPr>
            <a:r>
              <a:rPr lang="en-AU" altLang="en-US" sz="1000" dirty="0"/>
              <a:t>an environmental emergency or accident happens, </a:t>
            </a:r>
          </a:p>
          <a:p>
            <a:pPr>
              <a:buFontTx/>
              <a:buChar char="•"/>
            </a:pPr>
            <a:r>
              <a:rPr lang="en-AU" altLang="en-US" sz="1000" dirty="0"/>
              <a:t>a licence condition is breached, </a:t>
            </a:r>
          </a:p>
          <a:p>
            <a:pPr>
              <a:buFontTx/>
              <a:buChar char="•"/>
            </a:pPr>
            <a:r>
              <a:rPr lang="en-AU" altLang="en-US" sz="1000" dirty="0"/>
              <a:t>acceptable levels of a monitored or measured characteristic are exceeded, </a:t>
            </a:r>
          </a:p>
          <a:p>
            <a:pPr>
              <a:buFontTx/>
              <a:buChar char="•"/>
            </a:pPr>
            <a:r>
              <a:rPr lang="en-AU" altLang="en-US" sz="1000" dirty="0"/>
              <a:t>an environmental objective or target is not met, </a:t>
            </a:r>
          </a:p>
          <a:p>
            <a:pPr>
              <a:buFontTx/>
              <a:buChar char="•"/>
            </a:pPr>
            <a:r>
              <a:rPr lang="en-AU" altLang="en-US" sz="1000" dirty="0"/>
              <a:t>a neighbour or member of the public complains about an environmental issue from your site, </a:t>
            </a:r>
          </a:p>
          <a:p>
            <a:pPr>
              <a:buFontTx/>
              <a:buChar char="•"/>
            </a:pPr>
            <a:r>
              <a:rPr lang="en-AU" altLang="en-US" sz="1000" dirty="0"/>
              <a:t>a documented procedure or work instruction is not followed, and so on. </a:t>
            </a:r>
          </a:p>
          <a:p>
            <a:r>
              <a:rPr lang="en-AU" altLang="en-US" sz="1000" dirty="0"/>
              <a:t>Actual and potential nonconformity is identified and suggestions for improvement are made by:</a:t>
            </a:r>
          </a:p>
          <a:p>
            <a:pPr>
              <a:buFontTx/>
              <a:buChar char="•"/>
            </a:pPr>
            <a:r>
              <a:rPr lang="en-AU" altLang="en-US" sz="1000" dirty="0"/>
              <a:t>Internal audit</a:t>
            </a:r>
          </a:p>
          <a:p>
            <a:pPr>
              <a:buFontTx/>
              <a:buChar char="•"/>
            </a:pPr>
            <a:r>
              <a:rPr lang="en-AU" altLang="en-US" sz="1000" dirty="0"/>
              <a:t>External audit</a:t>
            </a:r>
          </a:p>
          <a:p>
            <a:pPr>
              <a:buFontTx/>
              <a:buChar char="•"/>
            </a:pPr>
            <a:r>
              <a:rPr lang="en-AU" altLang="en-US" sz="1000" dirty="0"/>
              <a:t>Site inspections</a:t>
            </a:r>
          </a:p>
          <a:p>
            <a:pPr>
              <a:buFontTx/>
              <a:buChar char="•"/>
            </a:pPr>
            <a:r>
              <a:rPr lang="en-AU" altLang="en-US" sz="1000" dirty="0"/>
              <a:t>Feedback from external parties</a:t>
            </a:r>
          </a:p>
          <a:p>
            <a:pPr>
              <a:buFontTx/>
              <a:buChar char="•"/>
            </a:pPr>
            <a:r>
              <a:rPr lang="en-AU" altLang="en-US" sz="1000" dirty="0"/>
              <a:t>Complaints from customers or other stakeholders</a:t>
            </a:r>
          </a:p>
          <a:p>
            <a:pPr>
              <a:buFontTx/>
              <a:buChar char="•"/>
            </a:pPr>
            <a:r>
              <a:rPr lang="en-AU" altLang="en-US" sz="1000" dirty="0"/>
              <a:t>Suggestions for improvement from staff and contractors</a:t>
            </a:r>
          </a:p>
          <a:p>
            <a:pPr>
              <a:buFontTx/>
              <a:buChar char="•"/>
            </a:pPr>
            <a:r>
              <a:rPr lang="en-AU" altLang="en-US" sz="1000" dirty="0"/>
              <a:t>Occurrence of environmental emergencies and accidents</a:t>
            </a:r>
          </a:p>
          <a:p>
            <a:pPr>
              <a:buFontTx/>
              <a:buChar char="•"/>
            </a:pPr>
            <a:r>
              <a:rPr lang="en-AU" altLang="en-US" sz="1000" dirty="0"/>
              <a:t>Testing of emergency preparedness and response</a:t>
            </a:r>
          </a:p>
          <a:p>
            <a:pPr>
              <a:buFontTx/>
              <a:buChar char="•"/>
            </a:pPr>
            <a:r>
              <a:rPr lang="en-AU" altLang="en-US" sz="1000" dirty="0"/>
              <a:t>Management review</a:t>
            </a:r>
          </a:p>
          <a:p>
            <a:r>
              <a:rPr lang="en-AU" altLang="en-US" sz="1000" dirty="0"/>
              <a:t>Corrective and preventive action are used when a nonconformity is identified, regardless of its source. They involve getting to the root cause of the nonconformity, then determining and taking corrective action to ensure the actual nonconformity does not recur, or preventive action to ensure the potential nonconformity does not occur in the first place.</a:t>
            </a:r>
          </a:p>
          <a:p>
            <a:r>
              <a:rPr lang="en-AU" altLang="en-US" sz="1000" dirty="0"/>
              <a:t>The next slide shows how this works in practice.</a:t>
            </a:r>
          </a:p>
          <a:p>
            <a:endParaRPr lang="en-AU" altLang="en-US" sz="1000" dirty="0"/>
          </a:p>
        </p:txBody>
      </p:sp>
    </p:spTree>
    <p:extLst>
      <p:ext uri="{BB962C8B-B14F-4D97-AF65-F5344CB8AC3E}">
        <p14:creationId xmlns:p14="http://schemas.microsoft.com/office/powerpoint/2010/main" val="5429960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a:xfrm>
            <a:off x="1204913" y="698500"/>
            <a:ext cx="4591050" cy="3443288"/>
          </a:xfrm>
          <a:ln/>
        </p:spPr>
      </p:sp>
      <p:sp>
        <p:nvSpPr>
          <p:cNvPr id="371715" name="Rectangle 3"/>
          <p:cNvSpPr>
            <a:spLocks noGrp="1" noChangeArrowheads="1"/>
          </p:cNvSpPr>
          <p:nvPr>
            <p:ph type="body" idx="1"/>
          </p:nvPr>
        </p:nvSpPr>
        <p:spPr>
          <a:xfrm>
            <a:off x="889000" y="4691063"/>
            <a:ext cx="4884738" cy="5175250"/>
          </a:xfrm>
        </p:spPr>
        <p:txBody>
          <a:bodyPr/>
          <a:lstStyle/>
          <a:p>
            <a:r>
              <a:rPr lang="en-AU" altLang="en-US" sz="1000" i="1" dirty="0"/>
              <a:t>Nonconformity</a:t>
            </a:r>
            <a:r>
              <a:rPr lang="en-AU" altLang="en-US" sz="1000" dirty="0"/>
              <a:t> is non-fulfilment of a requirement, that is, when something does not go to plan. In the context of an environmental management system, environmental nonconformity occurs when:</a:t>
            </a:r>
          </a:p>
          <a:p>
            <a:pPr>
              <a:buFontTx/>
              <a:buChar char="•"/>
            </a:pPr>
            <a:r>
              <a:rPr lang="en-AU" altLang="en-US" sz="1000" dirty="0"/>
              <a:t>an environmental control is not implemented or is ineffective, </a:t>
            </a:r>
          </a:p>
          <a:p>
            <a:pPr>
              <a:buFontTx/>
              <a:buChar char="•"/>
            </a:pPr>
            <a:r>
              <a:rPr lang="en-AU" altLang="en-US" sz="1000" dirty="0"/>
              <a:t>an environmental emergency or accident happens, </a:t>
            </a:r>
          </a:p>
          <a:p>
            <a:pPr>
              <a:buFontTx/>
              <a:buChar char="•"/>
            </a:pPr>
            <a:r>
              <a:rPr lang="en-AU" altLang="en-US" sz="1000" dirty="0"/>
              <a:t>a licence condition is breached, </a:t>
            </a:r>
          </a:p>
          <a:p>
            <a:pPr>
              <a:buFontTx/>
              <a:buChar char="•"/>
            </a:pPr>
            <a:r>
              <a:rPr lang="en-AU" altLang="en-US" sz="1000" dirty="0"/>
              <a:t>acceptable levels of a monitored or measured characteristic are exceeded, </a:t>
            </a:r>
          </a:p>
          <a:p>
            <a:pPr>
              <a:buFontTx/>
              <a:buChar char="•"/>
            </a:pPr>
            <a:r>
              <a:rPr lang="en-AU" altLang="en-US" sz="1000" dirty="0"/>
              <a:t>an environmental objective or target is not met, </a:t>
            </a:r>
          </a:p>
          <a:p>
            <a:pPr>
              <a:buFontTx/>
              <a:buChar char="•"/>
            </a:pPr>
            <a:r>
              <a:rPr lang="en-AU" altLang="en-US" sz="1000" dirty="0"/>
              <a:t>a neighbour or member of the public complains about an environmental issue from your site, </a:t>
            </a:r>
          </a:p>
          <a:p>
            <a:pPr>
              <a:buFontTx/>
              <a:buChar char="•"/>
            </a:pPr>
            <a:r>
              <a:rPr lang="en-AU" altLang="en-US" sz="1000" dirty="0"/>
              <a:t>a documented procedure or work instruction is not followed, and so on. </a:t>
            </a:r>
          </a:p>
          <a:p>
            <a:r>
              <a:rPr lang="en-AU" altLang="en-US" sz="1000" dirty="0"/>
              <a:t>Actual and potential nonconformity is identified and suggestions for improvement are made by:</a:t>
            </a:r>
          </a:p>
          <a:p>
            <a:pPr>
              <a:buFontTx/>
              <a:buChar char="•"/>
            </a:pPr>
            <a:r>
              <a:rPr lang="en-AU" altLang="en-US" sz="1000" dirty="0"/>
              <a:t>Internal audit</a:t>
            </a:r>
          </a:p>
          <a:p>
            <a:pPr>
              <a:buFontTx/>
              <a:buChar char="•"/>
            </a:pPr>
            <a:r>
              <a:rPr lang="en-AU" altLang="en-US" sz="1000" dirty="0"/>
              <a:t>External audit</a:t>
            </a:r>
          </a:p>
          <a:p>
            <a:pPr>
              <a:buFontTx/>
              <a:buChar char="•"/>
            </a:pPr>
            <a:r>
              <a:rPr lang="en-AU" altLang="en-US" sz="1000" dirty="0"/>
              <a:t>Site inspections</a:t>
            </a:r>
          </a:p>
          <a:p>
            <a:pPr>
              <a:buFontTx/>
              <a:buChar char="•"/>
            </a:pPr>
            <a:r>
              <a:rPr lang="en-AU" altLang="en-US" sz="1000" dirty="0"/>
              <a:t>Feedback from external parties</a:t>
            </a:r>
          </a:p>
          <a:p>
            <a:pPr>
              <a:buFontTx/>
              <a:buChar char="•"/>
            </a:pPr>
            <a:r>
              <a:rPr lang="en-AU" altLang="en-US" sz="1000" dirty="0"/>
              <a:t>Complaints from customers or other stakeholders</a:t>
            </a:r>
          </a:p>
          <a:p>
            <a:pPr>
              <a:buFontTx/>
              <a:buChar char="•"/>
            </a:pPr>
            <a:r>
              <a:rPr lang="en-AU" altLang="en-US" sz="1000" dirty="0"/>
              <a:t>Suggestions for improvement from staff and contractors</a:t>
            </a:r>
          </a:p>
          <a:p>
            <a:pPr>
              <a:buFontTx/>
              <a:buChar char="•"/>
            </a:pPr>
            <a:r>
              <a:rPr lang="en-AU" altLang="en-US" sz="1000" dirty="0"/>
              <a:t>Occurrence of environmental emergencies and accidents</a:t>
            </a:r>
          </a:p>
          <a:p>
            <a:pPr>
              <a:buFontTx/>
              <a:buChar char="•"/>
            </a:pPr>
            <a:r>
              <a:rPr lang="en-AU" altLang="en-US" sz="1000" dirty="0"/>
              <a:t>Testing of emergency preparedness and response</a:t>
            </a:r>
          </a:p>
          <a:p>
            <a:pPr>
              <a:buFontTx/>
              <a:buChar char="•"/>
            </a:pPr>
            <a:r>
              <a:rPr lang="en-AU" altLang="en-US" sz="1000" dirty="0"/>
              <a:t>Management review</a:t>
            </a:r>
          </a:p>
          <a:p>
            <a:r>
              <a:rPr lang="en-AU" altLang="en-US" sz="1000" dirty="0"/>
              <a:t>Corrective and preventive action are used when a nonconformity is identified, regardless of its source. They involve getting to the root cause of the nonconformity, then determining and taking corrective action to ensure the actual nonconformity does not recur, or preventive action to ensure the potential nonconformity does not occur in the first place.</a:t>
            </a:r>
          </a:p>
          <a:p>
            <a:r>
              <a:rPr lang="en-AU" altLang="en-US" sz="1000" dirty="0"/>
              <a:t>The next slide shows how this works in practice.</a:t>
            </a:r>
          </a:p>
          <a:p>
            <a:endParaRPr lang="en-AU" altLang="en-US" sz="1000" dirty="0"/>
          </a:p>
        </p:txBody>
      </p:sp>
    </p:spTree>
    <p:extLst>
      <p:ext uri="{BB962C8B-B14F-4D97-AF65-F5344CB8AC3E}">
        <p14:creationId xmlns:p14="http://schemas.microsoft.com/office/powerpoint/2010/main" val="19707899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xfrm>
            <a:off x="1204913" y="698500"/>
            <a:ext cx="4591050" cy="3443288"/>
          </a:xfrm>
          <a:ln/>
        </p:spPr>
      </p:sp>
      <p:sp>
        <p:nvSpPr>
          <p:cNvPr id="374787" name="Rectangle 3"/>
          <p:cNvSpPr>
            <a:spLocks noGrp="1" noChangeArrowheads="1"/>
          </p:cNvSpPr>
          <p:nvPr>
            <p:ph type="body" idx="1"/>
          </p:nvPr>
        </p:nvSpPr>
        <p:spPr/>
        <p:txBody>
          <a:bodyPr/>
          <a:lstStyle/>
          <a:p>
            <a:r>
              <a:rPr lang="en-AU" altLang="en-US"/>
              <a:t>This shows a flowchart of the corrective and preventive action process. The objective of the process is to drive continual improvement of the EMS. </a:t>
            </a:r>
          </a:p>
          <a:p>
            <a:endParaRPr lang="en-AU" altLang="en-US"/>
          </a:p>
        </p:txBody>
      </p:sp>
    </p:spTree>
    <p:extLst>
      <p:ext uri="{BB962C8B-B14F-4D97-AF65-F5344CB8AC3E}">
        <p14:creationId xmlns:p14="http://schemas.microsoft.com/office/powerpoint/2010/main" val="241482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206500" y="698500"/>
            <a:ext cx="4592638" cy="3444875"/>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6000"/>
              </a:lnSpc>
              <a:spcBef>
                <a:spcPct val="0"/>
              </a:spcBef>
            </a:pPr>
            <a:endParaRPr lang="en-US" altLang="en-US" sz="2400">
              <a:solidFill>
                <a:schemeClr val="bg1"/>
              </a:solidFill>
            </a:endParaRPr>
          </a:p>
        </p:txBody>
      </p:sp>
      <p:sp>
        <p:nvSpPr>
          <p:cNvPr id="8195" name="Rectangle 2"/>
          <p:cNvSpPr>
            <a:spLocks noGrp="1" noChangeArrowheads="1"/>
          </p:cNvSpPr>
          <p:nvPr>
            <p:ph type="body"/>
          </p:nvPr>
        </p:nvSpPr>
        <p:spPr>
          <a:xfrm>
            <a:off x="933450" y="4381500"/>
            <a:ext cx="5133975" cy="414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AU" altLang="en-US" i="1" dirty="0"/>
              <a:t>[This presentation is intended to inform employees in operational areas of key environmental interest of the structure and purpose of an environmental management system. his presentation is not designed to be used as is, but rather has been developed as an example and may act as a framework from which to develop a more refined presentation to use for educating staff to the requirements of an Environmental Management System].</a:t>
            </a:r>
            <a:endParaRPr lang="en-AU" altLang="en-US" dirty="0"/>
          </a:p>
          <a:p>
            <a:r>
              <a:rPr lang="en-AU" altLang="en-US" dirty="0"/>
              <a:t>This presentation aims to introduce you to the structure and purpose of an Environmental Management System. </a:t>
            </a:r>
          </a:p>
        </p:txBody>
      </p:sp>
    </p:spTree>
    <p:extLst>
      <p:ext uri="{BB962C8B-B14F-4D97-AF65-F5344CB8AC3E}">
        <p14:creationId xmlns:p14="http://schemas.microsoft.com/office/powerpoint/2010/main" val="3929560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xfrm>
            <a:off x="1204913" y="698500"/>
            <a:ext cx="4591050" cy="3443288"/>
          </a:xfrm>
          <a:ln/>
        </p:spPr>
      </p:sp>
      <p:sp>
        <p:nvSpPr>
          <p:cNvPr id="375811" name="Rectangle 3"/>
          <p:cNvSpPr>
            <a:spLocks noGrp="1" noChangeArrowheads="1"/>
          </p:cNvSpPr>
          <p:nvPr>
            <p:ph type="body" idx="1"/>
          </p:nvPr>
        </p:nvSpPr>
        <p:spPr/>
        <p:txBody>
          <a:bodyPr/>
          <a:lstStyle/>
          <a:p>
            <a:r>
              <a:rPr lang="en-AU" altLang="en-US"/>
              <a:t>Our agency has a good records management system—all we need to do is ensure that it is used by the EMS.</a:t>
            </a:r>
          </a:p>
        </p:txBody>
      </p:sp>
    </p:spTree>
    <p:extLst>
      <p:ext uri="{BB962C8B-B14F-4D97-AF65-F5344CB8AC3E}">
        <p14:creationId xmlns:p14="http://schemas.microsoft.com/office/powerpoint/2010/main" val="22344832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xfrm>
            <a:off x="1204913" y="698500"/>
            <a:ext cx="4591050" cy="3443288"/>
          </a:xfrm>
          <a:ln/>
        </p:spPr>
      </p:sp>
      <p:sp>
        <p:nvSpPr>
          <p:cNvPr id="377859" name="Rectangle 3"/>
          <p:cNvSpPr>
            <a:spLocks noGrp="1" noChangeArrowheads="1"/>
          </p:cNvSpPr>
          <p:nvPr>
            <p:ph type="body" idx="1"/>
          </p:nvPr>
        </p:nvSpPr>
        <p:spPr/>
        <p:txBody>
          <a:bodyPr/>
          <a:lstStyle/>
          <a:p>
            <a:r>
              <a:rPr lang="en-AU" altLang="en-US"/>
              <a:t>Internal audits of an environmental management system provide information to management on whether the system conforms to planned arrangements and has been properly implemented and maintained. Ideally, an internal audit looks forward and evaluates the effectiveness of a management system in fulfilling the commitments made in the management system policy and achieving the objectives and targets established for the management system. </a:t>
            </a:r>
          </a:p>
          <a:p>
            <a:r>
              <a:rPr lang="en-AU" altLang="en-US"/>
              <a:t> In the early days of establishing the EMS, internal audits will focus on conformity with the international standard so that certification can be achieved and maintained. It is also appropriate to evaluate compliance with legal and other requirements in an internal audit. </a:t>
            </a:r>
          </a:p>
          <a:p>
            <a:r>
              <a:rPr lang="en-AU" altLang="en-US"/>
              <a:t>In a mature EMS, an internal audit program should be established on a risk basis by considering the environmental importance of an organisation’s operations in terms of its environmental aspects and impacts, and the results of previous audits.</a:t>
            </a:r>
          </a:p>
          <a:p>
            <a:endParaRPr lang="en-AU" altLang="en-US"/>
          </a:p>
        </p:txBody>
      </p:sp>
    </p:spTree>
    <p:extLst>
      <p:ext uri="{BB962C8B-B14F-4D97-AF65-F5344CB8AC3E}">
        <p14:creationId xmlns:p14="http://schemas.microsoft.com/office/powerpoint/2010/main" val="9787329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xfrm>
            <a:off x="1204913" y="698500"/>
            <a:ext cx="4591050" cy="3443288"/>
          </a:xfrm>
          <a:ln/>
        </p:spPr>
      </p:sp>
      <p:sp>
        <p:nvSpPr>
          <p:cNvPr id="396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219485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206500" y="698500"/>
            <a:ext cx="4592638" cy="3444875"/>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86000"/>
              </a:lnSpc>
              <a:spcBef>
                <a:spcPct val="0"/>
              </a:spcBef>
            </a:pPr>
            <a:endParaRPr lang="en-US" altLang="en-US" sz="2400">
              <a:solidFill>
                <a:schemeClr val="bg1"/>
              </a:solidFill>
            </a:endParaRPr>
          </a:p>
        </p:txBody>
      </p:sp>
      <p:sp>
        <p:nvSpPr>
          <p:cNvPr id="8195" name="Rectangle 2"/>
          <p:cNvSpPr>
            <a:spLocks noGrp="1" noChangeArrowheads="1"/>
          </p:cNvSpPr>
          <p:nvPr>
            <p:ph type="body"/>
          </p:nvPr>
        </p:nvSpPr>
        <p:spPr>
          <a:xfrm>
            <a:off x="933450" y="4381500"/>
            <a:ext cx="5133975" cy="414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AU" altLang="en-US" i="1" dirty="0"/>
              <a:t>[This presentation is intended to inform employees in operational areas of key environmental interest of the structure and purpose of an environmental management system. his presentation is not designed to be used as is, but rather has been developed as an example and may act as a framework from which to develop a more refined presentation to use for educating staff to the requirements of an Environmental Management System].</a:t>
            </a:r>
            <a:endParaRPr lang="en-AU" altLang="en-US" dirty="0"/>
          </a:p>
          <a:p>
            <a:r>
              <a:rPr lang="en-AU" altLang="en-US" dirty="0"/>
              <a:t>This presentation aims to introduce you to the structure and purpose of an Environmental Management System. </a:t>
            </a:r>
          </a:p>
        </p:txBody>
      </p:sp>
    </p:spTree>
    <p:extLst>
      <p:ext uri="{BB962C8B-B14F-4D97-AF65-F5344CB8AC3E}">
        <p14:creationId xmlns:p14="http://schemas.microsoft.com/office/powerpoint/2010/main" val="13773009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xfrm>
            <a:off x="1204913" y="698500"/>
            <a:ext cx="4591050" cy="3443288"/>
          </a:xfrm>
          <a:ln/>
        </p:spPr>
      </p:sp>
      <p:sp>
        <p:nvSpPr>
          <p:cNvPr id="380931" name="Rectangle 3"/>
          <p:cNvSpPr>
            <a:spLocks noGrp="1" noChangeArrowheads="1"/>
          </p:cNvSpPr>
          <p:nvPr>
            <p:ph type="body" idx="1"/>
          </p:nvPr>
        </p:nvSpPr>
        <p:spPr/>
        <p:txBody>
          <a:bodyPr/>
          <a:lstStyle/>
          <a:p>
            <a:r>
              <a:rPr lang="en-AU" altLang="en-US" dirty="0"/>
              <a:t>The following 10 steps are involved in establishing and implementing an EMS that is based on the international standard ISO 14001:2015. They could be used as the basis for a project plan.</a:t>
            </a:r>
          </a:p>
          <a:p>
            <a:r>
              <a:rPr lang="en-AU" altLang="en-US" dirty="0"/>
              <a:t>Step 3 could include an </a:t>
            </a:r>
            <a:r>
              <a:rPr lang="en-AU" altLang="en-US" i="1" dirty="0"/>
              <a:t>initial environmental review</a:t>
            </a:r>
            <a:r>
              <a:rPr lang="en-AU" altLang="en-US" dirty="0"/>
              <a:t>. ISO 14004 recommends an EIR when an organisation is establishing an EMS from scratch. The main aim of the review is to consider the environmental aspects as the basis for the EMS. It can also cover identification of legal &amp; other requirements, examination of existing environmental management practices and procedures, and evaluation of previous emergency situations and accidents. We can use ISO 14004 for further guidance on this.</a:t>
            </a:r>
          </a:p>
        </p:txBody>
      </p:sp>
    </p:spTree>
    <p:extLst>
      <p:ext uri="{BB962C8B-B14F-4D97-AF65-F5344CB8AC3E}">
        <p14:creationId xmlns:p14="http://schemas.microsoft.com/office/powerpoint/2010/main" val="3866315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xfrm>
            <a:off x="1204913" y="698500"/>
            <a:ext cx="4591050" cy="3443288"/>
          </a:xfrm>
          <a:ln/>
        </p:spPr>
      </p:sp>
      <p:sp>
        <p:nvSpPr>
          <p:cNvPr id="389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316666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xfrm>
            <a:off x="1204913" y="698500"/>
            <a:ext cx="4591050" cy="3443288"/>
          </a:xfrm>
          <a:ln/>
        </p:spPr>
      </p:sp>
      <p:sp>
        <p:nvSpPr>
          <p:cNvPr id="389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12087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xfrm>
            <a:off x="1204913" y="698500"/>
            <a:ext cx="4591050" cy="3443288"/>
          </a:xfrm>
          <a:ln/>
        </p:spPr>
      </p:sp>
      <p:sp>
        <p:nvSpPr>
          <p:cNvPr id="389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156807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xfrm>
            <a:off x="1204913" y="698500"/>
            <a:ext cx="4591050" cy="3443288"/>
          </a:xfrm>
          <a:ln/>
        </p:spPr>
      </p:sp>
      <p:sp>
        <p:nvSpPr>
          <p:cNvPr id="389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20690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xfrm>
            <a:off x="1204913" y="698500"/>
            <a:ext cx="4591050" cy="3443288"/>
          </a:xfrm>
          <a:ln/>
        </p:spPr>
      </p:sp>
      <p:sp>
        <p:nvSpPr>
          <p:cNvPr id="389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03965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xfrm>
            <a:off x="1204913" y="698500"/>
            <a:ext cx="4591050" cy="3443288"/>
          </a:xfrm>
          <a:ln/>
        </p:spPr>
      </p:sp>
      <p:sp>
        <p:nvSpPr>
          <p:cNvPr id="332803" name="Rectangle 3"/>
          <p:cNvSpPr>
            <a:spLocks noGrp="1" noChangeArrowheads="1"/>
          </p:cNvSpPr>
          <p:nvPr>
            <p:ph type="body" idx="1"/>
          </p:nvPr>
        </p:nvSpPr>
        <p:spPr/>
        <p:txBody>
          <a:bodyPr/>
          <a:lstStyle/>
          <a:p>
            <a:r>
              <a:rPr lang="en-AU" altLang="en-US" dirty="0"/>
              <a:t>The International Organization for Standardization (ISO) is a non-government network of national standards institutes. It develops and publishes international standards. ISO 14001:2015 provides an international standard for the requirements of an environmental management system. Certification of management systems is</a:t>
            </a:r>
            <a:r>
              <a:rPr lang="en-AU" altLang="en-US" baseline="0" dirty="0"/>
              <a:t> obtained by UKAS accredited certification bodies or 3</a:t>
            </a:r>
            <a:r>
              <a:rPr lang="en-AU" altLang="en-US" baseline="30000" dirty="0"/>
              <a:t>rd</a:t>
            </a:r>
            <a:r>
              <a:rPr lang="en-AU" altLang="en-US" baseline="0" dirty="0"/>
              <a:t> part certification bodies</a:t>
            </a:r>
            <a:r>
              <a:rPr lang="en-AU" altLang="en-US" dirty="0"/>
              <a:t>. </a:t>
            </a:r>
          </a:p>
        </p:txBody>
      </p:sp>
    </p:spTree>
    <p:extLst>
      <p:ext uri="{BB962C8B-B14F-4D97-AF65-F5344CB8AC3E}">
        <p14:creationId xmlns:p14="http://schemas.microsoft.com/office/powerpoint/2010/main" val="23359326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xfrm>
            <a:off x="1204913" y="698500"/>
            <a:ext cx="4591050" cy="3443288"/>
          </a:xfrm>
          <a:ln/>
        </p:spPr>
      </p:sp>
      <p:sp>
        <p:nvSpPr>
          <p:cNvPr id="389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720491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8619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xfrm>
            <a:off x="1204913" y="698500"/>
            <a:ext cx="4591050" cy="3443288"/>
          </a:xfrm>
          <a:ln/>
        </p:spPr>
      </p:sp>
      <p:sp>
        <p:nvSpPr>
          <p:cNvPr id="390147" name="Rectangle 3"/>
          <p:cNvSpPr>
            <a:spLocks noGrp="1" noChangeArrowheads="1"/>
          </p:cNvSpPr>
          <p:nvPr>
            <p:ph type="body" idx="1"/>
          </p:nvPr>
        </p:nvSpPr>
        <p:spPr/>
        <p:txBody>
          <a:bodyPr/>
          <a:lstStyle/>
          <a:p>
            <a:r>
              <a:rPr lang="en-AU" altLang="en-US"/>
              <a:t>These steps are in addition to establishing an EMS and may be taken if the decision is made to apply for independent certification of the system. </a:t>
            </a:r>
          </a:p>
        </p:txBody>
      </p:sp>
    </p:spTree>
    <p:extLst>
      <p:ext uri="{BB962C8B-B14F-4D97-AF65-F5344CB8AC3E}">
        <p14:creationId xmlns:p14="http://schemas.microsoft.com/office/powerpoint/2010/main" val="8782543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xfrm>
            <a:off x="1204913" y="698500"/>
            <a:ext cx="4591050" cy="3443288"/>
          </a:xfrm>
          <a:ln/>
        </p:spPr>
      </p:sp>
      <p:sp>
        <p:nvSpPr>
          <p:cNvPr id="391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927715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xfrm>
            <a:off x="1204913" y="698500"/>
            <a:ext cx="4591050" cy="3443288"/>
          </a:xfrm>
          <a:ln/>
        </p:spPr>
      </p:sp>
      <p:sp>
        <p:nvSpPr>
          <p:cNvPr id="396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761391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xfrm>
            <a:off x="1204913" y="698500"/>
            <a:ext cx="4591050" cy="3443288"/>
          </a:xfrm>
          <a:ln/>
        </p:spPr>
      </p:sp>
      <p:sp>
        <p:nvSpPr>
          <p:cNvPr id="396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932040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a:xfrm>
            <a:off x="1204913" y="698500"/>
            <a:ext cx="4591050" cy="3443288"/>
          </a:xfrm>
          <a:ln/>
        </p:spPr>
      </p:sp>
      <p:sp>
        <p:nvSpPr>
          <p:cNvPr id="382979" name="Rectangle 3"/>
          <p:cNvSpPr>
            <a:spLocks noGrp="1" noChangeArrowheads="1"/>
          </p:cNvSpPr>
          <p:nvPr>
            <p:ph type="body" idx="1"/>
          </p:nvPr>
        </p:nvSpPr>
        <p:spPr/>
        <p:txBody>
          <a:bodyPr/>
          <a:lstStyle/>
          <a:p>
            <a:pPr marL="190500" indent="-190500">
              <a:lnSpc>
                <a:spcPct val="80000"/>
              </a:lnSpc>
            </a:pPr>
            <a:r>
              <a:rPr lang="en-AU" altLang="en-US" sz="1000" dirty="0"/>
              <a:t>There are several resources that can help the agency establish and implement an EMS. </a:t>
            </a:r>
          </a:p>
          <a:p>
            <a:pPr marL="190500" indent="-190500">
              <a:lnSpc>
                <a:spcPct val="80000"/>
              </a:lnSpc>
            </a:pPr>
            <a:r>
              <a:rPr lang="en-AU" altLang="en-US" sz="1000" dirty="0"/>
              <a:t>A model EMS using the FQM BMS</a:t>
            </a:r>
            <a:r>
              <a:rPr lang="en-AU" altLang="en-US" sz="1000" baseline="0" dirty="0"/>
              <a:t> approach and devised for Government agencies</a:t>
            </a:r>
            <a:r>
              <a:rPr lang="en-AU" altLang="en-US" sz="1000" dirty="0"/>
              <a:t>:</a:t>
            </a:r>
          </a:p>
          <a:p>
            <a:pPr marL="190500" indent="-190500">
              <a:lnSpc>
                <a:spcPct val="80000"/>
              </a:lnSpc>
              <a:buFontTx/>
              <a:buChar char="•"/>
            </a:pPr>
            <a:r>
              <a:rPr lang="en-AU" altLang="en-US" sz="1000" dirty="0"/>
              <a:t>A guide to the EMS</a:t>
            </a:r>
          </a:p>
          <a:p>
            <a:pPr marL="190500" indent="-190500">
              <a:lnSpc>
                <a:spcPct val="80000"/>
              </a:lnSpc>
              <a:buFontTx/>
              <a:buChar char="•"/>
            </a:pPr>
            <a:r>
              <a:rPr lang="en-AU" altLang="en-US" sz="1000" dirty="0"/>
              <a:t>An EMS manual with essential procedures</a:t>
            </a:r>
          </a:p>
          <a:p>
            <a:pPr marL="190500" indent="-190500">
              <a:lnSpc>
                <a:spcPct val="80000"/>
              </a:lnSpc>
              <a:buFontTx/>
              <a:buChar char="•"/>
            </a:pPr>
            <a:r>
              <a:rPr lang="en-AU" altLang="en-US" sz="1000" dirty="0"/>
              <a:t>A list of legal requirements to be used as the starting point for compiling a register of legal and other requirements.</a:t>
            </a:r>
          </a:p>
          <a:p>
            <a:pPr marL="190500" indent="-190500">
              <a:lnSpc>
                <a:spcPct val="80000"/>
              </a:lnSpc>
              <a:buFontTx/>
              <a:buChar char="•"/>
            </a:pPr>
            <a:r>
              <a:rPr lang="en-AU" altLang="en-US" sz="1000" dirty="0"/>
              <a:t>A glossary and reference list to all the relevant standards.</a:t>
            </a:r>
          </a:p>
          <a:p>
            <a:pPr marL="190500" indent="-190500">
              <a:lnSpc>
                <a:spcPct val="80000"/>
              </a:lnSpc>
              <a:buFontTx/>
              <a:buChar char="•"/>
            </a:pPr>
            <a:r>
              <a:rPr lang="en-AU" altLang="en-US" sz="1000" dirty="0"/>
              <a:t>Training packages that can be adapted by a government agency, like this package.</a:t>
            </a:r>
          </a:p>
          <a:p>
            <a:pPr marL="190500" indent="-190500">
              <a:lnSpc>
                <a:spcPct val="80000"/>
              </a:lnSpc>
              <a:buFontTx/>
              <a:buChar char="•"/>
            </a:pPr>
            <a:r>
              <a:rPr lang="en-AU" altLang="en-US" sz="1000" dirty="0"/>
              <a:t>A decision support spreadsheet.</a:t>
            </a:r>
          </a:p>
          <a:p>
            <a:pPr marL="190500" indent="-190500">
              <a:lnSpc>
                <a:spcPct val="80000"/>
              </a:lnSpc>
            </a:pPr>
            <a:endParaRPr lang="en-AU" altLang="en-US" sz="1000" dirty="0"/>
          </a:p>
          <a:p>
            <a:pPr marL="190500" indent="-190500">
              <a:lnSpc>
                <a:spcPct val="80000"/>
              </a:lnSpc>
            </a:pPr>
            <a:r>
              <a:rPr lang="en-AU" altLang="en-US" sz="1000" dirty="0"/>
              <a:t>There are three standards directly relevant to environmental management systems:</a:t>
            </a:r>
          </a:p>
          <a:p>
            <a:pPr marL="190500" indent="-190500">
              <a:lnSpc>
                <a:spcPct val="80000"/>
              </a:lnSpc>
              <a:buFontTx/>
              <a:buAutoNum type="arabicPeriod"/>
            </a:pPr>
            <a:r>
              <a:rPr lang="en-AU" altLang="en-US" sz="1000" dirty="0"/>
              <a:t>ISO 14001:2004 has the requirements for an EMS—this is the standard to which an EMS can be certified.</a:t>
            </a:r>
          </a:p>
          <a:p>
            <a:pPr marL="190500" indent="-190500">
              <a:lnSpc>
                <a:spcPct val="80000"/>
              </a:lnSpc>
              <a:buFontTx/>
              <a:buAutoNum type="arabicPeriod"/>
            </a:pPr>
            <a:r>
              <a:rPr lang="en-AU" altLang="en-US" sz="1000" dirty="0"/>
              <a:t>ISO 14004:2004 has guidelines on principles, systems and support techniques for an EMS</a:t>
            </a:r>
          </a:p>
          <a:p>
            <a:pPr marL="190500" indent="-190500">
              <a:lnSpc>
                <a:spcPct val="80000"/>
              </a:lnSpc>
              <a:buFontTx/>
              <a:buAutoNum type="arabicPeriod"/>
            </a:pPr>
            <a:r>
              <a:rPr lang="en-AU" altLang="en-US" sz="1000" dirty="0"/>
              <a:t>ISO 19011:2003 has guidelines for managing internal audit programs as part of an EMS.</a:t>
            </a:r>
          </a:p>
          <a:p>
            <a:pPr marL="190500" indent="-190500">
              <a:lnSpc>
                <a:spcPct val="80000"/>
              </a:lnSpc>
            </a:pPr>
            <a:endParaRPr lang="en-AU" altLang="en-US" sz="1000" dirty="0"/>
          </a:p>
          <a:p>
            <a:pPr marL="190500" indent="-190500">
              <a:lnSpc>
                <a:spcPct val="80000"/>
              </a:lnSpc>
            </a:pPr>
            <a:r>
              <a:rPr lang="en-AU" altLang="en-US" sz="1000" dirty="0"/>
              <a:t>The model EMS was devised by FQM using a BMS approach. That way, the agency will own the EMS, but FQM is still available to assist with the adaptation in an efficient and effective way. As a consultant, FQM will provide guidance, but agency staff will do all the work. This keeps external costs down.</a:t>
            </a:r>
          </a:p>
        </p:txBody>
      </p:sp>
    </p:spTree>
    <p:extLst>
      <p:ext uri="{BB962C8B-B14F-4D97-AF65-F5344CB8AC3E}">
        <p14:creationId xmlns:p14="http://schemas.microsoft.com/office/powerpoint/2010/main" val="24524632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a:xfrm>
            <a:off x="1204913" y="698500"/>
            <a:ext cx="4591050" cy="3443288"/>
          </a:xfrm>
          <a:ln/>
        </p:spPr>
      </p:sp>
      <p:sp>
        <p:nvSpPr>
          <p:cNvPr id="382979" name="Rectangle 3"/>
          <p:cNvSpPr>
            <a:spLocks noGrp="1" noChangeArrowheads="1"/>
          </p:cNvSpPr>
          <p:nvPr>
            <p:ph type="body" idx="1"/>
          </p:nvPr>
        </p:nvSpPr>
        <p:spPr/>
        <p:txBody>
          <a:bodyPr/>
          <a:lstStyle/>
          <a:p>
            <a:pPr marL="190500" indent="-190500">
              <a:lnSpc>
                <a:spcPct val="80000"/>
              </a:lnSpc>
            </a:pPr>
            <a:r>
              <a:rPr lang="en-AU" altLang="en-US" sz="1000" dirty="0"/>
              <a:t>There are several resources that can help the agency establish and implement an EMS. </a:t>
            </a:r>
          </a:p>
          <a:p>
            <a:pPr marL="190500" indent="-190500">
              <a:lnSpc>
                <a:spcPct val="80000"/>
              </a:lnSpc>
            </a:pPr>
            <a:r>
              <a:rPr lang="en-AU" altLang="en-US" sz="1000" dirty="0"/>
              <a:t>A model EMS using the FQM BMS</a:t>
            </a:r>
            <a:r>
              <a:rPr lang="en-AU" altLang="en-US" sz="1000" baseline="0" dirty="0"/>
              <a:t> approach and devised for Government agencies</a:t>
            </a:r>
            <a:r>
              <a:rPr lang="en-AU" altLang="en-US" sz="1000" dirty="0"/>
              <a:t>:</a:t>
            </a:r>
          </a:p>
          <a:p>
            <a:pPr marL="190500" indent="-190500">
              <a:lnSpc>
                <a:spcPct val="80000"/>
              </a:lnSpc>
              <a:buFontTx/>
              <a:buChar char="•"/>
            </a:pPr>
            <a:r>
              <a:rPr lang="en-AU" altLang="en-US" sz="1000" dirty="0"/>
              <a:t>A guide to the EMS</a:t>
            </a:r>
          </a:p>
          <a:p>
            <a:pPr marL="190500" indent="-190500">
              <a:lnSpc>
                <a:spcPct val="80000"/>
              </a:lnSpc>
              <a:buFontTx/>
              <a:buChar char="•"/>
            </a:pPr>
            <a:r>
              <a:rPr lang="en-AU" altLang="en-US" sz="1000" dirty="0"/>
              <a:t>An EMS manual with essential procedures</a:t>
            </a:r>
          </a:p>
          <a:p>
            <a:pPr marL="190500" indent="-190500">
              <a:lnSpc>
                <a:spcPct val="80000"/>
              </a:lnSpc>
              <a:buFontTx/>
              <a:buChar char="•"/>
            </a:pPr>
            <a:r>
              <a:rPr lang="en-AU" altLang="en-US" sz="1000" dirty="0"/>
              <a:t>A list of legal requirements to be used as the starting point for compiling a register of legal and other requirements.</a:t>
            </a:r>
          </a:p>
          <a:p>
            <a:pPr marL="190500" indent="-190500">
              <a:lnSpc>
                <a:spcPct val="80000"/>
              </a:lnSpc>
              <a:buFontTx/>
              <a:buChar char="•"/>
            </a:pPr>
            <a:r>
              <a:rPr lang="en-AU" altLang="en-US" sz="1000" dirty="0"/>
              <a:t>A glossary and reference list to all the relevant standards.</a:t>
            </a:r>
          </a:p>
          <a:p>
            <a:pPr marL="190500" indent="-190500">
              <a:lnSpc>
                <a:spcPct val="80000"/>
              </a:lnSpc>
              <a:buFontTx/>
              <a:buChar char="•"/>
            </a:pPr>
            <a:r>
              <a:rPr lang="en-AU" altLang="en-US" sz="1000" dirty="0"/>
              <a:t>Training packages that can be adapted by a government agency, like this package.</a:t>
            </a:r>
          </a:p>
          <a:p>
            <a:pPr marL="190500" indent="-190500">
              <a:lnSpc>
                <a:spcPct val="80000"/>
              </a:lnSpc>
              <a:buFontTx/>
              <a:buChar char="•"/>
            </a:pPr>
            <a:r>
              <a:rPr lang="en-AU" altLang="en-US" sz="1000" dirty="0"/>
              <a:t>A decision support spreadsheet.</a:t>
            </a:r>
          </a:p>
          <a:p>
            <a:pPr marL="190500" indent="-190500">
              <a:lnSpc>
                <a:spcPct val="80000"/>
              </a:lnSpc>
            </a:pPr>
            <a:endParaRPr lang="en-AU" altLang="en-US" sz="1000" dirty="0"/>
          </a:p>
          <a:p>
            <a:pPr marL="190500" indent="-190500">
              <a:lnSpc>
                <a:spcPct val="80000"/>
              </a:lnSpc>
            </a:pPr>
            <a:r>
              <a:rPr lang="en-AU" altLang="en-US" sz="1000" dirty="0"/>
              <a:t>There are three standards directly relevant to environmental management systems:</a:t>
            </a:r>
          </a:p>
          <a:p>
            <a:pPr marL="190500" indent="-190500">
              <a:lnSpc>
                <a:spcPct val="80000"/>
              </a:lnSpc>
              <a:buFontTx/>
              <a:buAutoNum type="arabicPeriod"/>
            </a:pPr>
            <a:r>
              <a:rPr lang="en-AU" altLang="en-US" sz="1000" dirty="0"/>
              <a:t>ISO 14001:2004 has the requirements for an EMS—this is the standard to which an EMS can be certified.</a:t>
            </a:r>
          </a:p>
          <a:p>
            <a:pPr marL="190500" indent="-190500">
              <a:lnSpc>
                <a:spcPct val="80000"/>
              </a:lnSpc>
              <a:buFontTx/>
              <a:buAutoNum type="arabicPeriod"/>
            </a:pPr>
            <a:r>
              <a:rPr lang="en-AU" altLang="en-US" sz="1000" dirty="0"/>
              <a:t>ISO 14004:2004 has guidelines on principles, systems and support techniques for an EMS</a:t>
            </a:r>
          </a:p>
          <a:p>
            <a:pPr marL="190500" indent="-190500">
              <a:lnSpc>
                <a:spcPct val="80000"/>
              </a:lnSpc>
              <a:buFontTx/>
              <a:buAutoNum type="arabicPeriod"/>
            </a:pPr>
            <a:r>
              <a:rPr lang="en-AU" altLang="en-US" sz="1000" dirty="0"/>
              <a:t>ISO 19011:2003 has guidelines for managing internal audit programs as part of an EMS.</a:t>
            </a:r>
          </a:p>
          <a:p>
            <a:pPr marL="190500" indent="-190500">
              <a:lnSpc>
                <a:spcPct val="80000"/>
              </a:lnSpc>
            </a:pPr>
            <a:endParaRPr lang="en-AU" altLang="en-US" sz="1000" dirty="0"/>
          </a:p>
          <a:p>
            <a:pPr marL="190500" indent="-190500">
              <a:lnSpc>
                <a:spcPct val="80000"/>
              </a:lnSpc>
            </a:pPr>
            <a:r>
              <a:rPr lang="en-AU" altLang="en-US" sz="1000" dirty="0"/>
              <a:t>The model EMS was devised by FQM using a BMS approach. That way, the agency will own the EMS, but FQM is still available to assist with the adaptation in an efficient and effective way. As a consultant, FQM will provide guidance, but agency staff will do all the work. This keeps external costs down.</a:t>
            </a:r>
          </a:p>
        </p:txBody>
      </p:sp>
    </p:spTree>
    <p:extLst>
      <p:ext uri="{BB962C8B-B14F-4D97-AF65-F5344CB8AC3E}">
        <p14:creationId xmlns:p14="http://schemas.microsoft.com/office/powerpoint/2010/main" val="15908212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a:xfrm>
            <a:off x="1204913" y="698500"/>
            <a:ext cx="4591050" cy="3443288"/>
          </a:xfrm>
          <a:ln/>
        </p:spPr>
      </p:sp>
      <p:sp>
        <p:nvSpPr>
          <p:cNvPr id="382979" name="Rectangle 3"/>
          <p:cNvSpPr>
            <a:spLocks noGrp="1" noChangeArrowheads="1"/>
          </p:cNvSpPr>
          <p:nvPr>
            <p:ph type="body" idx="1"/>
          </p:nvPr>
        </p:nvSpPr>
        <p:spPr/>
        <p:txBody>
          <a:bodyPr/>
          <a:lstStyle/>
          <a:p>
            <a:pPr marL="190500" indent="-190500">
              <a:lnSpc>
                <a:spcPct val="80000"/>
              </a:lnSpc>
            </a:pPr>
            <a:r>
              <a:rPr lang="en-AU" altLang="en-US" sz="1000" dirty="0"/>
              <a:t>There are several resources that can help the agency establish and implement an EMS. </a:t>
            </a:r>
          </a:p>
          <a:p>
            <a:pPr marL="190500" indent="-190500">
              <a:lnSpc>
                <a:spcPct val="80000"/>
              </a:lnSpc>
            </a:pPr>
            <a:r>
              <a:rPr lang="en-AU" altLang="en-US" sz="1000" dirty="0"/>
              <a:t>A model EMS using the FQM BMS</a:t>
            </a:r>
            <a:r>
              <a:rPr lang="en-AU" altLang="en-US" sz="1000" baseline="0" dirty="0"/>
              <a:t> approach and devised for Government agencies</a:t>
            </a:r>
            <a:r>
              <a:rPr lang="en-AU" altLang="en-US" sz="1000" dirty="0"/>
              <a:t>:</a:t>
            </a:r>
          </a:p>
          <a:p>
            <a:pPr marL="190500" indent="-190500">
              <a:lnSpc>
                <a:spcPct val="80000"/>
              </a:lnSpc>
              <a:buFontTx/>
              <a:buChar char="•"/>
            </a:pPr>
            <a:r>
              <a:rPr lang="en-AU" altLang="en-US" sz="1000" dirty="0"/>
              <a:t>A guide to the EMS</a:t>
            </a:r>
          </a:p>
          <a:p>
            <a:pPr marL="190500" indent="-190500">
              <a:lnSpc>
                <a:spcPct val="80000"/>
              </a:lnSpc>
              <a:buFontTx/>
              <a:buChar char="•"/>
            </a:pPr>
            <a:r>
              <a:rPr lang="en-AU" altLang="en-US" sz="1000" dirty="0"/>
              <a:t>An EMS manual with essential procedures</a:t>
            </a:r>
          </a:p>
          <a:p>
            <a:pPr marL="190500" indent="-190500">
              <a:lnSpc>
                <a:spcPct val="80000"/>
              </a:lnSpc>
              <a:buFontTx/>
              <a:buChar char="•"/>
            </a:pPr>
            <a:r>
              <a:rPr lang="en-AU" altLang="en-US" sz="1000" dirty="0"/>
              <a:t>A list of legal requirements to be used as the starting point for compiling a register of legal and other requirements.</a:t>
            </a:r>
          </a:p>
          <a:p>
            <a:pPr marL="190500" indent="-190500">
              <a:lnSpc>
                <a:spcPct val="80000"/>
              </a:lnSpc>
              <a:buFontTx/>
              <a:buChar char="•"/>
            </a:pPr>
            <a:r>
              <a:rPr lang="en-AU" altLang="en-US" sz="1000" dirty="0"/>
              <a:t>A glossary and reference list to all the relevant standards.</a:t>
            </a:r>
          </a:p>
          <a:p>
            <a:pPr marL="190500" indent="-190500">
              <a:lnSpc>
                <a:spcPct val="80000"/>
              </a:lnSpc>
              <a:buFontTx/>
              <a:buChar char="•"/>
            </a:pPr>
            <a:r>
              <a:rPr lang="en-AU" altLang="en-US" sz="1000" dirty="0"/>
              <a:t>Training packages that can be adapted by a government agency, like this package.</a:t>
            </a:r>
          </a:p>
          <a:p>
            <a:pPr marL="190500" indent="-190500">
              <a:lnSpc>
                <a:spcPct val="80000"/>
              </a:lnSpc>
              <a:buFontTx/>
              <a:buChar char="•"/>
            </a:pPr>
            <a:r>
              <a:rPr lang="en-AU" altLang="en-US" sz="1000" dirty="0"/>
              <a:t>A decision support spreadsheet.</a:t>
            </a:r>
          </a:p>
          <a:p>
            <a:pPr marL="190500" indent="-190500">
              <a:lnSpc>
                <a:spcPct val="80000"/>
              </a:lnSpc>
            </a:pPr>
            <a:endParaRPr lang="en-AU" altLang="en-US" sz="1000" dirty="0"/>
          </a:p>
          <a:p>
            <a:pPr marL="190500" indent="-190500">
              <a:lnSpc>
                <a:spcPct val="80000"/>
              </a:lnSpc>
            </a:pPr>
            <a:r>
              <a:rPr lang="en-AU" altLang="en-US" sz="1000" dirty="0"/>
              <a:t>There are three standards directly relevant to environmental management systems:</a:t>
            </a:r>
          </a:p>
          <a:p>
            <a:pPr marL="190500" indent="-190500">
              <a:lnSpc>
                <a:spcPct val="80000"/>
              </a:lnSpc>
              <a:buFontTx/>
              <a:buAutoNum type="arabicPeriod"/>
            </a:pPr>
            <a:r>
              <a:rPr lang="en-AU" altLang="en-US" sz="1000" dirty="0"/>
              <a:t>ISO 14001:2004 has the requirements for an EMS—this is the standard to which an EMS can be certified.</a:t>
            </a:r>
          </a:p>
          <a:p>
            <a:pPr marL="190500" indent="-190500">
              <a:lnSpc>
                <a:spcPct val="80000"/>
              </a:lnSpc>
              <a:buFontTx/>
              <a:buAutoNum type="arabicPeriod"/>
            </a:pPr>
            <a:r>
              <a:rPr lang="en-AU" altLang="en-US" sz="1000" dirty="0"/>
              <a:t>ISO 14004:2004 has guidelines on principles, systems and support techniques for an EMS</a:t>
            </a:r>
          </a:p>
          <a:p>
            <a:pPr marL="190500" indent="-190500">
              <a:lnSpc>
                <a:spcPct val="80000"/>
              </a:lnSpc>
              <a:buFontTx/>
              <a:buAutoNum type="arabicPeriod"/>
            </a:pPr>
            <a:r>
              <a:rPr lang="en-AU" altLang="en-US" sz="1000" dirty="0"/>
              <a:t>ISO 19011:2003 has guidelines for managing internal audit programs as part of an EMS.</a:t>
            </a:r>
          </a:p>
          <a:p>
            <a:pPr marL="190500" indent="-190500">
              <a:lnSpc>
                <a:spcPct val="80000"/>
              </a:lnSpc>
            </a:pPr>
            <a:endParaRPr lang="en-AU" altLang="en-US" sz="1000" dirty="0"/>
          </a:p>
          <a:p>
            <a:pPr marL="190500" indent="-190500">
              <a:lnSpc>
                <a:spcPct val="80000"/>
              </a:lnSpc>
            </a:pPr>
            <a:r>
              <a:rPr lang="en-AU" altLang="en-US" sz="1000" dirty="0"/>
              <a:t>The model EMS was devised by FQM using a BMS approach. That way, the agency will own the EMS, but FQM is still available to assist with the adaptation in an efficient and effective way. As a consultant, FQM will provide guidance, but agency staff will do all the work. This keeps external costs down.</a:t>
            </a:r>
          </a:p>
        </p:txBody>
      </p:sp>
    </p:spTree>
    <p:extLst>
      <p:ext uri="{BB962C8B-B14F-4D97-AF65-F5344CB8AC3E}">
        <p14:creationId xmlns:p14="http://schemas.microsoft.com/office/powerpoint/2010/main" val="41775951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xfrm>
            <a:off x="1204913" y="698500"/>
            <a:ext cx="4591050" cy="3443288"/>
          </a:xfrm>
          <a:ln/>
        </p:spPr>
      </p:sp>
      <p:sp>
        <p:nvSpPr>
          <p:cNvPr id="384003" name="Rectangle 3"/>
          <p:cNvSpPr>
            <a:spLocks noGrp="1" noChangeArrowheads="1"/>
          </p:cNvSpPr>
          <p:nvPr>
            <p:ph type="body" idx="1"/>
          </p:nvPr>
        </p:nvSpPr>
        <p:spPr/>
        <p:txBody>
          <a:bodyPr/>
          <a:lstStyle/>
          <a:p>
            <a:r>
              <a:rPr lang="en-AU" altLang="en-US"/>
              <a:t>The next two slides take a realistic view of the additional resources that will be required for an agency to establish and implement an EMS.</a:t>
            </a:r>
          </a:p>
          <a:p>
            <a:endParaRPr lang="en-AU" altLang="en-US"/>
          </a:p>
        </p:txBody>
      </p:sp>
    </p:spTree>
    <p:extLst>
      <p:ext uri="{BB962C8B-B14F-4D97-AF65-F5344CB8AC3E}">
        <p14:creationId xmlns:p14="http://schemas.microsoft.com/office/powerpoint/2010/main" val="950211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a:xfrm>
            <a:off x="1204913" y="698500"/>
            <a:ext cx="4591050" cy="3443288"/>
          </a:xfrm>
          <a:ln/>
        </p:spPr>
      </p:sp>
      <p:sp>
        <p:nvSpPr>
          <p:cNvPr id="401411" name="Rectangle 3"/>
          <p:cNvSpPr>
            <a:spLocks noGrp="1" noChangeArrowheads="1"/>
          </p:cNvSpPr>
          <p:nvPr>
            <p:ph type="body" idx="1"/>
          </p:nvPr>
        </p:nvSpPr>
        <p:spPr/>
        <p:txBody>
          <a:bodyPr/>
          <a:lstStyle/>
          <a:p>
            <a:r>
              <a:rPr lang="en-AU" altLang="en-US" dirty="0"/>
              <a:t>There are a large number of criteria to consider when deciding on whether our organisation should have an environmental management system in the first place, and seek certification to the requirements of ISO 14001 in the second place. </a:t>
            </a:r>
          </a:p>
        </p:txBody>
      </p:sp>
    </p:spTree>
    <p:extLst>
      <p:ext uri="{BB962C8B-B14F-4D97-AF65-F5344CB8AC3E}">
        <p14:creationId xmlns:p14="http://schemas.microsoft.com/office/powerpoint/2010/main" val="12157492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xfrm>
            <a:off x="1204913" y="698500"/>
            <a:ext cx="4591050" cy="3443288"/>
          </a:xfrm>
          <a:ln/>
        </p:spPr>
      </p:sp>
      <p:sp>
        <p:nvSpPr>
          <p:cNvPr id="385027" name="Rectangle 3"/>
          <p:cNvSpPr>
            <a:spLocks noGrp="1" noChangeArrowheads="1"/>
          </p:cNvSpPr>
          <p:nvPr>
            <p:ph type="body" idx="1"/>
          </p:nvPr>
        </p:nvSpPr>
        <p:spPr/>
        <p:txBody>
          <a:bodyPr/>
          <a:lstStyle/>
          <a:p>
            <a:r>
              <a:rPr lang="en-AU" altLang="en-US"/>
              <a:t>These are all potential barriers to successful establishment and implementation of an EMS. The model environmental management system for government agencies has been put together with these barriers in mind. It is very practical, and is tailored to the requirements of small to large, mainly office-based organisations, with potential for application organisations with substantial field operations. </a:t>
            </a:r>
          </a:p>
          <a:p>
            <a:endParaRPr lang="en-AU" altLang="en-US"/>
          </a:p>
        </p:txBody>
      </p:sp>
    </p:spTree>
    <p:extLst>
      <p:ext uri="{BB962C8B-B14F-4D97-AF65-F5344CB8AC3E}">
        <p14:creationId xmlns:p14="http://schemas.microsoft.com/office/powerpoint/2010/main" val="10163148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xfrm>
            <a:off x="1204913" y="698500"/>
            <a:ext cx="4591050" cy="3443288"/>
          </a:xfrm>
          <a:ln/>
        </p:spPr>
      </p:sp>
      <p:sp>
        <p:nvSpPr>
          <p:cNvPr id="396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218259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a:xfrm>
            <a:off x="1204913" y="698500"/>
            <a:ext cx="4591050" cy="3443288"/>
          </a:xfrm>
          <a:ln/>
        </p:spPr>
      </p:sp>
      <p:sp>
        <p:nvSpPr>
          <p:cNvPr id="393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068043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xfrm>
            <a:off x="1204913" y="698500"/>
            <a:ext cx="4591050" cy="3443288"/>
          </a:xfrm>
          <a:ln/>
        </p:spPr>
      </p:sp>
      <p:sp>
        <p:nvSpPr>
          <p:cNvPr id="396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44779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xfrm>
            <a:off x="1204913" y="698500"/>
            <a:ext cx="4591050" cy="3443288"/>
          </a:xfrm>
          <a:ln/>
        </p:spPr>
      </p:sp>
      <p:sp>
        <p:nvSpPr>
          <p:cNvPr id="396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316779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xfrm>
            <a:off x="1204913" y="698500"/>
            <a:ext cx="4591050" cy="3443288"/>
          </a:xfrm>
          <a:ln/>
        </p:spPr>
      </p:sp>
      <p:sp>
        <p:nvSpPr>
          <p:cNvPr id="396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93665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0" y="0"/>
            <a:ext cx="9144000" cy="1295400"/>
          </a:xfrm>
          <a:prstGeom prst="rect">
            <a:avLst/>
          </a:prstGeom>
          <a:solidFill>
            <a:srgbClr val="004964"/>
          </a:solidFill>
          <a:ln w="9525">
            <a:noFill/>
            <a:miter lim="800000"/>
            <a:headEnd/>
            <a:tailEnd/>
          </a:ln>
        </p:spPr>
        <p:txBody>
          <a:bodyPr>
            <a:spAutoFit/>
          </a:bodyPr>
          <a:lstStyle/>
          <a:p>
            <a:pPr defTabSz="914400" eaLnBrk="1" hangingPunct="1">
              <a:defRPr/>
            </a:pPr>
            <a:endParaRPr lang="en-US" sz="1800">
              <a:solidFill>
                <a:srgbClr val="000000"/>
              </a:solidFill>
              <a:latin typeface="Arial" charset="0"/>
              <a:cs typeface="+mn-cs"/>
            </a:endParaRPr>
          </a:p>
        </p:txBody>
      </p:sp>
      <p:pic>
        <p:nvPicPr>
          <p:cNvPr id="3" name="Picture 4" descr="FQM_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171450"/>
            <a:ext cx="2124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reducing-risk.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7400" y="188913"/>
            <a:ext cx="28527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48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762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429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1699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772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1077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404813"/>
            <a:ext cx="7643812" cy="1012825"/>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1042988" y="1700213"/>
            <a:ext cx="37449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940300" y="1700213"/>
            <a:ext cx="3746500" cy="21367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940300" y="3989388"/>
            <a:ext cx="3746500" cy="21367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3556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184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4999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1938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268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830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1329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4650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486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5121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3503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614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526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6936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6177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705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10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4390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048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85897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6205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297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8072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5659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7526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346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437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85800" y="1905000"/>
            <a:ext cx="7772400" cy="3429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616008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988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23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684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494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700213"/>
            <a:ext cx="7643812"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59491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7"/>
          <p:cNvSpPr txBox="1">
            <a:spLocks noChangeArrowheads="1"/>
          </p:cNvSpPr>
          <p:nvPr userDrawn="1"/>
        </p:nvSpPr>
        <p:spPr bwMode="auto">
          <a:xfrm>
            <a:off x="250825" y="220663"/>
            <a:ext cx="8642350" cy="468312"/>
          </a:xfrm>
          <a:prstGeom prst="rect">
            <a:avLst/>
          </a:prstGeom>
          <a:solidFill>
            <a:srgbClr val="004964"/>
          </a:solidFill>
          <a:ln w="9525">
            <a:noFill/>
            <a:miter lim="800000"/>
            <a:headEnd/>
            <a:tailEnd/>
          </a:ln>
        </p:spPr>
        <p:txBody>
          <a:bodyPr>
            <a:spAutoFit/>
          </a:bodyPr>
          <a:lstStyle/>
          <a:p>
            <a:pPr defTabSz="914400" eaLnBrk="1" hangingPunct="1">
              <a:defRPr/>
            </a:pPr>
            <a:endParaRPr lang="en-US" sz="1800">
              <a:solidFill>
                <a:srgbClr val="000000"/>
              </a:solidFill>
              <a:latin typeface="Arial" charset="0"/>
              <a:cs typeface="+mn-cs"/>
            </a:endParaRPr>
          </a:p>
        </p:txBody>
      </p:sp>
      <p:pic>
        <p:nvPicPr>
          <p:cNvPr id="1027" name="Picture 8" descr="FQM_Logo.png"/>
          <p:cNvPicPr>
            <a:picLocks noChangeAspect="1"/>
          </p:cNvPicPr>
          <p:nvPr userDrawn="1"/>
        </p:nvPicPr>
        <p:blipFill>
          <a:blip r:embed="rId41">
            <a:extLst>
              <a:ext uri="{28A0092B-C50C-407E-A947-70E740481C1C}">
                <a14:useLocalDpi xmlns:a14="http://schemas.microsoft.com/office/drawing/2010/main" val="0"/>
              </a:ext>
            </a:extLst>
          </a:blip>
          <a:srcRect/>
          <a:stretch>
            <a:fillRect/>
          </a:stretch>
        </p:blipFill>
        <p:spPr bwMode="auto">
          <a:xfrm>
            <a:off x="323850" y="260350"/>
            <a:ext cx="7889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51230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3" r:id="rId4"/>
    <p:sldLayoutId id="2147484004" r:id="rId5"/>
    <p:sldLayoutId id="2147484005" r:id="rId6"/>
    <p:sldLayoutId id="2147484006" r:id="rId7"/>
    <p:sldLayoutId id="2147484007" r:id="rId8"/>
    <p:sldLayoutId id="2147484008" r:id="rId9"/>
    <p:sldLayoutId id="2147484011" r:id="rId10"/>
    <p:sldLayoutId id="2147484012" r:id="rId11"/>
    <p:sldLayoutId id="2147484013" r:id="rId12"/>
    <p:sldLayoutId id="2147484015" r:id="rId13"/>
    <p:sldLayoutId id="2147484017" r:id="rId14"/>
    <p:sldLayoutId id="2147484019" r:id="rId15"/>
    <p:sldLayoutId id="2147484020" r:id="rId16"/>
    <p:sldLayoutId id="2147484021" r:id="rId17"/>
    <p:sldLayoutId id="2147484022" r:id="rId18"/>
    <p:sldLayoutId id="2147484023" r:id="rId19"/>
    <p:sldLayoutId id="2147484025" r:id="rId20"/>
    <p:sldLayoutId id="2147484028" r:id="rId21"/>
    <p:sldLayoutId id="2147484029" r:id="rId22"/>
    <p:sldLayoutId id="2147484030" r:id="rId23"/>
    <p:sldLayoutId id="2147484032" r:id="rId24"/>
    <p:sldLayoutId id="2147484034" r:id="rId25"/>
    <p:sldLayoutId id="2147484036" r:id="rId26"/>
    <p:sldLayoutId id="2147484037" r:id="rId27"/>
    <p:sldLayoutId id="2147484038" r:id="rId28"/>
    <p:sldLayoutId id="2147484039" r:id="rId29"/>
    <p:sldLayoutId id="2147484040" r:id="rId30"/>
    <p:sldLayoutId id="2147484041" r:id="rId31"/>
    <p:sldLayoutId id="2147484042" r:id="rId32"/>
    <p:sldLayoutId id="2147484043" r:id="rId33"/>
    <p:sldLayoutId id="2147484045" r:id="rId34"/>
    <p:sldLayoutId id="2147484046" r:id="rId35"/>
    <p:sldLayoutId id="2147484048" r:id="rId36"/>
    <p:sldLayoutId id="2147484050" r:id="rId37"/>
    <p:sldLayoutId id="2147484051" r:id="rId38"/>
    <p:sldLayoutId id="2147484052" r:id="rId39"/>
  </p:sldLayoutIdLst>
  <p:txStyles>
    <p:title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p:titleStyle>
    <p:bodyStyle>
      <a:lvl1pPr marL="342900" indent="-342900" algn="l" rtl="0" eaLnBrk="0" fontAlgn="base" hangingPunct="0">
        <a:spcBef>
          <a:spcPct val="20000"/>
        </a:spcBef>
        <a:spcAft>
          <a:spcPct val="0"/>
        </a:spcAft>
        <a:buBlip>
          <a:blip r:embed="rId4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0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40.png"/></Relationships>
</file>

<file path=ppt/slides/_rels/slide8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43.png"/><Relationship Id="rId4" Type="http://schemas.openxmlformats.org/officeDocument/2006/relationships/image" Target="../media/image42.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4294967295"/>
          </p:nvPr>
        </p:nvSpPr>
        <p:spPr bwMode="auto">
          <a:xfrm>
            <a:off x="0" y="6242050"/>
            <a:ext cx="587375"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D9B6B1F7-7AEF-458C-88EE-FA7D0DC22CEC}" type="slidenum">
              <a:rPr lang="en-GB" altLang="en-US" sz="2600" b="1"/>
              <a:pPr>
                <a:lnSpc>
                  <a:spcPct val="86000"/>
                </a:lnSpc>
                <a:buClr>
                  <a:srgbClr val="000000"/>
                </a:buClr>
                <a:buSzPct val="100000"/>
                <a:buFont typeface="Times New Roman" panose="02020603050405020304" pitchFamily="18" charset="0"/>
                <a:buNone/>
              </a:pPr>
              <a:t>1</a:t>
            </a:fld>
            <a:endParaRPr lang="en-GB" altLang="en-US" sz="2600" b="1"/>
          </a:p>
        </p:txBody>
      </p:sp>
      <p:sp>
        <p:nvSpPr>
          <p:cNvPr id="7171" name="Rectangle 1"/>
          <p:cNvSpPr>
            <a:spLocks noChangeArrowheads="1"/>
          </p:cNvSpPr>
          <p:nvPr/>
        </p:nvSpPr>
        <p:spPr bwMode="auto">
          <a:xfrm>
            <a:off x="323528" y="1988840"/>
            <a:ext cx="8437563" cy="341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600"/>
              </a:spcBef>
              <a:buClr>
                <a:srgbClr val="000000"/>
              </a:buClr>
              <a:buSzPct val="100000"/>
              <a:buFont typeface="Verdana" panose="020B0604030504040204" pitchFamily="34" charset="0"/>
              <a:buNone/>
            </a:pPr>
            <a:r>
              <a:rPr lang="en-GB" altLang="en-US" b="1" dirty="0">
                <a:solidFill>
                  <a:srgbClr val="004964"/>
                </a:solidFill>
                <a:latin typeface="Verdana" panose="020B0604030504040204" pitchFamily="34" charset="0"/>
              </a:rPr>
              <a:t>Environmental Management Systems</a:t>
            </a:r>
          </a:p>
          <a:p>
            <a:pPr algn="ctr">
              <a:spcBef>
                <a:spcPts val="600"/>
              </a:spcBef>
              <a:buClr>
                <a:srgbClr val="000000"/>
              </a:buClr>
              <a:buSzPct val="100000"/>
              <a:buFont typeface="Verdana" panose="020B0604030504040204" pitchFamily="34" charset="0"/>
              <a:buNone/>
            </a:pPr>
            <a:endParaRPr lang="en-GB" altLang="en-US" b="1" dirty="0">
              <a:solidFill>
                <a:srgbClr val="004964"/>
              </a:solidFill>
              <a:latin typeface="Verdana" panose="020B0604030504040204" pitchFamily="34" charset="0"/>
            </a:endParaRPr>
          </a:p>
          <a:p>
            <a:pPr algn="ctr">
              <a:spcBef>
                <a:spcPts val="600"/>
              </a:spcBef>
              <a:buClr>
                <a:srgbClr val="000000"/>
              </a:buClr>
              <a:buSzPct val="100000"/>
              <a:buFont typeface="Verdana" panose="020B0604030504040204" pitchFamily="34" charset="0"/>
              <a:buNone/>
            </a:pPr>
            <a:r>
              <a:rPr lang="en-GB" altLang="en-US" b="1" dirty="0">
                <a:solidFill>
                  <a:srgbClr val="004964"/>
                </a:solidFill>
                <a:latin typeface="Verdana" panose="020B0604030504040204" pitchFamily="34" charset="0"/>
              </a:rPr>
              <a:t>Training</a:t>
            </a:r>
          </a:p>
          <a:p>
            <a:pPr algn="ctr">
              <a:spcBef>
                <a:spcPts val="600"/>
              </a:spcBef>
              <a:buClr>
                <a:srgbClr val="000000"/>
              </a:buClr>
              <a:buSzPct val="100000"/>
              <a:buFont typeface="Verdana" panose="020B0604030504040204" pitchFamily="34" charset="0"/>
              <a:buNone/>
            </a:pPr>
            <a:endParaRPr lang="en-GB" altLang="en-US" b="1" dirty="0">
              <a:solidFill>
                <a:srgbClr val="004964"/>
              </a:solidFill>
              <a:latin typeface="Verdana" panose="020B0604030504040204" pitchFamily="34" charset="0"/>
            </a:endParaRPr>
          </a:p>
          <a:p>
            <a:pPr algn="ctr">
              <a:spcBef>
                <a:spcPts val="600"/>
              </a:spcBef>
              <a:buClr>
                <a:srgbClr val="000000"/>
              </a:buClr>
              <a:buSzPct val="100000"/>
              <a:buFont typeface="Verdana" panose="020B0604030504040204" pitchFamily="34" charset="0"/>
              <a:buNone/>
            </a:pPr>
            <a:r>
              <a:rPr lang="en-GB" altLang="en-US" b="1" dirty="0">
                <a:solidFill>
                  <a:srgbClr val="004964"/>
                </a:solidFill>
                <a:latin typeface="Verdana" panose="020B0604030504040204" pitchFamily="34" charset="0"/>
              </a:rPr>
              <a:t>Aligned to ISO 14001:2015</a:t>
            </a:r>
          </a:p>
          <a:p>
            <a:pPr algn="ctr">
              <a:spcBef>
                <a:spcPts val="100"/>
              </a:spcBef>
              <a:buClr>
                <a:srgbClr val="000000"/>
              </a:buClr>
              <a:buSzPct val="100000"/>
              <a:buFont typeface="Verdana" panose="020B0604030504040204" pitchFamily="34" charset="0"/>
              <a:buNone/>
            </a:pPr>
            <a:endParaRPr lang="en-GB" altLang="en-US" b="1" dirty="0">
              <a:solidFill>
                <a:srgbClr val="004964"/>
              </a:solidFill>
              <a:latin typeface="Verdana" panose="020B0604030504040204" pitchFamily="34" charset="0"/>
            </a:endParaRPr>
          </a:p>
          <a:p>
            <a:pPr algn="ctr">
              <a:buClr>
                <a:srgbClr val="000000"/>
              </a:buClr>
              <a:buSzPct val="100000"/>
              <a:buFont typeface="Verdana" panose="020B0604030504040204" pitchFamily="34" charset="0"/>
              <a:buNone/>
            </a:pPr>
            <a:endParaRPr lang="en-GB" altLang="en-US" dirty="0">
              <a:solidFill>
                <a:srgbClr val="004964"/>
              </a:solidFill>
              <a:latin typeface="Verdana" panose="020B0604030504040204" pitchFamily="34" charset="0"/>
            </a:endParaRPr>
          </a:p>
          <a:p>
            <a:pPr algn="ctr">
              <a:spcBef>
                <a:spcPts val="400"/>
              </a:spcBef>
              <a:buClr>
                <a:srgbClr val="000000"/>
              </a:buClr>
              <a:buSzPct val="100000"/>
              <a:buFont typeface="Verdana" panose="020B0604030504040204" pitchFamily="34" charset="0"/>
              <a:buNone/>
            </a:pPr>
            <a:endParaRPr lang="en-GB" altLang="en-US" dirty="0">
              <a:solidFill>
                <a:srgbClr val="004964"/>
              </a:solidFill>
              <a:latin typeface="Verdana" panose="020B0604030504040204" pitchFamily="34" charset="0"/>
            </a:endParaRPr>
          </a:p>
        </p:txBody>
      </p:sp>
    </p:spTree>
    <p:extLst>
      <p:ext uri="{BB962C8B-B14F-4D97-AF65-F5344CB8AC3E}">
        <p14:creationId xmlns:p14="http://schemas.microsoft.com/office/powerpoint/2010/main" val="3054867900"/>
      </p:ext>
    </p:extLst>
  </p:cSld>
  <p:clrMapOvr>
    <a:masterClrMapping/>
  </p:clrMapOvr>
  <p:transition spd="med" advTm="28672"/>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4294967295"/>
          </p:nvPr>
        </p:nvSpPr>
        <p:spPr bwMode="auto">
          <a:xfrm>
            <a:off x="0" y="6242050"/>
            <a:ext cx="587375"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D9B6B1F7-7AEF-458C-88EE-FA7D0DC22CEC}" type="slidenum">
              <a:rPr lang="en-GB" altLang="en-US" sz="2600" b="1"/>
              <a:pPr>
                <a:lnSpc>
                  <a:spcPct val="86000"/>
                </a:lnSpc>
                <a:buClr>
                  <a:srgbClr val="000000"/>
                </a:buClr>
                <a:buSzPct val="100000"/>
                <a:buFont typeface="Times New Roman" panose="02020603050405020304" pitchFamily="18" charset="0"/>
                <a:buNone/>
              </a:pPr>
              <a:t>10</a:t>
            </a:fld>
            <a:endParaRPr lang="en-GB" altLang="en-US" sz="2600" b="1"/>
          </a:p>
        </p:txBody>
      </p:sp>
      <p:sp>
        <p:nvSpPr>
          <p:cNvPr id="7171" name="Rectangle 1"/>
          <p:cNvSpPr>
            <a:spLocks noChangeArrowheads="1"/>
          </p:cNvSpPr>
          <p:nvPr/>
        </p:nvSpPr>
        <p:spPr bwMode="auto">
          <a:xfrm>
            <a:off x="323528" y="1988840"/>
            <a:ext cx="8437563" cy="37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600"/>
              </a:spcBef>
              <a:buClr>
                <a:srgbClr val="000000"/>
              </a:buClr>
              <a:buSzPct val="100000"/>
              <a:buFont typeface="Verdana" panose="020B0604030504040204" pitchFamily="34" charset="0"/>
              <a:buNone/>
            </a:pPr>
            <a:r>
              <a:rPr lang="en-GB" altLang="en-US" b="1" dirty="0">
                <a:solidFill>
                  <a:srgbClr val="004964"/>
                </a:solidFill>
                <a:latin typeface="Verdana" panose="020B0604030504040204" pitchFamily="34" charset="0"/>
              </a:rPr>
              <a:t>Environmental Management System (EMS)</a:t>
            </a:r>
          </a:p>
          <a:p>
            <a:pPr algn="ctr">
              <a:spcBef>
                <a:spcPts val="600"/>
              </a:spcBef>
              <a:buClr>
                <a:srgbClr val="000000"/>
              </a:buClr>
              <a:buSzPct val="100000"/>
              <a:buFont typeface="Verdana" panose="020B0604030504040204" pitchFamily="34" charset="0"/>
              <a:buNone/>
            </a:pPr>
            <a:endParaRPr lang="en-GB" altLang="en-US" b="1" dirty="0">
              <a:solidFill>
                <a:srgbClr val="004964"/>
              </a:solidFill>
              <a:latin typeface="Verdana" panose="020B0604030504040204" pitchFamily="34" charset="0"/>
            </a:endParaRPr>
          </a:p>
          <a:p>
            <a:pPr algn="ctr">
              <a:spcBef>
                <a:spcPts val="600"/>
              </a:spcBef>
              <a:buClr>
                <a:srgbClr val="000000"/>
              </a:buClr>
              <a:buSzPct val="100000"/>
              <a:buFont typeface="Verdana" panose="020B0604030504040204" pitchFamily="34" charset="0"/>
              <a:buNone/>
            </a:pPr>
            <a:r>
              <a:rPr lang="en-GB" altLang="en-US" b="1" dirty="0">
                <a:solidFill>
                  <a:srgbClr val="004964"/>
                </a:solidFill>
                <a:latin typeface="Verdana" panose="020B0604030504040204" pitchFamily="34" charset="0"/>
              </a:rPr>
              <a:t>Introduction Training (day 1)</a:t>
            </a:r>
          </a:p>
          <a:p>
            <a:pPr algn="ctr">
              <a:spcBef>
                <a:spcPts val="600"/>
              </a:spcBef>
              <a:buClr>
                <a:srgbClr val="000000"/>
              </a:buClr>
              <a:buSzPct val="100000"/>
              <a:buFont typeface="Verdana" panose="020B0604030504040204" pitchFamily="34" charset="0"/>
              <a:buNone/>
            </a:pPr>
            <a:endParaRPr lang="en-GB" altLang="en-US" b="1" dirty="0">
              <a:solidFill>
                <a:srgbClr val="004964"/>
              </a:solidFill>
              <a:latin typeface="Verdana" panose="020B0604030504040204" pitchFamily="34" charset="0"/>
            </a:endParaRPr>
          </a:p>
          <a:p>
            <a:pPr algn="ctr">
              <a:spcBef>
                <a:spcPts val="600"/>
              </a:spcBef>
              <a:buClr>
                <a:srgbClr val="000000"/>
              </a:buClr>
              <a:buSzPct val="100000"/>
              <a:buFont typeface="Verdana" panose="020B0604030504040204" pitchFamily="34" charset="0"/>
              <a:buNone/>
            </a:pPr>
            <a:r>
              <a:rPr lang="en-GB" altLang="en-US" b="1" dirty="0">
                <a:solidFill>
                  <a:srgbClr val="004964"/>
                </a:solidFill>
                <a:latin typeface="Verdana" panose="020B0604030504040204" pitchFamily="34" charset="0"/>
              </a:rPr>
              <a:t>Aligned to ISO 14001:2015</a:t>
            </a:r>
          </a:p>
          <a:p>
            <a:pPr algn="ctr">
              <a:spcBef>
                <a:spcPts val="100"/>
              </a:spcBef>
              <a:buClr>
                <a:srgbClr val="000000"/>
              </a:buClr>
              <a:buSzPct val="100000"/>
              <a:buFont typeface="Verdana" panose="020B0604030504040204" pitchFamily="34" charset="0"/>
              <a:buNone/>
            </a:pPr>
            <a:endParaRPr lang="en-GB" altLang="en-US" b="1" dirty="0">
              <a:solidFill>
                <a:srgbClr val="004964"/>
              </a:solidFill>
              <a:latin typeface="Verdana" panose="020B0604030504040204" pitchFamily="34" charset="0"/>
            </a:endParaRPr>
          </a:p>
          <a:p>
            <a:pPr algn="ctr">
              <a:spcBef>
                <a:spcPts val="400"/>
              </a:spcBef>
              <a:buClr>
                <a:srgbClr val="000000"/>
              </a:buClr>
              <a:buSzPct val="100000"/>
              <a:buFont typeface="Verdana" panose="020B0604030504040204" pitchFamily="34" charset="0"/>
              <a:buNone/>
            </a:pPr>
            <a:r>
              <a:rPr lang="en-GB" altLang="en-US" sz="2000" dirty="0">
                <a:solidFill>
                  <a:srgbClr val="004964"/>
                </a:solidFill>
                <a:latin typeface="Verdana" panose="020B0604030504040204" pitchFamily="34" charset="0"/>
              </a:rPr>
              <a:t>Delivered by: Chris Docherty</a:t>
            </a:r>
          </a:p>
          <a:p>
            <a:pPr algn="ctr">
              <a:buClr>
                <a:srgbClr val="000000"/>
              </a:buClr>
              <a:buSzPct val="100000"/>
              <a:buFont typeface="Verdana" panose="020B0604030504040204" pitchFamily="34" charset="0"/>
              <a:buNone/>
            </a:pPr>
            <a:endParaRPr lang="en-GB" altLang="en-US" dirty="0">
              <a:solidFill>
                <a:srgbClr val="004964"/>
              </a:solidFill>
              <a:latin typeface="Verdana" panose="020B0604030504040204" pitchFamily="34" charset="0"/>
            </a:endParaRPr>
          </a:p>
          <a:p>
            <a:pPr algn="ctr">
              <a:spcBef>
                <a:spcPts val="400"/>
              </a:spcBef>
              <a:buClr>
                <a:srgbClr val="000000"/>
              </a:buClr>
              <a:buSzPct val="100000"/>
              <a:buFont typeface="Verdana" panose="020B0604030504040204" pitchFamily="34" charset="0"/>
              <a:buNone/>
            </a:pPr>
            <a:endParaRPr lang="en-GB" altLang="en-US" dirty="0">
              <a:solidFill>
                <a:srgbClr val="004964"/>
              </a:solidFill>
              <a:latin typeface="Verdana" panose="020B0604030504040204" pitchFamily="34" charset="0"/>
            </a:endParaRPr>
          </a:p>
        </p:txBody>
      </p:sp>
    </p:spTree>
    <p:extLst>
      <p:ext uri="{BB962C8B-B14F-4D97-AF65-F5344CB8AC3E}">
        <p14:creationId xmlns:p14="http://schemas.microsoft.com/office/powerpoint/2010/main" val="1960204388"/>
      </p:ext>
    </p:extLst>
  </p:cSld>
  <p:clrMapOvr>
    <a:masterClrMapping/>
  </p:clrMapOvr>
  <p:transition spd="med" advTm="28672"/>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3"/>
          <p:cNvSpPr>
            <a:spLocks noGrp="1" noChangeArrowheads="1"/>
          </p:cNvSpPr>
          <p:nvPr>
            <p:ph type="body" idx="1"/>
          </p:nvPr>
        </p:nvSpPr>
        <p:spPr>
          <a:xfrm>
            <a:off x="539552" y="1052736"/>
            <a:ext cx="8207375" cy="5229225"/>
          </a:xfrm>
        </p:spPr>
        <p:txBody>
          <a:bodyPr/>
          <a:lstStyle/>
          <a:p>
            <a:pPr>
              <a:lnSpc>
                <a:spcPct val="120000"/>
              </a:lnSpc>
            </a:pPr>
            <a:r>
              <a:rPr lang="en-AU" altLang="en-US" sz="1800" dirty="0">
                <a:solidFill>
                  <a:srgbClr val="004964"/>
                </a:solidFill>
              </a:rPr>
              <a:t>Sets the direction for the way the organisation plans to manage its environmental impacts</a:t>
            </a:r>
          </a:p>
          <a:p>
            <a:pPr>
              <a:lnSpc>
                <a:spcPct val="120000"/>
              </a:lnSpc>
            </a:pPr>
            <a:r>
              <a:rPr lang="en-AU" altLang="en-US" sz="1800" dirty="0">
                <a:solidFill>
                  <a:srgbClr val="004964"/>
                </a:solidFill>
              </a:rPr>
              <a:t>Set by top management with input as required from appropriate people in the organisation</a:t>
            </a:r>
          </a:p>
          <a:p>
            <a:pPr>
              <a:lnSpc>
                <a:spcPct val="120000"/>
              </a:lnSpc>
            </a:pPr>
            <a:r>
              <a:rPr lang="en-AU" altLang="en-US" sz="1800" dirty="0">
                <a:solidFill>
                  <a:srgbClr val="004964"/>
                </a:solidFill>
              </a:rPr>
              <a:t>Acts as the pinnacle of the EMS</a:t>
            </a:r>
          </a:p>
          <a:p>
            <a:pPr>
              <a:lnSpc>
                <a:spcPct val="120000"/>
              </a:lnSpc>
            </a:pPr>
            <a:r>
              <a:rPr lang="en-AU" altLang="en-US" sz="1800" dirty="0">
                <a:solidFill>
                  <a:srgbClr val="004964"/>
                </a:solidFill>
              </a:rPr>
              <a:t>Includes commitments to pollution prevention, legal compliance, communication &amp; continual improvement</a:t>
            </a:r>
          </a:p>
          <a:p>
            <a:pPr>
              <a:lnSpc>
                <a:spcPct val="120000"/>
              </a:lnSpc>
            </a:pPr>
            <a:r>
              <a:rPr lang="en-AU" altLang="en-US" sz="1800" dirty="0">
                <a:solidFill>
                  <a:srgbClr val="004964"/>
                </a:solidFill>
              </a:rPr>
              <a:t>Includes framework for objectives &amp; targets</a:t>
            </a:r>
          </a:p>
          <a:p>
            <a:pPr>
              <a:lnSpc>
                <a:spcPct val="120000"/>
              </a:lnSpc>
            </a:pPr>
            <a:r>
              <a:rPr lang="en-AU" altLang="en-US" sz="1800" dirty="0">
                <a:solidFill>
                  <a:srgbClr val="004964"/>
                </a:solidFill>
              </a:rPr>
              <a:t>Must be effectively communicated through employee and contractor engagement &amp; importantly it must be maintained to reflect changes</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Environmental Policy</a:t>
            </a:r>
          </a:p>
        </p:txBody>
      </p:sp>
      <p:pic>
        <p:nvPicPr>
          <p:cNvPr id="3" name="Picture 2"/>
          <p:cNvPicPr>
            <a:picLocks noChangeAspect="1"/>
          </p:cNvPicPr>
          <p:nvPr/>
        </p:nvPicPr>
        <p:blipFill>
          <a:blip r:embed="rId3"/>
          <a:stretch>
            <a:fillRect/>
          </a:stretch>
        </p:blipFill>
        <p:spPr>
          <a:xfrm>
            <a:off x="3275856" y="4705350"/>
            <a:ext cx="2124075" cy="2152650"/>
          </a:xfrm>
          <a:prstGeom prst="rect">
            <a:avLst/>
          </a:prstGeom>
        </p:spPr>
      </p:pic>
    </p:spTree>
    <p:extLst>
      <p:ext uri="{BB962C8B-B14F-4D97-AF65-F5344CB8AC3E}">
        <p14:creationId xmlns:p14="http://schemas.microsoft.com/office/powerpoint/2010/main" val="3260485887"/>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6164" t="24406" r="37271" b="8657"/>
          <a:stretch/>
        </p:blipFill>
        <p:spPr>
          <a:xfrm>
            <a:off x="827583" y="1412776"/>
            <a:ext cx="3456385" cy="4896544"/>
          </a:xfrm>
          <a:prstGeom prst="rect">
            <a:avLst/>
          </a:prstGeom>
        </p:spPr>
      </p:pic>
      <p:pic>
        <p:nvPicPr>
          <p:cNvPr id="6" name="Picture 5"/>
          <p:cNvPicPr>
            <a:picLocks noChangeAspect="1"/>
          </p:cNvPicPr>
          <p:nvPr/>
        </p:nvPicPr>
        <p:blipFill rotWithShape="1">
          <a:blip r:embed="rId3"/>
          <a:srcRect l="36164" t="24406" r="37271" b="8657"/>
          <a:stretch/>
        </p:blipFill>
        <p:spPr>
          <a:xfrm>
            <a:off x="4860032" y="1412776"/>
            <a:ext cx="3456385" cy="4896544"/>
          </a:xfrm>
          <a:prstGeom prst="rect">
            <a:avLst/>
          </a:prstGeom>
        </p:spPr>
      </p:pic>
      <p:sp>
        <p:nvSpPr>
          <p:cNvPr id="7"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OPA Policy</a:t>
            </a:r>
          </a:p>
        </p:txBody>
      </p:sp>
    </p:spTree>
    <p:extLst>
      <p:ext uri="{BB962C8B-B14F-4D97-AF65-F5344CB8AC3E}">
        <p14:creationId xmlns:p14="http://schemas.microsoft.com/office/powerpoint/2010/main" val="1577188960"/>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Rectangle 3"/>
          <p:cNvSpPr>
            <a:spLocks noGrp="1" noChangeArrowheads="1"/>
          </p:cNvSpPr>
          <p:nvPr>
            <p:ph type="body" idx="1"/>
          </p:nvPr>
        </p:nvSpPr>
        <p:spPr>
          <a:xfrm>
            <a:off x="683568" y="1052736"/>
            <a:ext cx="7772400" cy="2808312"/>
          </a:xfrm>
        </p:spPr>
        <p:txBody>
          <a:bodyPr/>
          <a:lstStyle/>
          <a:p>
            <a:r>
              <a:rPr lang="en-AU" altLang="en-US" sz="1800" i="1" dirty="0">
                <a:solidFill>
                  <a:srgbClr val="004964"/>
                </a:solidFill>
              </a:rPr>
              <a:t>Objective:</a:t>
            </a:r>
            <a:r>
              <a:rPr lang="en-AU" altLang="en-US" sz="1800" dirty="0">
                <a:solidFill>
                  <a:srgbClr val="004964"/>
                </a:solidFill>
              </a:rPr>
              <a:t> overall goal consistent with environmental policy that the agency wants to achieve</a:t>
            </a:r>
          </a:p>
          <a:p>
            <a:r>
              <a:rPr lang="en-AU" altLang="en-US" sz="1800" i="1" dirty="0">
                <a:solidFill>
                  <a:srgbClr val="004964"/>
                </a:solidFill>
              </a:rPr>
              <a:t>Target:</a:t>
            </a:r>
            <a:r>
              <a:rPr lang="en-AU" altLang="en-US" sz="1800" dirty="0">
                <a:solidFill>
                  <a:srgbClr val="004964"/>
                </a:solidFill>
              </a:rPr>
              <a:t> detailed performance requirement to achieve objective</a:t>
            </a:r>
          </a:p>
          <a:p>
            <a:r>
              <a:rPr lang="en-AU" altLang="en-US" sz="1800" dirty="0">
                <a:solidFill>
                  <a:srgbClr val="004964"/>
                </a:solidFill>
              </a:rPr>
              <a:t>Consider how your supply chain and contractors fit within these.</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Objectives and Targets</a:t>
            </a:r>
          </a:p>
        </p:txBody>
      </p:sp>
      <p:pic>
        <p:nvPicPr>
          <p:cNvPr id="2" name="Picture 1"/>
          <p:cNvPicPr>
            <a:picLocks noChangeAspect="1"/>
          </p:cNvPicPr>
          <p:nvPr/>
        </p:nvPicPr>
        <p:blipFill>
          <a:blip r:embed="rId3"/>
          <a:stretch>
            <a:fillRect/>
          </a:stretch>
        </p:blipFill>
        <p:spPr>
          <a:xfrm>
            <a:off x="3203848" y="3356992"/>
            <a:ext cx="2799754" cy="2799754"/>
          </a:xfrm>
          <a:prstGeom prst="rect">
            <a:avLst/>
          </a:prstGeom>
        </p:spPr>
      </p:pic>
    </p:spTree>
    <p:extLst>
      <p:ext uri="{BB962C8B-B14F-4D97-AF65-F5344CB8AC3E}">
        <p14:creationId xmlns:p14="http://schemas.microsoft.com/office/powerpoint/2010/main" val="3146700534"/>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Slide Number Placeholder 5"/>
          <p:cNvSpPr>
            <a:spLocks noGrp="1"/>
          </p:cNvSpPr>
          <p:nvPr>
            <p:ph type="sldNum" sz="quarter" idx="4294967295"/>
          </p:nvPr>
        </p:nvSpPr>
        <p:spPr bwMode="auto">
          <a:xfrm>
            <a:off x="0" y="6242050"/>
            <a:ext cx="684213"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AC3EBDEB-8FCA-4921-97C3-5023E75263CB}" type="slidenum">
              <a:rPr lang="en-GB" altLang="en-US" sz="2600" b="1"/>
              <a:pPr>
                <a:lnSpc>
                  <a:spcPct val="86000"/>
                </a:lnSpc>
                <a:buClr>
                  <a:srgbClr val="000000"/>
                </a:buClr>
                <a:buSzPct val="100000"/>
                <a:buFont typeface="Times New Roman" panose="02020603050405020304" pitchFamily="18" charset="0"/>
                <a:buNone/>
              </a:pPr>
              <a:t>103</a:t>
            </a:fld>
            <a:endParaRPr lang="en-GB" altLang="en-US" sz="2600" b="1"/>
          </a:p>
        </p:txBody>
      </p:sp>
      <p:sp>
        <p:nvSpPr>
          <p:cNvPr id="5" name="Rectangle 2"/>
          <p:cNvSpPr txBox="1">
            <a:spLocks noChangeArrowheads="1"/>
          </p:cNvSpPr>
          <p:nvPr/>
        </p:nvSpPr>
        <p:spPr bwMode="auto">
          <a:xfrm>
            <a:off x="251520" y="778846"/>
            <a:ext cx="8561610" cy="4355208"/>
          </a:xfrm>
          <a:prstGeom prst="rect">
            <a:avLst/>
          </a:prstGeom>
          <a:noFill/>
          <a:ln>
            <a:noFill/>
            <a:miter lim="800000"/>
            <a:headEnd/>
            <a:tailEnd/>
          </a:ln>
        </p:spPr>
        <p:txBody>
          <a:bodyPr wrap="square" lIns="90360" tIns="44280" rIns="90360" bIns="44280">
            <a:spAutoFit/>
          </a:bodyPr>
          <a:lstStyle/>
          <a:p>
            <a:pPr marL="342900" indent="-342900" defTabSz="914400">
              <a:spcBef>
                <a:spcPct val="20000"/>
              </a:spcBef>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i="1" dirty="0">
                <a:solidFill>
                  <a:srgbClr val="004964"/>
                </a:solidFill>
                <a:latin typeface="+mn-lt"/>
                <a:cs typeface="+mn-cs"/>
              </a:rPr>
              <a:t>Policy statement indicates what is important for the organisation in general terms, Environmental objectives must show specific goals to be achieved within a certain time frame, and must be measurable</a:t>
            </a:r>
          </a:p>
          <a:p>
            <a:pPr defTabSz="914400">
              <a:spcBef>
                <a:spcPct val="200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i="1" dirty="0">
                <a:solidFill>
                  <a:srgbClr val="004964"/>
                </a:solidFill>
                <a:latin typeface="+mn-lt"/>
                <a:cs typeface="+mn-cs"/>
              </a:rPr>
              <a:t>Examples are: </a:t>
            </a:r>
          </a:p>
          <a:p>
            <a:pPr marL="342900" indent="-342900" defTabSz="914400">
              <a:spcBef>
                <a:spcPct val="20000"/>
              </a:spcBef>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i="1" dirty="0">
                <a:solidFill>
                  <a:srgbClr val="004964"/>
                </a:solidFill>
                <a:latin typeface="+mn-lt"/>
                <a:cs typeface="+mn-cs"/>
              </a:rPr>
              <a:t>reduce scrap by 10% within the next 6 months;</a:t>
            </a:r>
          </a:p>
          <a:p>
            <a:pPr marL="342900" indent="-342900" defTabSz="914400">
              <a:spcBef>
                <a:spcPct val="20000"/>
              </a:spcBef>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i="1" dirty="0">
                <a:solidFill>
                  <a:srgbClr val="004964"/>
                </a:solidFill>
                <a:latin typeface="+mn-lt"/>
                <a:cs typeface="+mn-cs"/>
              </a:rPr>
              <a:t>increase recycling by 50% in next year;</a:t>
            </a:r>
          </a:p>
          <a:p>
            <a:pPr marL="342900" indent="-342900" defTabSz="914400">
              <a:spcBef>
                <a:spcPct val="20000"/>
              </a:spcBef>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i="1" dirty="0">
                <a:solidFill>
                  <a:srgbClr val="004964"/>
                </a:solidFill>
                <a:latin typeface="+mn-lt"/>
                <a:cs typeface="+mn-cs"/>
              </a:rPr>
              <a:t>remove repeat </a:t>
            </a:r>
            <a:r>
              <a:rPr lang="en-GB" sz="1800" i="1" dirty="0" err="1">
                <a:solidFill>
                  <a:srgbClr val="004964"/>
                </a:solidFill>
                <a:latin typeface="+mn-lt"/>
                <a:cs typeface="+mn-cs"/>
              </a:rPr>
              <a:t>Env</a:t>
            </a:r>
            <a:r>
              <a:rPr lang="en-GB" sz="1800" i="1" dirty="0">
                <a:solidFill>
                  <a:srgbClr val="004964"/>
                </a:solidFill>
                <a:latin typeface="+mn-lt"/>
                <a:cs typeface="+mn-cs"/>
              </a:rPr>
              <a:t> incidents within the next year;</a:t>
            </a:r>
          </a:p>
          <a:p>
            <a:pPr marL="342900" indent="-342900" defTabSz="914400">
              <a:spcBef>
                <a:spcPct val="20000"/>
              </a:spcBef>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i="1" dirty="0">
                <a:solidFill>
                  <a:srgbClr val="004964"/>
                </a:solidFill>
                <a:latin typeface="+mn-lt"/>
                <a:cs typeface="+mn-cs"/>
              </a:rPr>
              <a:t>reduce number of nonconforming products by 15% within the next year;</a:t>
            </a:r>
          </a:p>
          <a:p>
            <a:pPr marL="342900" indent="-342900" defTabSz="914400">
              <a:spcBef>
                <a:spcPct val="20000"/>
              </a:spcBef>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i="1" dirty="0">
                <a:solidFill>
                  <a:srgbClr val="004964"/>
                </a:solidFill>
                <a:latin typeface="+mn-lt"/>
                <a:cs typeface="+mn-cs"/>
              </a:rPr>
              <a:t>Implement supply chain environmental plan in next year</a:t>
            </a:r>
          </a:p>
          <a:p>
            <a:pPr defTabSz="914400">
              <a:spcBef>
                <a:spcPct val="200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i="1" dirty="0">
                <a:solidFill>
                  <a:srgbClr val="004964"/>
                </a:solidFill>
                <a:latin typeface="+mn-lt"/>
                <a:cs typeface="+mn-cs"/>
              </a:rPr>
              <a:t>Start small … and build on a firm foundation.  You should have at least one ‘macro’ level objective regarding supplier performance, overall system effectiveness, and customer satisfaction – you will be required to monitor and measure performance in these areas anyway</a:t>
            </a:r>
          </a:p>
        </p:txBody>
      </p:sp>
      <p:sp>
        <p:nvSpPr>
          <p:cNvPr id="6"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Objectives</a:t>
            </a:r>
          </a:p>
        </p:txBody>
      </p:sp>
      <p:pic>
        <p:nvPicPr>
          <p:cNvPr id="2" name="Picture 1"/>
          <p:cNvPicPr>
            <a:picLocks noChangeAspect="1"/>
          </p:cNvPicPr>
          <p:nvPr/>
        </p:nvPicPr>
        <p:blipFill>
          <a:blip r:embed="rId4"/>
          <a:stretch>
            <a:fillRect/>
          </a:stretch>
        </p:blipFill>
        <p:spPr>
          <a:xfrm>
            <a:off x="6745981" y="5355406"/>
            <a:ext cx="2067149" cy="1375594"/>
          </a:xfrm>
          <a:prstGeom prst="rect">
            <a:avLst/>
          </a:prstGeom>
        </p:spPr>
      </p:pic>
    </p:spTree>
    <p:extLst>
      <p:ext uri="{BB962C8B-B14F-4D97-AF65-F5344CB8AC3E}">
        <p14:creationId xmlns:p14="http://schemas.microsoft.com/office/powerpoint/2010/main" val="374498708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Rectangle 3"/>
          <p:cNvSpPr>
            <a:spLocks noGrp="1" noChangeArrowheads="1"/>
          </p:cNvSpPr>
          <p:nvPr>
            <p:ph type="body" idx="1"/>
          </p:nvPr>
        </p:nvSpPr>
        <p:spPr>
          <a:xfrm>
            <a:off x="811054" y="1628800"/>
            <a:ext cx="7772400" cy="4187825"/>
          </a:xfrm>
        </p:spPr>
        <p:txBody>
          <a:bodyPr/>
          <a:lstStyle/>
          <a:p>
            <a:pPr>
              <a:lnSpc>
                <a:spcPct val="140000"/>
              </a:lnSpc>
            </a:pPr>
            <a:r>
              <a:rPr lang="en-AU" altLang="en-US" sz="1800" dirty="0">
                <a:solidFill>
                  <a:srgbClr val="004964"/>
                </a:solidFill>
              </a:rPr>
              <a:t>Identify environmental aspects</a:t>
            </a:r>
          </a:p>
          <a:p>
            <a:pPr>
              <a:lnSpc>
                <a:spcPct val="140000"/>
              </a:lnSpc>
            </a:pPr>
            <a:r>
              <a:rPr lang="en-AU" altLang="en-US" sz="1800" dirty="0">
                <a:solidFill>
                  <a:srgbClr val="004964"/>
                </a:solidFill>
              </a:rPr>
              <a:t>Determine aspects with </a:t>
            </a:r>
            <a:r>
              <a:rPr lang="en-AU" altLang="en-US" sz="1800" i="1" dirty="0">
                <a:solidFill>
                  <a:srgbClr val="004964"/>
                </a:solidFill>
              </a:rPr>
              <a:t>significant</a:t>
            </a:r>
            <a:r>
              <a:rPr lang="en-AU" altLang="en-US" sz="1800" dirty="0">
                <a:solidFill>
                  <a:srgbClr val="004964"/>
                </a:solidFill>
              </a:rPr>
              <a:t> environmental impact</a:t>
            </a:r>
          </a:p>
          <a:p>
            <a:pPr>
              <a:lnSpc>
                <a:spcPct val="140000"/>
              </a:lnSpc>
            </a:pPr>
            <a:r>
              <a:rPr lang="en-AU" altLang="en-US" sz="1800" dirty="0">
                <a:solidFill>
                  <a:srgbClr val="004964"/>
                </a:solidFill>
              </a:rPr>
              <a:t>Document &amp; maintain in an aspects register</a:t>
            </a:r>
          </a:p>
          <a:p>
            <a:pPr>
              <a:lnSpc>
                <a:spcPct val="140000"/>
              </a:lnSpc>
            </a:pPr>
            <a:r>
              <a:rPr lang="en-AU" altLang="en-US" sz="1800" dirty="0">
                <a:solidFill>
                  <a:srgbClr val="004964"/>
                </a:solidFill>
              </a:rPr>
              <a:t>Ensure that significant environmental aspects are the focus of the rest of the EMS</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Environmental Aspects</a:t>
            </a:r>
          </a:p>
        </p:txBody>
      </p:sp>
      <p:pic>
        <p:nvPicPr>
          <p:cNvPr id="3" name="Picture 2"/>
          <p:cNvPicPr>
            <a:picLocks noChangeAspect="1"/>
          </p:cNvPicPr>
          <p:nvPr/>
        </p:nvPicPr>
        <p:blipFill>
          <a:blip r:embed="rId3"/>
          <a:stretch>
            <a:fillRect/>
          </a:stretch>
        </p:blipFill>
        <p:spPr>
          <a:xfrm>
            <a:off x="3463766" y="4293096"/>
            <a:ext cx="2466975" cy="1847850"/>
          </a:xfrm>
          <a:prstGeom prst="rect">
            <a:avLst/>
          </a:prstGeom>
        </p:spPr>
      </p:pic>
    </p:spTree>
    <p:extLst>
      <p:ext uri="{BB962C8B-B14F-4D97-AF65-F5344CB8AC3E}">
        <p14:creationId xmlns:p14="http://schemas.microsoft.com/office/powerpoint/2010/main" val="536541470"/>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0630" t="28343" r="32290" b="8657"/>
          <a:stretch/>
        </p:blipFill>
        <p:spPr>
          <a:xfrm>
            <a:off x="1403648" y="725770"/>
            <a:ext cx="6445842" cy="6157221"/>
          </a:xfrm>
          <a:prstGeom prst="rect">
            <a:avLst/>
          </a:prstGeom>
        </p:spPr>
      </p:pic>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High Level Aspects &amp; Impacts</a:t>
            </a:r>
          </a:p>
        </p:txBody>
      </p:sp>
    </p:spTree>
    <p:extLst>
      <p:ext uri="{BB962C8B-B14F-4D97-AF65-F5344CB8AC3E}">
        <p14:creationId xmlns:p14="http://schemas.microsoft.com/office/powerpoint/2010/main" val="1403946999"/>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Consider Impact In Use</a:t>
            </a:r>
          </a:p>
        </p:txBody>
      </p:sp>
      <p:pic>
        <p:nvPicPr>
          <p:cNvPr id="4" name="Picture 3"/>
          <p:cNvPicPr>
            <a:picLocks noChangeAspect="1"/>
          </p:cNvPicPr>
          <p:nvPr/>
        </p:nvPicPr>
        <p:blipFill rotWithShape="1">
          <a:blip r:embed="rId2"/>
          <a:srcRect l="50000" t="30313" r="32290" b="26376"/>
          <a:stretch/>
        </p:blipFill>
        <p:spPr>
          <a:xfrm>
            <a:off x="2627784" y="980728"/>
            <a:ext cx="4093440" cy="5628478"/>
          </a:xfrm>
          <a:prstGeom prst="rect">
            <a:avLst/>
          </a:prstGeom>
        </p:spPr>
      </p:pic>
    </p:spTree>
    <p:extLst>
      <p:ext uri="{BB962C8B-B14F-4D97-AF65-F5344CB8AC3E}">
        <p14:creationId xmlns:p14="http://schemas.microsoft.com/office/powerpoint/2010/main" val="4105883130"/>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Risk Matrix</a:t>
            </a:r>
          </a:p>
        </p:txBody>
      </p:sp>
      <p:pic>
        <p:nvPicPr>
          <p:cNvPr id="4" name="Picture 3"/>
          <p:cNvPicPr>
            <a:picLocks noChangeAspect="1"/>
          </p:cNvPicPr>
          <p:nvPr/>
        </p:nvPicPr>
        <p:blipFill rotWithShape="1">
          <a:blip r:embed="rId2"/>
          <a:srcRect l="31184" t="35651" r="32290" b="34250"/>
          <a:stretch/>
        </p:blipFill>
        <p:spPr>
          <a:xfrm>
            <a:off x="395536" y="1196752"/>
            <a:ext cx="8469850" cy="3924076"/>
          </a:xfrm>
          <a:prstGeom prst="rect">
            <a:avLst/>
          </a:prstGeom>
        </p:spPr>
      </p:pic>
    </p:spTree>
    <p:extLst>
      <p:ext uri="{BB962C8B-B14F-4D97-AF65-F5344CB8AC3E}">
        <p14:creationId xmlns:p14="http://schemas.microsoft.com/office/powerpoint/2010/main" val="2639353466"/>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Risk Matrix</a:t>
            </a:r>
          </a:p>
        </p:txBody>
      </p:sp>
      <p:pic>
        <p:nvPicPr>
          <p:cNvPr id="6" name="Picture 5"/>
          <p:cNvPicPr>
            <a:picLocks noChangeAspect="1"/>
          </p:cNvPicPr>
          <p:nvPr/>
        </p:nvPicPr>
        <p:blipFill rotWithShape="1">
          <a:blip r:embed="rId2"/>
          <a:srcRect l="22329" t="34250" r="26202" b="24406"/>
          <a:stretch/>
        </p:blipFill>
        <p:spPr>
          <a:xfrm>
            <a:off x="872690" y="1772816"/>
            <a:ext cx="7493977" cy="3384376"/>
          </a:xfrm>
          <a:prstGeom prst="rect">
            <a:avLst/>
          </a:prstGeom>
        </p:spPr>
      </p:pic>
    </p:spTree>
    <p:extLst>
      <p:ext uri="{BB962C8B-B14F-4D97-AF65-F5344CB8AC3E}">
        <p14:creationId xmlns:p14="http://schemas.microsoft.com/office/powerpoint/2010/main" val="1326416461"/>
      </p:ext>
    </p:extLst>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Aspects &amp; Impacts</a:t>
            </a:r>
          </a:p>
        </p:txBody>
      </p:sp>
      <p:sp>
        <p:nvSpPr>
          <p:cNvPr id="5" name="Rectangle 3"/>
          <p:cNvSpPr txBox="1">
            <a:spLocks noChangeArrowheads="1"/>
          </p:cNvSpPr>
          <p:nvPr/>
        </p:nvSpPr>
        <p:spPr>
          <a:xfrm>
            <a:off x="3707904" y="1916832"/>
            <a:ext cx="1672714" cy="720080"/>
          </a:xfrm>
          <a:prstGeom prst="rect">
            <a:avLst/>
          </a:prstGeom>
        </p:spPr>
        <p:txBody>
          <a:bodyPr/>
          <a:lstStyle>
            <a:lvl1pPr marL="342900" indent="-342900" algn="l" rtl="0" eaLnBrk="0" fontAlgn="base" hangingPunct="0">
              <a:spcBef>
                <a:spcPct val="20000"/>
              </a:spcBef>
              <a:spcAft>
                <a:spcPct val="0"/>
              </a:spcAft>
              <a:buBlip>
                <a:blip r:embed="rId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marL="0" indent="0" defTabSz="914400">
              <a:lnSpc>
                <a:spcPct val="140000"/>
              </a:lnSpc>
              <a:buNone/>
            </a:pPr>
            <a:r>
              <a:rPr lang="en-AU" altLang="en-US" sz="1800" kern="0" dirty="0">
                <a:solidFill>
                  <a:srgbClr val="004964"/>
                </a:solidFill>
              </a:rPr>
              <a:t>Discussion</a:t>
            </a:r>
          </a:p>
        </p:txBody>
      </p:sp>
    </p:spTree>
    <p:extLst>
      <p:ext uri="{BB962C8B-B14F-4D97-AF65-F5344CB8AC3E}">
        <p14:creationId xmlns:p14="http://schemas.microsoft.com/office/powerpoint/2010/main" val="24637720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24744"/>
            <a:ext cx="8208912" cy="2252924"/>
          </a:xfrm>
          <a:prstGeom prst="rect">
            <a:avLst/>
          </a:prstGeom>
        </p:spPr>
        <p:txBody>
          <a:bodyPr wrap="square">
            <a:spAutoFit/>
          </a:bodyPr>
          <a:lstStyle/>
          <a:p>
            <a:r>
              <a:rPr lang="en-GB" sz="1800" dirty="0">
                <a:solidFill>
                  <a:srgbClr val="004964"/>
                </a:solidFill>
                <a:latin typeface="+mj-lt"/>
                <a:cs typeface="Segoe UI" panose="020B0502040204020203" pitchFamily="34" charset="0"/>
              </a:rPr>
              <a:t>European public authorities spend each year over €1,800 billion on goods and services (14% -16% of the GDP). Directing this spending power towards the purchase of greener products and services can:</a:t>
            </a:r>
          </a:p>
          <a:p>
            <a:pPr marL="342900" indent="-342900" eaLnBrk="1" hangingPunct="1">
              <a:spcBef>
                <a:spcPct val="20000"/>
              </a:spcBef>
              <a:buBlip>
                <a:blip r:embed="rId2"/>
              </a:buBlip>
            </a:pPr>
            <a:r>
              <a:rPr lang="en-GB" sz="1800" dirty="0">
                <a:solidFill>
                  <a:srgbClr val="004964"/>
                </a:solidFill>
                <a:latin typeface="+mn-lt"/>
                <a:cs typeface="+mn-cs"/>
              </a:rPr>
              <a:t>Achieve huge direct environmental benefits</a:t>
            </a:r>
          </a:p>
          <a:p>
            <a:pPr marL="342900" indent="-342900" eaLnBrk="1" hangingPunct="1">
              <a:spcBef>
                <a:spcPct val="20000"/>
              </a:spcBef>
              <a:buBlip>
                <a:blip r:embed="rId2"/>
              </a:buBlip>
            </a:pPr>
            <a:r>
              <a:rPr lang="en-GB" sz="1800" dirty="0">
                <a:solidFill>
                  <a:srgbClr val="004964"/>
                </a:solidFill>
                <a:latin typeface="+mn-lt"/>
                <a:cs typeface="+mn-cs"/>
              </a:rPr>
              <a:t>Help drive the market for greener products</a:t>
            </a:r>
          </a:p>
          <a:p>
            <a:pPr marL="342900" indent="-342900" eaLnBrk="1" hangingPunct="1">
              <a:spcBef>
                <a:spcPct val="20000"/>
              </a:spcBef>
              <a:buBlip>
                <a:blip r:embed="rId2"/>
              </a:buBlip>
            </a:pPr>
            <a:r>
              <a:rPr lang="en-GB" sz="1800" dirty="0">
                <a:solidFill>
                  <a:srgbClr val="004964"/>
                </a:solidFill>
                <a:latin typeface="+mn-lt"/>
                <a:cs typeface="+mn-cs"/>
              </a:rPr>
              <a:t>Result in considerable cost saving</a:t>
            </a:r>
          </a:p>
          <a:p>
            <a:pPr marL="342900" indent="-342900" eaLnBrk="1" hangingPunct="1">
              <a:spcBef>
                <a:spcPct val="20000"/>
              </a:spcBef>
              <a:buBlip>
                <a:blip r:embed="rId2"/>
              </a:buBlip>
            </a:pPr>
            <a:r>
              <a:rPr lang="en-GB" sz="1800" dirty="0">
                <a:solidFill>
                  <a:srgbClr val="004964"/>
                </a:solidFill>
                <a:latin typeface="+mn-lt"/>
                <a:cs typeface="+mn-cs"/>
              </a:rPr>
              <a:t>Set an example for corporate and private consumers </a:t>
            </a:r>
          </a:p>
        </p:txBody>
      </p:sp>
      <p:sp>
        <p:nvSpPr>
          <p:cNvPr id="3" name="Rectangle 2"/>
          <p:cNvSpPr/>
          <p:nvPr/>
        </p:nvSpPr>
        <p:spPr>
          <a:xfrm>
            <a:off x="539552" y="3823880"/>
            <a:ext cx="8208912" cy="1477328"/>
          </a:xfrm>
          <a:prstGeom prst="rect">
            <a:avLst/>
          </a:prstGeom>
        </p:spPr>
        <p:txBody>
          <a:bodyPr wrap="square">
            <a:spAutoFit/>
          </a:bodyPr>
          <a:lstStyle/>
          <a:p>
            <a:r>
              <a:rPr lang="en-GB" sz="1800" dirty="0">
                <a:solidFill>
                  <a:srgbClr val="004964"/>
                </a:solidFill>
                <a:latin typeface="+mj-lt"/>
                <a:cs typeface="Segoe UI" panose="020B0502040204020203" pitchFamily="34" charset="0"/>
              </a:rPr>
              <a:t>For example, the EU Public authorities buy 2.8 million computers annually, which is 12% of the European computer market. If the European market could be moved to producing slightly more efficient computers then over 8 million tonnes CO2 could be saved - equivalent to the emissions of almost 1 million people. </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rgbClr val="FFFFFF"/>
                </a:solidFill>
                <a:effectLst>
                  <a:outerShdw blurRad="38100" dist="38100" dir="2700000" algn="tl">
                    <a:srgbClr val="C0C0C0"/>
                  </a:outerShdw>
                </a:effectLst>
                <a:latin typeface="+mn-lt"/>
              </a:rPr>
              <a:t>Foreword</a:t>
            </a:r>
          </a:p>
        </p:txBody>
      </p:sp>
    </p:spTree>
    <p:extLst>
      <p:ext uri="{BB962C8B-B14F-4D97-AF65-F5344CB8AC3E}">
        <p14:creationId xmlns:p14="http://schemas.microsoft.com/office/powerpoint/2010/main" val="18433966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Lunch Break</a:t>
            </a:r>
          </a:p>
        </p:txBody>
      </p:sp>
    </p:spTree>
    <p:extLst>
      <p:ext uri="{BB962C8B-B14F-4D97-AF65-F5344CB8AC3E}">
        <p14:creationId xmlns:p14="http://schemas.microsoft.com/office/powerpoint/2010/main" val="4072487244"/>
      </p:ext>
    </p:extLst>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3"/>
          <p:cNvSpPr>
            <a:spLocks noGrp="1" noChangeArrowheads="1"/>
          </p:cNvSpPr>
          <p:nvPr>
            <p:ph type="body" idx="1"/>
          </p:nvPr>
        </p:nvSpPr>
        <p:spPr>
          <a:xfrm>
            <a:off x="683568" y="1340768"/>
            <a:ext cx="7772400" cy="2016224"/>
          </a:xfrm>
        </p:spPr>
        <p:txBody>
          <a:bodyPr/>
          <a:lstStyle/>
          <a:p>
            <a:r>
              <a:rPr lang="en-AU" altLang="en-US" sz="1800" dirty="0">
                <a:solidFill>
                  <a:srgbClr val="004964"/>
                </a:solidFill>
              </a:rPr>
              <a:t>Identify environmental legal requirements applicable to the operations of the organisation</a:t>
            </a:r>
          </a:p>
          <a:p>
            <a:r>
              <a:rPr lang="en-AU" altLang="en-US" sz="1800" dirty="0">
                <a:solidFill>
                  <a:srgbClr val="004964"/>
                </a:solidFill>
              </a:rPr>
              <a:t>Show how legal requirements apply to environmental aspects</a:t>
            </a:r>
          </a:p>
          <a:p>
            <a:r>
              <a:rPr lang="en-AU" altLang="en-US" sz="1800" dirty="0">
                <a:solidFill>
                  <a:srgbClr val="004964"/>
                </a:solidFill>
              </a:rPr>
              <a:t>Keep these up-to-date &amp; incorporate them into other elements of the EMS</a:t>
            </a:r>
          </a:p>
          <a:p>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Legal Requirements</a:t>
            </a:r>
          </a:p>
        </p:txBody>
      </p:sp>
      <p:pic>
        <p:nvPicPr>
          <p:cNvPr id="3" name="Picture 2"/>
          <p:cNvPicPr>
            <a:picLocks noChangeAspect="1"/>
          </p:cNvPicPr>
          <p:nvPr/>
        </p:nvPicPr>
        <p:blipFill>
          <a:blip r:embed="rId3"/>
          <a:stretch>
            <a:fillRect/>
          </a:stretch>
        </p:blipFill>
        <p:spPr>
          <a:xfrm>
            <a:off x="3543300" y="4509120"/>
            <a:ext cx="2352936" cy="1568624"/>
          </a:xfrm>
          <a:prstGeom prst="rect">
            <a:avLst/>
          </a:prstGeom>
        </p:spPr>
      </p:pic>
    </p:spTree>
    <p:extLst>
      <p:ext uri="{BB962C8B-B14F-4D97-AF65-F5344CB8AC3E}">
        <p14:creationId xmlns:p14="http://schemas.microsoft.com/office/powerpoint/2010/main" val="766449596"/>
      </p:ext>
    </p:extLst>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Legal Requirements</a:t>
            </a:r>
          </a:p>
        </p:txBody>
      </p:sp>
      <p:pic>
        <p:nvPicPr>
          <p:cNvPr id="6" name="Picture 5"/>
          <p:cNvPicPr>
            <a:picLocks noChangeAspect="1"/>
          </p:cNvPicPr>
          <p:nvPr/>
        </p:nvPicPr>
        <p:blipFill rotWithShape="1">
          <a:blip r:embed="rId3"/>
          <a:srcRect l="31184" t="50000" r="51106" b="23422"/>
          <a:stretch/>
        </p:blipFill>
        <p:spPr>
          <a:xfrm>
            <a:off x="2241073" y="1556792"/>
            <a:ext cx="4779199" cy="4032448"/>
          </a:xfrm>
          <a:prstGeom prst="rect">
            <a:avLst/>
          </a:prstGeom>
        </p:spPr>
      </p:pic>
    </p:spTree>
    <p:extLst>
      <p:ext uri="{BB962C8B-B14F-4D97-AF65-F5344CB8AC3E}">
        <p14:creationId xmlns:p14="http://schemas.microsoft.com/office/powerpoint/2010/main" val="1522417577"/>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3"/>
          <p:cNvSpPr>
            <a:spLocks noGrp="1" noChangeArrowheads="1"/>
          </p:cNvSpPr>
          <p:nvPr>
            <p:ph type="body" idx="1"/>
          </p:nvPr>
        </p:nvSpPr>
        <p:spPr>
          <a:xfrm>
            <a:off x="755576" y="1268760"/>
            <a:ext cx="7772400" cy="4953000"/>
          </a:xfrm>
        </p:spPr>
        <p:txBody>
          <a:bodyPr/>
          <a:lstStyle/>
          <a:p>
            <a:r>
              <a:rPr lang="en-AU" altLang="en-US" sz="1800" dirty="0">
                <a:solidFill>
                  <a:srgbClr val="004964"/>
                </a:solidFill>
              </a:rPr>
              <a:t>Identify other environmental requirements to which the agency subscribes</a:t>
            </a:r>
          </a:p>
          <a:p>
            <a:pPr lvl="1"/>
            <a:r>
              <a:rPr lang="en-AU" altLang="en-US" sz="1800" dirty="0">
                <a:solidFill>
                  <a:srgbClr val="004964"/>
                </a:solidFill>
              </a:rPr>
              <a:t>MOD requirements</a:t>
            </a:r>
          </a:p>
          <a:p>
            <a:pPr lvl="1"/>
            <a:r>
              <a:rPr lang="en-AU" altLang="en-US" sz="1800" dirty="0">
                <a:solidFill>
                  <a:srgbClr val="004964"/>
                </a:solidFill>
              </a:rPr>
              <a:t>Government direction</a:t>
            </a:r>
          </a:p>
          <a:p>
            <a:pPr lvl="1"/>
            <a:r>
              <a:rPr lang="en-AU" altLang="en-US" sz="1800" dirty="0">
                <a:solidFill>
                  <a:srgbClr val="004964"/>
                </a:solidFill>
              </a:rPr>
              <a:t>Commercial client requirements</a:t>
            </a:r>
          </a:p>
          <a:p>
            <a:pPr lvl="1"/>
            <a:r>
              <a:rPr lang="en-AU" altLang="en-US" sz="1800" dirty="0" err="1">
                <a:solidFill>
                  <a:srgbClr val="004964"/>
                </a:solidFill>
              </a:rPr>
              <a:t>Etc</a:t>
            </a:r>
            <a:endParaRPr lang="en-AU" altLang="en-US" sz="1800" dirty="0">
              <a:solidFill>
                <a:srgbClr val="004964"/>
              </a:solidFill>
            </a:endParaRPr>
          </a:p>
          <a:p>
            <a:r>
              <a:rPr lang="en-AU" altLang="en-US" sz="1800" dirty="0">
                <a:solidFill>
                  <a:srgbClr val="004964"/>
                </a:solidFill>
              </a:rPr>
              <a:t>Show how other requirements apply to environmental aspects</a:t>
            </a:r>
          </a:p>
          <a:p>
            <a:r>
              <a:rPr lang="en-AU" altLang="en-US" sz="1800" dirty="0">
                <a:solidFill>
                  <a:srgbClr val="004964"/>
                </a:solidFill>
              </a:rPr>
              <a:t>Keep these up-to-date &amp; incorporate them into other elements of the EMS</a:t>
            </a:r>
          </a:p>
          <a:p>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Other Requirements</a:t>
            </a:r>
          </a:p>
        </p:txBody>
      </p:sp>
      <p:pic>
        <p:nvPicPr>
          <p:cNvPr id="2" name="Picture 1"/>
          <p:cNvPicPr>
            <a:picLocks noChangeAspect="1"/>
          </p:cNvPicPr>
          <p:nvPr/>
        </p:nvPicPr>
        <p:blipFill>
          <a:blip r:embed="rId3"/>
          <a:stretch>
            <a:fillRect/>
          </a:stretch>
        </p:blipFill>
        <p:spPr>
          <a:xfrm>
            <a:off x="3591983" y="4581128"/>
            <a:ext cx="2099586" cy="1784648"/>
          </a:xfrm>
          <a:prstGeom prst="rect">
            <a:avLst/>
          </a:prstGeom>
        </p:spPr>
      </p:pic>
    </p:spTree>
    <p:extLst>
      <p:ext uri="{BB962C8B-B14F-4D97-AF65-F5344CB8AC3E}">
        <p14:creationId xmlns:p14="http://schemas.microsoft.com/office/powerpoint/2010/main" val="266984180"/>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1044327"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Requirements - Discussion</a:t>
            </a:r>
          </a:p>
        </p:txBody>
      </p:sp>
      <p:sp>
        <p:nvSpPr>
          <p:cNvPr id="5" name="Rectangle 3"/>
          <p:cNvSpPr txBox="1">
            <a:spLocks noChangeArrowheads="1"/>
          </p:cNvSpPr>
          <p:nvPr/>
        </p:nvSpPr>
        <p:spPr>
          <a:xfrm>
            <a:off x="2051720" y="1628800"/>
            <a:ext cx="7772400" cy="4953000"/>
          </a:xfrm>
          <a:prstGeom prst="rect">
            <a:avLst/>
          </a:prstGeom>
        </p:spPr>
        <p:txBody>
          <a:bodyPr/>
          <a:lstStyle>
            <a:lvl1pPr marL="342900" indent="-342900" algn="l" rtl="0" eaLnBrk="0" fontAlgn="base" hangingPunct="0">
              <a:spcBef>
                <a:spcPct val="20000"/>
              </a:spcBef>
              <a:spcAft>
                <a:spcPct val="0"/>
              </a:spcAft>
              <a:buBlip>
                <a:blip r:embed="rId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marL="0" indent="0" defTabSz="914400">
              <a:buNone/>
            </a:pPr>
            <a:r>
              <a:rPr lang="en-AU" altLang="en-US" sz="1800" kern="0" dirty="0">
                <a:solidFill>
                  <a:srgbClr val="004964"/>
                </a:solidFill>
              </a:rPr>
              <a:t>Legal and other requirements discussion</a:t>
            </a:r>
          </a:p>
        </p:txBody>
      </p:sp>
    </p:spTree>
    <p:extLst>
      <p:ext uri="{BB962C8B-B14F-4D97-AF65-F5344CB8AC3E}">
        <p14:creationId xmlns:p14="http://schemas.microsoft.com/office/powerpoint/2010/main" val="3327489427"/>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Rectangle 3"/>
          <p:cNvSpPr>
            <a:spLocks noGrp="1" noChangeArrowheads="1"/>
          </p:cNvSpPr>
          <p:nvPr>
            <p:ph type="body" idx="1"/>
          </p:nvPr>
        </p:nvSpPr>
        <p:spPr>
          <a:xfrm>
            <a:off x="685800" y="1052736"/>
            <a:ext cx="7772400" cy="4953000"/>
          </a:xfrm>
        </p:spPr>
        <p:txBody>
          <a:bodyPr/>
          <a:lstStyle/>
          <a:p>
            <a:r>
              <a:rPr lang="en-AU" altLang="en-US" sz="1800" dirty="0">
                <a:solidFill>
                  <a:srgbClr val="004964"/>
                </a:solidFill>
              </a:rPr>
              <a:t>Environmental program/action plan: </a:t>
            </a:r>
          </a:p>
          <a:p>
            <a:pPr lvl="1"/>
            <a:r>
              <a:rPr lang="en-AU" altLang="en-US" sz="1800" dirty="0">
                <a:solidFill>
                  <a:srgbClr val="004964"/>
                </a:solidFill>
              </a:rPr>
              <a:t>to achieve objectives &amp; targets</a:t>
            </a:r>
          </a:p>
          <a:p>
            <a:pPr lvl="1"/>
            <a:r>
              <a:rPr lang="en-AU" altLang="en-US" sz="1800" dirty="0">
                <a:solidFill>
                  <a:srgbClr val="004964"/>
                </a:solidFill>
              </a:rPr>
              <a:t>Includes responsibility, means &amp; timeframe</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Program</a:t>
            </a:r>
          </a:p>
        </p:txBody>
      </p:sp>
      <p:pic>
        <p:nvPicPr>
          <p:cNvPr id="3" name="Picture 2"/>
          <p:cNvPicPr>
            <a:picLocks noChangeAspect="1"/>
          </p:cNvPicPr>
          <p:nvPr/>
        </p:nvPicPr>
        <p:blipFill>
          <a:blip r:embed="rId3"/>
          <a:stretch>
            <a:fillRect/>
          </a:stretch>
        </p:blipFill>
        <p:spPr>
          <a:xfrm>
            <a:off x="3203848" y="3540186"/>
            <a:ext cx="2428875" cy="1885950"/>
          </a:xfrm>
          <a:prstGeom prst="rect">
            <a:avLst/>
          </a:prstGeom>
        </p:spPr>
      </p:pic>
    </p:spTree>
    <p:extLst>
      <p:ext uri="{BB962C8B-B14F-4D97-AF65-F5344CB8AC3E}">
        <p14:creationId xmlns:p14="http://schemas.microsoft.com/office/powerpoint/2010/main" val="3633864813"/>
      </p:ext>
    </p:extLst>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type="body" idx="1"/>
          </p:nvPr>
        </p:nvSpPr>
        <p:spPr>
          <a:xfrm>
            <a:off x="831329" y="1340768"/>
            <a:ext cx="7772400" cy="3096344"/>
          </a:xfrm>
        </p:spPr>
        <p:txBody>
          <a:bodyPr/>
          <a:lstStyle/>
          <a:p>
            <a:r>
              <a:rPr lang="en-AU" altLang="en-US" sz="1800" dirty="0">
                <a:solidFill>
                  <a:srgbClr val="004964"/>
                </a:solidFill>
              </a:rPr>
              <a:t>Management provides appropriate resources</a:t>
            </a:r>
          </a:p>
          <a:p>
            <a:r>
              <a:rPr lang="en-AU" altLang="en-US" sz="1800" dirty="0">
                <a:solidFill>
                  <a:srgbClr val="004964"/>
                </a:solidFill>
              </a:rPr>
              <a:t>Document roles, responsibilities &amp; authorities</a:t>
            </a:r>
          </a:p>
          <a:p>
            <a:r>
              <a:rPr lang="en-AU" altLang="en-US" sz="1800" dirty="0">
                <a:solidFill>
                  <a:srgbClr val="004964"/>
                </a:solidFill>
              </a:rPr>
              <a:t>Management delegate some responsibilities to a management representative or ensure management take responsibility to:</a:t>
            </a:r>
          </a:p>
          <a:p>
            <a:pPr lvl="1"/>
            <a:r>
              <a:rPr lang="en-AU" altLang="en-US" sz="1800" dirty="0">
                <a:solidFill>
                  <a:srgbClr val="004964"/>
                </a:solidFill>
              </a:rPr>
              <a:t>Co-ordinate establishment, implementation &amp; maintenance of EMS</a:t>
            </a:r>
          </a:p>
          <a:p>
            <a:pPr lvl="1"/>
            <a:r>
              <a:rPr lang="en-AU" altLang="en-US" sz="1800" dirty="0">
                <a:solidFill>
                  <a:srgbClr val="004964"/>
                </a:solidFill>
              </a:rPr>
              <a:t>Report to top management on performance of EMS &amp; recommend improvements</a:t>
            </a:r>
          </a:p>
          <a:p>
            <a:pPr lvl="1"/>
            <a:r>
              <a:rPr lang="en-AU" altLang="en-US" sz="1800" dirty="0">
                <a:solidFill>
                  <a:srgbClr val="004964"/>
                </a:solidFill>
              </a:rPr>
              <a:t>Drive continual improvement through lessons learned and PDCA</a:t>
            </a:r>
          </a:p>
          <a:p>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Roles and Responsibility</a:t>
            </a:r>
          </a:p>
        </p:txBody>
      </p:sp>
      <p:pic>
        <p:nvPicPr>
          <p:cNvPr id="3" name="Picture 2"/>
          <p:cNvPicPr>
            <a:picLocks noChangeAspect="1"/>
          </p:cNvPicPr>
          <p:nvPr/>
        </p:nvPicPr>
        <p:blipFill rotWithShape="1">
          <a:blip r:embed="rId3"/>
          <a:srcRect t="14053" b="10997"/>
          <a:stretch/>
        </p:blipFill>
        <p:spPr>
          <a:xfrm>
            <a:off x="2699792" y="4509120"/>
            <a:ext cx="4104456" cy="2304256"/>
          </a:xfrm>
          <a:prstGeom prst="rect">
            <a:avLst/>
          </a:prstGeom>
        </p:spPr>
      </p:pic>
    </p:spTree>
    <p:extLst>
      <p:ext uri="{BB962C8B-B14F-4D97-AF65-F5344CB8AC3E}">
        <p14:creationId xmlns:p14="http://schemas.microsoft.com/office/powerpoint/2010/main" val="536866700"/>
      </p:ext>
    </p:extLst>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77025" y="1772816"/>
            <a:ext cx="2466975" cy="1847850"/>
          </a:xfrm>
          <a:prstGeom prst="rect">
            <a:avLst/>
          </a:prstGeom>
        </p:spPr>
      </p:pic>
      <p:sp>
        <p:nvSpPr>
          <p:cNvPr id="352259" name="Rectangle 3"/>
          <p:cNvSpPr>
            <a:spLocks noGrp="1" noChangeArrowheads="1"/>
          </p:cNvSpPr>
          <p:nvPr>
            <p:ph type="body" idx="1"/>
          </p:nvPr>
        </p:nvSpPr>
        <p:spPr>
          <a:xfrm>
            <a:off x="827584" y="836712"/>
            <a:ext cx="7054552" cy="4116388"/>
          </a:xfrm>
        </p:spPr>
        <p:txBody>
          <a:bodyPr/>
          <a:lstStyle/>
          <a:p>
            <a:pPr>
              <a:lnSpc>
                <a:spcPct val="130000"/>
              </a:lnSpc>
            </a:pPr>
            <a:r>
              <a:rPr lang="en-AU" altLang="en-US" sz="1800" dirty="0">
                <a:solidFill>
                  <a:srgbClr val="004964"/>
                </a:solidFill>
              </a:rPr>
              <a:t>Does the company have a Competence Management System?</a:t>
            </a:r>
          </a:p>
          <a:p>
            <a:pPr>
              <a:lnSpc>
                <a:spcPct val="130000"/>
              </a:lnSpc>
            </a:pPr>
            <a:r>
              <a:rPr lang="en-AU" altLang="en-US" sz="1800" dirty="0">
                <a:solidFill>
                  <a:srgbClr val="004964"/>
                </a:solidFill>
              </a:rPr>
              <a:t>Identify positions &amp; roles associated with significant environmental aspects</a:t>
            </a:r>
          </a:p>
          <a:p>
            <a:pPr>
              <a:lnSpc>
                <a:spcPct val="130000"/>
              </a:lnSpc>
            </a:pPr>
            <a:r>
              <a:rPr lang="en-AU" altLang="en-US" sz="1800" dirty="0">
                <a:solidFill>
                  <a:srgbClr val="004964"/>
                </a:solidFill>
              </a:rPr>
              <a:t>Including senior management roles</a:t>
            </a:r>
          </a:p>
          <a:p>
            <a:pPr>
              <a:lnSpc>
                <a:spcPct val="130000"/>
              </a:lnSpc>
            </a:pPr>
            <a:r>
              <a:rPr lang="en-AU" altLang="en-US" sz="1800" dirty="0">
                <a:solidFill>
                  <a:srgbClr val="004964"/>
                </a:solidFill>
              </a:rPr>
              <a:t>Assess competence to meet requirements</a:t>
            </a:r>
          </a:p>
          <a:p>
            <a:pPr>
              <a:lnSpc>
                <a:spcPct val="130000"/>
              </a:lnSpc>
            </a:pPr>
            <a:r>
              <a:rPr lang="en-AU" altLang="en-US" sz="1800" dirty="0">
                <a:solidFill>
                  <a:srgbClr val="004964"/>
                </a:solidFill>
              </a:rPr>
              <a:t>Identify training needs (Training Needs Analysis)</a:t>
            </a:r>
          </a:p>
          <a:p>
            <a:pPr>
              <a:lnSpc>
                <a:spcPct val="130000"/>
              </a:lnSpc>
            </a:pPr>
            <a:r>
              <a:rPr lang="en-AU" altLang="en-US" sz="1800" dirty="0">
                <a:solidFill>
                  <a:srgbClr val="004964"/>
                </a:solidFill>
              </a:rPr>
              <a:t>Fulfil training needs</a:t>
            </a:r>
          </a:p>
          <a:p>
            <a:pPr>
              <a:lnSpc>
                <a:spcPct val="130000"/>
              </a:lnSpc>
            </a:pPr>
            <a:r>
              <a:rPr lang="en-AU" altLang="en-US" sz="1800" dirty="0">
                <a:solidFill>
                  <a:srgbClr val="004964"/>
                </a:solidFill>
              </a:rPr>
              <a:t>Assess if training needs meet requirements</a:t>
            </a:r>
          </a:p>
          <a:p>
            <a:pPr>
              <a:lnSpc>
                <a:spcPct val="130000"/>
              </a:lnSpc>
            </a:pPr>
            <a:r>
              <a:rPr lang="en-AU" altLang="en-US" sz="1800" dirty="0">
                <a:solidFill>
                  <a:srgbClr val="004964"/>
                </a:solidFill>
              </a:rPr>
              <a:t>Assess if coaching / mentoring is needed to meet competence needs</a:t>
            </a:r>
          </a:p>
          <a:p>
            <a:pPr>
              <a:lnSpc>
                <a:spcPct val="130000"/>
              </a:lnSpc>
            </a:pPr>
            <a:r>
              <a:rPr lang="en-AU" altLang="en-US" sz="1800" dirty="0">
                <a:solidFill>
                  <a:srgbClr val="004964"/>
                </a:solidFill>
              </a:rPr>
              <a:t>Is there the desire to meet the competence needs</a:t>
            </a:r>
          </a:p>
          <a:p>
            <a:pPr>
              <a:lnSpc>
                <a:spcPct val="130000"/>
              </a:lnSpc>
            </a:pPr>
            <a:r>
              <a:rPr lang="en-AU" altLang="en-US" sz="1800" dirty="0">
                <a:solidFill>
                  <a:srgbClr val="004964"/>
                </a:solidFill>
              </a:rPr>
              <a:t>Continual assessment of competence</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Competence and Training</a:t>
            </a:r>
          </a:p>
        </p:txBody>
      </p:sp>
    </p:spTree>
    <p:extLst>
      <p:ext uri="{BB962C8B-B14F-4D97-AF65-F5344CB8AC3E}">
        <p14:creationId xmlns:p14="http://schemas.microsoft.com/office/powerpoint/2010/main" val="2919967142"/>
      </p:ext>
    </p:extLst>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type="body" idx="1"/>
          </p:nvPr>
        </p:nvSpPr>
        <p:spPr>
          <a:xfrm>
            <a:off x="1224384" y="1556792"/>
            <a:ext cx="7054552" cy="4116388"/>
          </a:xfrm>
        </p:spPr>
        <p:txBody>
          <a:bodyPr/>
          <a:lstStyle/>
          <a:p>
            <a:pPr>
              <a:lnSpc>
                <a:spcPct val="130000"/>
              </a:lnSpc>
            </a:pPr>
            <a:r>
              <a:rPr lang="en-AU" altLang="en-US" sz="1800" dirty="0">
                <a:solidFill>
                  <a:srgbClr val="004964"/>
                </a:solidFill>
              </a:rPr>
              <a:t>Ensure all appropriate members of staff and contractors are aware of EMS requirements and the system</a:t>
            </a:r>
          </a:p>
          <a:p>
            <a:pPr>
              <a:lnSpc>
                <a:spcPct val="130000"/>
              </a:lnSpc>
            </a:pPr>
            <a:r>
              <a:rPr lang="en-AU" altLang="en-US" sz="1800" dirty="0">
                <a:solidFill>
                  <a:srgbClr val="004964"/>
                </a:solidFill>
              </a:rPr>
              <a:t>Propagate awareness of the EMS</a:t>
            </a:r>
          </a:p>
          <a:p>
            <a:pPr>
              <a:lnSpc>
                <a:spcPct val="130000"/>
              </a:lnSpc>
            </a:pPr>
            <a:r>
              <a:rPr lang="en-AU" altLang="en-US" sz="1800" dirty="0">
                <a:solidFill>
                  <a:srgbClr val="004964"/>
                </a:solidFill>
              </a:rPr>
              <a:t>Engagement</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Awareness</a:t>
            </a:r>
          </a:p>
        </p:txBody>
      </p:sp>
      <p:pic>
        <p:nvPicPr>
          <p:cNvPr id="2" name="Picture 1"/>
          <p:cNvPicPr>
            <a:picLocks noChangeAspect="1"/>
          </p:cNvPicPr>
          <p:nvPr/>
        </p:nvPicPr>
        <p:blipFill>
          <a:blip r:embed="rId3"/>
          <a:stretch>
            <a:fillRect/>
          </a:stretch>
        </p:blipFill>
        <p:spPr>
          <a:xfrm>
            <a:off x="2267744" y="3933056"/>
            <a:ext cx="4510266" cy="2269406"/>
          </a:xfrm>
          <a:prstGeom prst="rect">
            <a:avLst/>
          </a:prstGeom>
        </p:spPr>
      </p:pic>
    </p:spTree>
    <p:extLst>
      <p:ext uri="{BB962C8B-B14F-4D97-AF65-F5344CB8AC3E}">
        <p14:creationId xmlns:p14="http://schemas.microsoft.com/office/powerpoint/2010/main" val="3874043148"/>
      </p:ext>
    </p:extLst>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3"/>
          <p:cNvSpPr>
            <a:spLocks noGrp="1" noChangeArrowheads="1"/>
          </p:cNvSpPr>
          <p:nvPr>
            <p:ph type="body" idx="1"/>
          </p:nvPr>
        </p:nvSpPr>
        <p:spPr>
          <a:xfrm>
            <a:off x="1115616" y="1628800"/>
            <a:ext cx="7488113" cy="3429000"/>
          </a:xfrm>
        </p:spPr>
        <p:txBody>
          <a:bodyPr/>
          <a:lstStyle/>
          <a:p>
            <a:r>
              <a:rPr lang="en-AU" altLang="en-US" sz="1800" dirty="0">
                <a:solidFill>
                  <a:srgbClr val="004964"/>
                </a:solidFill>
              </a:rPr>
              <a:t>Ensure that communication from external parties is appropriately managed</a:t>
            </a:r>
          </a:p>
          <a:p>
            <a:r>
              <a:rPr lang="en-AU" altLang="en-US" sz="1800" dirty="0">
                <a:solidFill>
                  <a:srgbClr val="004964"/>
                </a:solidFill>
              </a:rPr>
              <a:t>Decide how to proactively communicate externally about significant environmental aspects </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Communication</a:t>
            </a:r>
          </a:p>
        </p:txBody>
      </p:sp>
      <p:pic>
        <p:nvPicPr>
          <p:cNvPr id="3" name="Picture 2"/>
          <p:cNvPicPr>
            <a:picLocks noChangeAspect="1"/>
          </p:cNvPicPr>
          <p:nvPr/>
        </p:nvPicPr>
        <p:blipFill>
          <a:blip r:embed="rId3"/>
          <a:stretch>
            <a:fillRect/>
          </a:stretch>
        </p:blipFill>
        <p:spPr>
          <a:xfrm>
            <a:off x="2987824" y="3659218"/>
            <a:ext cx="3168352" cy="2797164"/>
          </a:xfrm>
          <a:prstGeom prst="rect">
            <a:avLst/>
          </a:prstGeom>
        </p:spPr>
      </p:pic>
    </p:spTree>
    <p:extLst>
      <p:ext uri="{BB962C8B-B14F-4D97-AF65-F5344CB8AC3E}">
        <p14:creationId xmlns:p14="http://schemas.microsoft.com/office/powerpoint/2010/main" val="4141257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1" name="Rectangle 3"/>
          <p:cNvSpPr>
            <a:spLocks noGrp="1" noChangeArrowheads="1"/>
          </p:cNvSpPr>
          <p:nvPr>
            <p:ph type="body" idx="1"/>
          </p:nvPr>
        </p:nvSpPr>
        <p:spPr>
          <a:xfrm>
            <a:off x="929480" y="1412776"/>
            <a:ext cx="7543800" cy="5068888"/>
          </a:xfrm>
        </p:spPr>
        <p:txBody>
          <a:bodyPr/>
          <a:lstStyle/>
          <a:p>
            <a:pPr>
              <a:spcBef>
                <a:spcPct val="0"/>
              </a:spcBef>
              <a:spcAft>
                <a:spcPct val="50000"/>
              </a:spcAft>
            </a:pPr>
            <a:r>
              <a:rPr lang="en-AU" altLang="en-US" sz="1800" dirty="0">
                <a:solidFill>
                  <a:srgbClr val="004964"/>
                </a:solidFill>
              </a:rPr>
              <a:t>An international standard for requirements of an environmental management system.</a:t>
            </a:r>
          </a:p>
          <a:p>
            <a:pPr>
              <a:spcBef>
                <a:spcPct val="0"/>
              </a:spcBef>
              <a:spcAft>
                <a:spcPct val="50000"/>
              </a:spcAft>
            </a:pPr>
            <a:r>
              <a:rPr lang="en-AU" altLang="en-US" sz="1800" dirty="0">
                <a:solidFill>
                  <a:srgbClr val="004964"/>
                </a:solidFill>
              </a:rPr>
              <a:t>Produced by the International Organisation for Standardisation.</a:t>
            </a:r>
          </a:p>
          <a:p>
            <a:pPr>
              <a:spcBef>
                <a:spcPct val="0"/>
              </a:spcBef>
              <a:spcAft>
                <a:spcPct val="50000"/>
              </a:spcAft>
            </a:pPr>
            <a:r>
              <a:rPr lang="en-AU" altLang="en-US" sz="1800" dirty="0">
                <a:solidFill>
                  <a:srgbClr val="004964"/>
                </a:solidFill>
              </a:rPr>
              <a:t>Adopted by greater than 300,000 companies globally</a:t>
            </a:r>
          </a:p>
          <a:p>
            <a:pPr>
              <a:spcBef>
                <a:spcPct val="0"/>
              </a:spcBef>
              <a:spcAft>
                <a:spcPct val="50000"/>
              </a:spcAft>
            </a:pPr>
            <a:r>
              <a:rPr lang="en-AU" altLang="en-US" sz="1800" dirty="0">
                <a:solidFill>
                  <a:srgbClr val="004964"/>
                </a:solidFill>
              </a:rPr>
              <a:t>Used as basis for third party and accredited certification of environmental management systems.</a:t>
            </a:r>
          </a:p>
          <a:p>
            <a:pPr>
              <a:spcBef>
                <a:spcPct val="0"/>
              </a:spcBef>
              <a:spcAft>
                <a:spcPct val="50000"/>
              </a:spcAft>
              <a:buFont typeface="Wingdings" panose="05000000000000000000" pitchFamily="2" charset="2"/>
              <a:buNone/>
            </a:pPr>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rgbClr val="FFFFFF"/>
                </a:solidFill>
                <a:effectLst>
                  <a:outerShdw blurRad="38100" dist="38100" dir="2700000" algn="tl">
                    <a:srgbClr val="C0C0C0"/>
                  </a:outerShdw>
                </a:effectLst>
                <a:latin typeface="+mn-lt"/>
              </a:rPr>
              <a:t>What is ISO 14001</a:t>
            </a:r>
          </a:p>
        </p:txBody>
      </p:sp>
    </p:spTree>
    <p:extLst>
      <p:ext uri="{BB962C8B-B14F-4D97-AF65-F5344CB8AC3E}">
        <p14:creationId xmlns:p14="http://schemas.microsoft.com/office/powerpoint/2010/main" val="2941468182"/>
      </p:ext>
    </p:extLst>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3"/>
          <p:cNvSpPr>
            <a:spLocks noGrp="1" noChangeArrowheads="1"/>
          </p:cNvSpPr>
          <p:nvPr>
            <p:ph type="body" idx="1"/>
          </p:nvPr>
        </p:nvSpPr>
        <p:spPr>
          <a:xfrm>
            <a:off x="899592" y="1196752"/>
            <a:ext cx="7488113" cy="3429000"/>
          </a:xfrm>
        </p:spPr>
        <p:txBody>
          <a:bodyPr/>
          <a:lstStyle/>
          <a:p>
            <a:r>
              <a:rPr lang="en-AU" altLang="en-US" sz="1800" dirty="0">
                <a:solidFill>
                  <a:srgbClr val="004964"/>
                </a:solidFill>
              </a:rPr>
              <a:t>As the system starts to get implemented, this can often be a time when barriers appear. Ensuring that the engagement process remains in place and is positive, will allow these barriers to be reduced</a:t>
            </a:r>
          </a:p>
          <a:p>
            <a:r>
              <a:rPr lang="en-AU" altLang="en-US" sz="1800" dirty="0">
                <a:solidFill>
                  <a:srgbClr val="004964"/>
                </a:solidFill>
              </a:rPr>
              <a:t>Ensure that engagement with external parties is appropriately managed and undertaken</a:t>
            </a:r>
          </a:p>
          <a:p>
            <a:r>
              <a:rPr lang="en-AU" altLang="en-US" sz="1800" dirty="0">
                <a:solidFill>
                  <a:srgbClr val="004964"/>
                </a:solidFill>
              </a:rPr>
              <a:t>Decide how to keep the engagement process open and positive, thus ensuring that you learn from your workforce and external parties you interact with</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Engagement</a:t>
            </a:r>
          </a:p>
        </p:txBody>
      </p:sp>
      <p:pic>
        <p:nvPicPr>
          <p:cNvPr id="2" name="Picture 1"/>
          <p:cNvPicPr>
            <a:picLocks noChangeAspect="1"/>
          </p:cNvPicPr>
          <p:nvPr/>
        </p:nvPicPr>
        <p:blipFill>
          <a:blip r:embed="rId3"/>
          <a:stretch>
            <a:fillRect/>
          </a:stretch>
        </p:blipFill>
        <p:spPr>
          <a:xfrm>
            <a:off x="2267744" y="4625752"/>
            <a:ext cx="4547078" cy="1714472"/>
          </a:xfrm>
          <a:prstGeom prst="rect">
            <a:avLst/>
          </a:prstGeom>
        </p:spPr>
      </p:pic>
    </p:spTree>
    <p:extLst>
      <p:ext uri="{BB962C8B-B14F-4D97-AF65-F5344CB8AC3E}">
        <p14:creationId xmlns:p14="http://schemas.microsoft.com/office/powerpoint/2010/main" val="1482169374"/>
      </p:ext>
    </p:extLst>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84168" y="1412776"/>
            <a:ext cx="2026146" cy="1710599"/>
          </a:xfrm>
          <a:prstGeom prst="rect">
            <a:avLst/>
          </a:prstGeom>
        </p:spPr>
      </p:pic>
      <p:sp>
        <p:nvSpPr>
          <p:cNvPr id="356355" name="Rectangle 3"/>
          <p:cNvSpPr>
            <a:spLocks noGrp="1" noChangeArrowheads="1"/>
          </p:cNvSpPr>
          <p:nvPr>
            <p:ph type="body" idx="1"/>
          </p:nvPr>
        </p:nvSpPr>
        <p:spPr>
          <a:xfrm>
            <a:off x="831329" y="1124744"/>
            <a:ext cx="7772400" cy="4692650"/>
          </a:xfrm>
        </p:spPr>
        <p:txBody>
          <a:bodyPr/>
          <a:lstStyle/>
          <a:p>
            <a:r>
              <a:rPr lang="en-AU" altLang="en-US" sz="1800" dirty="0">
                <a:solidFill>
                  <a:srgbClr val="004964"/>
                </a:solidFill>
              </a:rPr>
              <a:t>Environmental statement of intent (May be driven by a group or government body – MOD)</a:t>
            </a:r>
          </a:p>
          <a:p>
            <a:r>
              <a:rPr lang="en-AU" altLang="en-US" sz="1800" dirty="0">
                <a:solidFill>
                  <a:srgbClr val="004964"/>
                </a:solidFill>
              </a:rPr>
              <a:t>Environmental policy</a:t>
            </a:r>
          </a:p>
          <a:p>
            <a:r>
              <a:rPr lang="en-AU" altLang="en-US" sz="1800" dirty="0">
                <a:solidFill>
                  <a:srgbClr val="004964"/>
                </a:solidFill>
              </a:rPr>
              <a:t>Environmental Strategy</a:t>
            </a:r>
          </a:p>
          <a:p>
            <a:r>
              <a:rPr lang="en-AU" altLang="en-US" sz="1800" dirty="0">
                <a:solidFill>
                  <a:srgbClr val="004964"/>
                </a:solidFill>
              </a:rPr>
              <a:t>Environmental Plan</a:t>
            </a:r>
          </a:p>
          <a:p>
            <a:r>
              <a:rPr lang="en-AU" altLang="en-US" sz="1800" dirty="0">
                <a:solidFill>
                  <a:srgbClr val="004964"/>
                </a:solidFill>
              </a:rPr>
              <a:t>Environmental objectives and targets</a:t>
            </a:r>
          </a:p>
          <a:p>
            <a:r>
              <a:rPr lang="en-AU" altLang="en-US" sz="1800" dirty="0">
                <a:solidFill>
                  <a:srgbClr val="004964"/>
                </a:solidFill>
              </a:rPr>
              <a:t>Description of the scope of the environmental management system</a:t>
            </a:r>
          </a:p>
          <a:p>
            <a:r>
              <a:rPr lang="en-AU" altLang="en-US" sz="1800" dirty="0">
                <a:solidFill>
                  <a:srgbClr val="004964"/>
                </a:solidFill>
              </a:rPr>
              <a:t>Description of the main elements of the environmental management system and their interaction, and reference to related documents (Including how they interact with Quality, Health and Safety)</a:t>
            </a:r>
          </a:p>
          <a:p>
            <a:r>
              <a:rPr lang="en-AU" altLang="en-US" sz="1800" dirty="0">
                <a:solidFill>
                  <a:srgbClr val="004964"/>
                </a:solidFill>
              </a:rPr>
              <a:t>Documents and records required by the standard</a:t>
            </a:r>
          </a:p>
          <a:p>
            <a:r>
              <a:rPr lang="en-AU" altLang="en-US" sz="1800" dirty="0">
                <a:solidFill>
                  <a:srgbClr val="004964"/>
                </a:solidFill>
              </a:rPr>
              <a:t>Documents and records determined by the organisation to be necessary to ensure the effective planning, operation and control of processes that relate to its significant environmental aspects.</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Documentation</a:t>
            </a:r>
          </a:p>
        </p:txBody>
      </p:sp>
    </p:spTree>
    <p:extLst>
      <p:ext uri="{BB962C8B-B14F-4D97-AF65-F5344CB8AC3E}">
        <p14:creationId xmlns:p14="http://schemas.microsoft.com/office/powerpoint/2010/main" val="2458897649"/>
      </p:ext>
    </p:extLst>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type="body" idx="1"/>
          </p:nvPr>
        </p:nvSpPr>
        <p:spPr>
          <a:xfrm>
            <a:off x="899592" y="908720"/>
            <a:ext cx="7772400" cy="4692650"/>
          </a:xfrm>
        </p:spPr>
        <p:txBody>
          <a:bodyPr/>
          <a:lstStyle/>
          <a:p>
            <a:r>
              <a:rPr lang="en-AU" altLang="en-US" sz="1800" dirty="0">
                <a:solidFill>
                  <a:srgbClr val="004964"/>
                </a:solidFill>
              </a:rPr>
              <a:t>Document Template (Numbering convention)</a:t>
            </a:r>
          </a:p>
          <a:p>
            <a:r>
              <a:rPr lang="en-AU" altLang="en-US" sz="1800" dirty="0">
                <a:solidFill>
                  <a:srgbClr val="004964"/>
                </a:solidFill>
              </a:rPr>
              <a:t>Document approval</a:t>
            </a:r>
          </a:p>
          <a:p>
            <a:r>
              <a:rPr lang="en-AU" altLang="en-US" sz="1800" dirty="0">
                <a:solidFill>
                  <a:srgbClr val="004964"/>
                </a:solidFill>
              </a:rPr>
              <a:t>Document review, update and re-approval</a:t>
            </a:r>
          </a:p>
          <a:p>
            <a:r>
              <a:rPr lang="en-AU" altLang="en-US" sz="1800" dirty="0">
                <a:solidFill>
                  <a:srgbClr val="004964"/>
                </a:solidFill>
              </a:rPr>
              <a:t>Identification of changes and current revision status</a:t>
            </a:r>
          </a:p>
          <a:p>
            <a:r>
              <a:rPr lang="en-AU" altLang="en-US" sz="1800" dirty="0">
                <a:solidFill>
                  <a:srgbClr val="004964"/>
                </a:solidFill>
              </a:rPr>
              <a:t>Management of change</a:t>
            </a:r>
          </a:p>
          <a:p>
            <a:r>
              <a:rPr lang="en-AU" altLang="en-US" sz="1800" dirty="0">
                <a:solidFill>
                  <a:srgbClr val="004964"/>
                </a:solidFill>
              </a:rPr>
              <a:t>Roles and responsibilities</a:t>
            </a:r>
          </a:p>
          <a:p>
            <a:r>
              <a:rPr lang="en-AU" altLang="en-US" sz="1800" dirty="0">
                <a:solidFill>
                  <a:srgbClr val="004964"/>
                </a:solidFill>
              </a:rPr>
              <a:t>Availability at points of use</a:t>
            </a:r>
          </a:p>
          <a:p>
            <a:r>
              <a:rPr lang="en-AU" altLang="en-US" sz="1800" dirty="0">
                <a:solidFill>
                  <a:srgbClr val="004964"/>
                </a:solidFill>
              </a:rPr>
              <a:t>Legibility and identification</a:t>
            </a:r>
          </a:p>
          <a:p>
            <a:r>
              <a:rPr lang="en-AU" altLang="en-US" sz="1800" dirty="0">
                <a:solidFill>
                  <a:srgbClr val="004964"/>
                </a:solidFill>
              </a:rPr>
              <a:t>Identification and distribution of external documents</a:t>
            </a:r>
          </a:p>
          <a:p>
            <a:r>
              <a:rPr lang="en-AU" altLang="en-US" sz="1800" dirty="0">
                <a:solidFill>
                  <a:srgbClr val="004964"/>
                </a:solidFill>
              </a:rPr>
              <a:t>Management of obsolete documents.</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Document Control</a:t>
            </a:r>
          </a:p>
        </p:txBody>
      </p:sp>
      <p:pic>
        <p:nvPicPr>
          <p:cNvPr id="3" name="Picture 2"/>
          <p:cNvPicPr>
            <a:picLocks noChangeAspect="1"/>
          </p:cNvPicPr>
          <p:nvPr/>
        </p:nvPicPr>
        <p:blipFill>
          <a:blip r:embed="rId3"/>
          <a:stretch>
            <a:fillRect/>
          </a:stretch>
        </p:blipFill>
        <p:spPr>
          <a:xfrm>
            <a:off x="6012160" y="4581128"/>
            <a:ext cx="2117577" cy="1561133"/>
          </a:xfrm>
          <a:prstGeom prst="rect">
            <a:avLst/>
          </a:prstGeom>
        </p:spPr>
      </p:pic>
      <p:pic>
        <p:nvPicPr>
          <p:cNvPr id="5" name="Picture 4"/>
          <p:cNvPicPr>
            <a:picLocks noChangeAspect="1"/>
          </p:cNvPicPr>
          <p:nvPr/>
        </p:nvPicPr>
        <p:blipFill>
          <a:blip r:embed="rId4"/>
          <a:stretch>
            <a:fillRect/>
          </a:stretch>
        </p:blipFill>
        <p:spPr>
          <a:xfrm>
            <a:off x="1132917" y="4437112"/>
            <a:ext cx="2466975" cy="1847850"/>
          </a:xfrm>
          <a:prstGeom prst="rect">
            <a:avLst/>
          </a:prstGeom>
        </p:spPr>
      </p:pic>
    </p:spTree>
    <p:extLst>
      <p:ext uri="{BB962C8B-B14F-4D97-AF65-F5344CB8AC3E}">
        <p14:creationId xmlns:p14="http://schemas.microsoft.com/office/powerpoint/2010/main" val="1856357160"/>
      </p:ext>
    </p:extLst>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1" name="Rectangle 3"/>
          <p:cNvSpPr>
            <a:spLocks noGrp="1" noChangeArrowheads="1"/>
          </p:cNvSpPr>
          <p:nvPr>
            <p:ph type="body" idx="1"/>
          </p:nvPr>
        </p:nvSpPr>
        <p:spPr>
          <a:xfrm>
            <a:off x="831329" y="1484784"/>
            <a:ext cx="7772400" cy="4692650"/>
          </a:xfrm>
        </p:spPr>
        <p:txBody>
          <a:bodyPr/>
          <a:lstStyle/>
          <a:p>
            <a:pPr>
              <a:spcBef>
                <a:spcPct val="30000"/>
              </a:spcBef>
            </a:pPr>
            <a:r>
              <a:rPr lang="en-US" altLang="en-US" sz="1800" dirty="0">
                <a:solidFill>
                  <a:srgbClr val="004964"/>
                </a:solidFill>
              </a:rPr>
              <a:t>Physically control all activities, functions, products and processes associated with significant environmental impacts</a:t>
            </a:r>
          </a:p>
          <a:p>
            <a:pPr>
              <a:spcBef>
                <a:spcPct val="30000"/>
              </a:spcBef>
            </a:pPr>
            <a:r>
              <a:rPr lang="en-US" altLang="en-US" sz="1800" dirty="0">
                <a:solidFill>
                  <a:srgbClr val="004964"/>
                </a:solidFill>
              </a:rPr>
              <a:t>Operational control must include documented processes, work instructions and operating procedures defining the manner in which control will be maintained, on a risk management basis</a:t>
            </a:r>
          </a:p>
          <a:p>
            <a:pPr>
              <a:spcBef>
                <a:spcPct val="30000"/>
              </a:spcBef>
            </a:pPr>
            <a:r>
              <a:rPr lang="en-US" altLang="en-US" sz="1800" dirty="0">
                <a:solidFill>
                  <a:srgbClr val="004964"/>
                </a:solidFill>
              </a:rPr>
              <a:t>Control of work practices may form the basis of how these risks are managed (Which will include E risks)</a:t>
            </a:r>
          </a:p>
          <a:p>
            <a:pPr>
              <a:spcBef>
                <a:spcPct val="30000"/>
              </a:spcBef>
            </a:pPr>
            <a:r>
              <a:rPr lang="en-US" altLang="en-US" sz="1800" dirty="0">
                <a:solidFill>
                  <a:srgbClr val="004964"/>
                </a:solidFill>
              </a:rPr>
              <a:t>Operational control extends to significant environmental aspects of goods &amp; services used by the agency, for communication to suppliers &amp; contractors.</a:t>
            </a:r>
          </a:p>
          <a:p>
            <a:pPr>
              <a:spcBef>
                <a:spcPct val="30000"/>
              </a:spcBef>
            </a:pPr>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Operational Control</a:t>
            </a:r>
          </a:p>
        </p:txBody>
      </p:sp>
    </p:spTree>
    <p:extLst>
      <p:ext uri="{BB962C8B-B14F-4D97-AF65-F5344CB8AC3E}">
        <p14:creationId xmlns:p14="http://schemas.microsoft.com/office/powerpoint/2010/main" val="1549400796"/>
      </p:ext>
    </p:extLst>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Operations In-Service</a:t>
            </a:r>
          </a:p>
        </p:txBody>
      </p:sp>
      <p:pic>
        <p:nvPicPr>
          <p:cNvPr id="6" name="Picture 5"/>
          <p:cNvPicPr>
            <a:picLocks noChangeAspect="1"/>
          </p:cNvPicPr>
          <p:nvPr/>
        </p:nvPicPr>
        <p:blipFill rotWithShape="1">
          <a:blip r:embed="rId3"/>
          <a:srcRect l="31184" t="42843" r="32290" b="25465"/>
          <a:stretch/>
        </p:blipFill>
        <p:spPr>
          <a:xfrm>
            <a:off x="611560" y="1196752"/>
            <a:ext cx="7823596" cy="3816424"/>
          </a:xfrm>
          <a:prstGeom prst="rect">
            <a:avLst/>
          </a:prstGeom>
        </p:spPr>
      </p:pic>
    </p:spTree>
    <p:extLst>
      <p:ext uri="{BB962C8B-B14F-4D97-AF65-F5344CB8AC3E}">
        <p14:creationId xmlns:p14="http://schemas.microsoft.com/office/powerpoint/2010/main" val="544760032"/>
      </p:ext>
    </p:extLst>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Video 4</a:t>
            </a:r>
          </a:p>
        </p:txBody>
      </p:sp>
    </p:spTree>
    <p:extLst>
      <p:ext uri="{BB962C8B-B14F-4D97-AF65-F5344CB8AC3E}">
        <p14:creationId xmlns:p14="http://schemas.microsoft.com/office/powerpoint/2010/main" val="2587784466"/>
      </p:ext>
    </p:extLst>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Comfort Break</a:t>
            </a:r>
          </a:p>
        </p:txBody>
      </p:sp>
    </p:spTree>
    <p:extLst>
      <p:ext uri="{BB962C8B-B14F-4D97-AF65-F5344CB8AC3E}">
        <p14:creationId xmlns:p14="http://schemas.microsoft.com/office/powerpoint/2010/main" val="330948434"/>
      </p:ext>
    </p:extLst>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Supply Chain Management</a:t>
            </a:r>
          </a:p>
        </p:txBody>
      </p:sp>
      <p:pic>
        <p:nvPicPr>
          <p:cNvPr id="7" name="Picture 6"/>
          <p:cNvPicPr>
            <a:picLocks noChangeAspect="1"/>
          </p:cNvPicPr>
          <p:nvPr/>
        </p:nvPicPr>
        <p:blipFill rotWithShape="1">
          <a:blip r:embed="rId3"/>
          <a:srcRect l="33951" t="24406" r="41699" b="8358"/>
          <a:stretch/>
        </p:blipFill>
        <p:spPr>
          <a:xfrm rot="5400000">
            <a:off x="1708390" y="-602741"/>
            <a:ext cx="5733257" cy="8900196"/>
          </a:xfrm>
          <a:prstGeom prst="rect">
            <a:avLst/>
          </a:prstGeom>
        </p:spPr>
      </p:pic>
    </p:spTree>
    <p:extLst>
      <p:ext uri="{BB962C8B-B14F-4D97-AF65-F5344CB8AC3E}">
        <p14:creationId xmlns:p14="http://schemas.microsoft.com/office/powerpoint/2010/main" val="3601438244"/>
      </p:ext>
    </p:extLst>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Supply Chain Management</a:t>
            </a:r>
          </a:p>
        </p:txBody>
      </p:sp>
      <p:pic>
        <p:nvPicPr>
          <p:cNvPr id="6" name="Picture 5"/>
          <p:cNvPicPr>
            <a:picLocks noChangeAspect="1"/>
          </p:cNvPicPr>
          <p:nvPr/>
        </p:nvPicPr>
        <p:blipFill rotWithShape="1">
          <a:blip r:embed="rId3"/>
          <a:srcRect l="31184" t="42823" r="32290" b="23422"/>
          <a:stretch/>
        </p:blipFill>
        <p:spPr>
          <a:xfrm>
            <a:off x="909681" y="1268760"/>
            <a:ext cx="7321464" cy="3803848"/>
          </a:xfrm>
          <a:prstGeom prst="rect">
            <a:avLst/>
          </a:prstGeom>
        </p:spPr>
      </p:pic>
    </p:spTree>
    <p:extLst>
      <p:ext uri="{BB962C8B-B14F-4D97-AF65-F5344CB8AC3E}">
        <p14:creationId xmlns:p14="http://schemas.microsoft.com/office/powerpoint/2010/main" val="2784983877"/>
      </p:ext>
    </p:extLst>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Life Cycle Assessment</a:t>
            </a:r>
          </a:p>
        </p:txBody>
      </p:sp>
      <p:pic>
        <p:nvPicPr>
          <p:cNvPr id="3" name="Picture 2"/>
          <p:cNvPicPr>
            <a:picLocks noChangeAspect="1"/>
          </p:cNvPicPr>
          <p:nvPr/>
        </p:nvPicPr>
        <p:blipFill>
          <a:blip r:embed="rId3"/>
          <a:stretch>
            <a:fillRect/>
          </a:stretch>
        </p:blipFill>
        <p:spPr>
          <a:xfrm>
            <a:off x="1259632" y="1124744"/>
            <a:ext cx="6221164" cy="5043319"/>
          </a:xfrm>
          <a:prstGeom prst="rect">
            <a:avLst/>
          </a:prstGeom>
        </p:spPr>
      </p:pic>
    </p:spTree>
    <p:extLst>
      <p:ext uri="{BB962C8B-B14F-4D97-AF65-F5344CB8AC3E}">
        <p14:creationId xmlns:p14="http://schemas.microsoft.com/office/powerpoint/2010/main" val="23039230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bwMode="auto">
          <a:xfrm>
            <a:off x="827584" y="1124744"/>
            <a:ext cx="7643812" cy="460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spcAft>
                <a:spcPct val="50000"/>
              </a:spcAft>
              <a:buSzTx/>
              <a:buFont typeface="Wingdings" panose="05000000000000000000" pitchFamily="2" charset="2"/>
              <a:buNone/>
            </a:pPr>
            <a:r>
              <a:rPr lang="en-AU" altLang="en-US" sz="1800" i="1" dirty="0">
                <a:solidFill>
                  <a:srgbClr val="004964"/>
                </a:solidFill>
              </a:rPr>
              <a:t>Part</a:t>
            </a:r>
            <a:r>
              <a:rPr lang="en-AU" altLang="en-US" sz="1800" dirty="0">
                <a:solidFill>
                  <a:srgbClr val="004964"/>
                </a:solidFill>
              </a:rPr>
              <a:t> of an organisation’s management system used to develop and implement its </a:t>
            </a:r>
            <a:r>
              <a:rPr lang="en-AU" altLang="en-US" sz="1800" i="1" dirty="0">
                <a:solidFill>
                  <a:srgbClr val="004964"/>
                </a:solidFill>
              </a:rPr>
              <a:t>environmental policy</a:t>
            </a:r>
            <a:r>
              <a:rPr lang="en-AU" altLang="en-US" sz="1800" dirty="0">
                <a:solidFill>
                  <a:srgbClr val="004964"/>
                </a:solidFill>
              </a:rPr>
              <a:t> and manage its </a:t>
            </a:r>
            <a:r>
              <a:rPr lang="en-AU" altLang="en-US" sz="1800" i="1" dirty="0">
                <a:solidFill>
                  <a:srgbClr val="004964"/>
                </a:solidFill>
              </a:rPr>
              <a:t>environmental aspects.</a:t>
            </a:r>
            <a:r>
              <a:rPr lang="en-AU" altLang="en-US" sz="1800" dirty="0">
                <a:solidFill>
                  <a:srgbClr val="004964"/>
                </a:solidFill>
              </a:rPr>
              <a:t> </a:t>
            </a:r>
          </a:p>
          <a:p>
            <a:pPr algn="ctr">
              <a:spcBef>
                <a:spcPct val="0"/>
              </a:spcBef>
              <a:spcAft>
                <a:spcPct val="50000"/>
              </a:spcAft>
              <a:buSzTx/>
              <a:buFont typeface="Wingdings" panose="05000000000000000000" pitchFamily="2" charset="2"/>
              <a:buNone/>
            </a:pPr>
            <a:r>
              <a:rPr lang="en-AU" altLang="en-US" sz="1800" dirty="0">
                <a:solidFill>
                  <a:srgbClr val="004964"/>
                </a:solidFill>
              </a:rPr>
              <a:t>(ISO 14001:2015)</a:t>
            </a:r>
          </a:p>
          <a:p>
            <a:pPr marL="0" indent="0" eaLnBrk="1" hangingPunct="1">
              <a:buNone/>
            </a:pPr>
            <a:endParaRPr lang="en-GB" altLang="en-US" sz="1800" dirty="0">
              <a:solidFill>
                <a:srgbClr val="004964"/>
              </a:solidFill>
            </a:endParaRPr>
          </a:p>
          <a:p>
            <a:pPr eaLnBrk="1" hangingPunct="1"/>
            <a:r>
              <a:rPr lang="en-GB" altLang="en-US" sz="1800" dirty="0">
                <a:solidFill>
                  <a:srgbClr val="004964"/>
                </a:solidFill>
              </a:rPr>
              <a:t>A demonstrable system to direct and control an organisation with regard to the environment</a:t>
            </a:r>
          </a:p>
          <a:p>
            <a:pPr eaLnBrk="1" hangingPunct="1"/>
            <a:r>
              <a:rPr lang="en-GB" altLang="en-US" sz="1800" dirty="0">
                <a:solidFill>
                  <a:srgbClr val="004964"/>
                </a:solidFill>
              </a:rPr>
              <a:t>What your company does to minimise the harmful effects on the environment caused by its activities</a:t>
            </a:r>
          </a:p>
          <a:p>
            <a:pPr eaLnBrk="1" hangingPunct="1"/>
            <a:r>
              <a:rPr lang="en-GB" altLang="en-US" sz="1800" dirty="0">
                <a:solidFill>
                  <a:srgbClr val="004964"/>
                </a:solidFill>
              </a:rPr>
              <a:t>To conform to applicable regulatory requirements</a:t>
            </a:r>
          </a:p>
          <a:p>
            <a:pPr eaLnBrk="1" hangingPunct="1"/>
            <a:r>
              <a:rPr lang="en-GB" altLang="en-US" sz="1800" dirty="0">
                <a:solidFill>
                  <a:srgbClr val="004964"/>
                </a:solidFill>
              </a:rPr>
              <a:t>To manage it’s environmental risks</a:t>
            </a:r>
          </a:p>
          <a:p>
            <a:pPr eaLnBrk="1" hangingPunct="1"/>
            <a:r>
              <a:rPr lang="en-GB" altLang="en-US" sz="1800" dirty="0">
                <a:solidFill>
                  <a:srgbClr val="004964"/>
                </a:solidFill>
              </a:rPr>
              <a:t>To achieve continual improvement in its environmental performance</a:t>
            </a:r>
          </a:p>
          <a:p>
            <a:pPr eaLnBrk="1" hangingPunct="1"/>
            <a:endParaRPr lang="en-GB" altLang="en-US" sz="1800" dirty="0">
              <a:solidFill>
                <a:srgbClr val="004964"/>
              </a:solidFill>
            </a:endParaRPr>
          </a:p>
          <a:p>
            <a:pPr eaLnBrk="1" hangingPunct="1"/>
            <a:endParaRPr lang="en-US"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rgbClr val="FFFFFF"/>
                </a:solidFill>
                <a:effectLst>
                  <a:outerShdw blurRad="38100" dist="38100" dir="2700000" algn="tl">
                    <a:srgbClr val="C0C0C0"/>
                  </a:outerShdw>
                </a:effectLst>
                <a:latin typeface="+mn-lt"/>
              </a:rPr>
              <a:t>What is an EMS</a:t>
            </a:r>
          </a:p>
        </p:txBody>
      </p:sp>
    </p:spTree>
    <p:extLst>
      <p:ext uri="{BB962C8B-B14F-4D97-AF65-F5344CB8AC3E}">
        <p14:creationId xmlns:p14="http://schemas.microsoft.com/office/powerpoint/2010/main" val="1909812898"/>
      </p:ext>
    </p:extLst>
  </p:cSld>
  <p:clrMapOvr>
    <a:masterClrMapping/>
  </p:clrMapOvr>
  <p:transition>
    <p:cove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Life Cycle Assessment</a:t>
            </a:r>
          </a:p>
        </p:txBody>
      </p:sp>
      <p:pic>
        <p:nvPicPr>
          <p:cNvPr id="5" name="Picture 4"/>
          <p:cNvPicPr>
            <a:picLocks noChangeAspect="1"/>
          </p:cNvPicPr>
          <p:nvPr/>
        </p:nvPicPr>
        <p:blipFill rotWithShape="1">
          <a:blip r:embed="rId3"/>
          <a:srcRect l="31184" t="44095" r="32290" b="13325"/>
          <a:stretch/>
        </p:blipFill>
        <p:spPr>
          <a:xfrm>
            <a:off x="1331640" y="1340769"/>
            <a:ext cx="6592121" cy="4320480"/>
          </a:xfrm>
          <a:prstGeom prst="rect">
            <a:avLst/>
          </a:prstGeom>
        </p:spPr>
      </p:pic>
    </p:spTree>
    <p:extLst>
      <p:ext uri="{BB962C8B-B14F-4D97-AF65-F5344CB8AC3E}">
        <p14:creationId xmlns:p14="http://schemas.microsoft.com/office/powerpoint/2010/main" val="816718098"/>
      </p:ext>
    </p:extLst>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Life Cycle Assessment</a:t>
            </a:r>
          </a:p>
        </p:txBody>
      </p:sp>
      <p:sp>
        <p:nvSpPr>
          <p:cNvPr id="7" name="Rectangle 3"/>
          <p:cNvSpPr txBox="1">
            <a:spLocks noChangeArrowheads="1"/>
          </p:cNvSpPr>
          <p:nvPr/>
        </p:nvSpPr>
        <p:spPr>
          <a:xfrm>
            <a:off x="611560" y="980728"/>
            <a:ext cx="7772400" cy="4692650"/>
          </a:xfrm>
          <a:prstGeom prst="rect">
            <a:avLst/>
          </a:prstGeom>
        </p:spPr>
        <p:txBody>
          <a:bodyPr/>
          <a:lstStyle>
            <a:lvl1pPr marL="342900" indent="-342900" algn="l" rtl="0" eaLnBrk="0" fontAlgn="base" hangingPunct="0">
              <a:spcBef>
                <a:spcPct val="20000"/>
              </a:spcBef>
              <a:spcAft>
                <a:spcPct val="0"/>
              </a:spcAft>
              <a:buBlip>
                <a:blip r:embed="rId3"/>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defTabSz="914400">
              <a:spcBef>
                <a:spcPct val="30000"/>
              </a:spcBef>
            </a:pPr>
            <a:r>
              <a:rPr lang="en-US" altLang="en-US" sz="1800" kern="0" dirty="0">
                <a:solidFill>
                  <a:srgbClr val="004964"/>
                </a:solidFill>
              </a:rPr>
              <a:t>Life cycle assessment (LCA) is a formal process as part of your EMS to assess the Environmental aspects and impacts throughout the lifecycle of a product or service</a:t>
            </a:r>
          </a:p>
          <a:p>
            <a:pPr defTabSz="914400">
              <a:spcBef>
                <a:spcPct val="30000"/>
              </a:spcBef>
            </a:pPr>
            <a:r>
              <a:rPr lang="en-US" altLang="en-US" sz="1800" kern="0" dirty="0">
                <a:solidFill>
                  <a:srgbClr val="004964"/>
                </a:solidFill>
              </a:rPr>
              <a:t>It is used in particular related to purchasing of products or services that will be embedded as part of a operational control or life of a facility</a:t>
            </a:r>
          </a:p>
          <a:p>
            <a:pPr defTabSz="914400">
              <a:spcBef>
                <a:spcPct val="30000"/>
              </a:spcBef>
            </a:pPr>
            <a:r>
              <a:rPr lang="en-US" altLang="en-US" sz="1800" kern="0" dirty="0">
                <a:solidFill>
                  <a:srgbClr val="004964"/>
                </a:solidFill>
              </a:rPr>
              <a:t>For example pollution arising from a production process may be reduced by changes to raw materials or equipment used in the process, but the lifecycle impact must be looked at, from grade to grave.</a:t>
            </a:r>
          </a:p>
          <a:p>
            <a:pPr defTabSz="914400">
              <a:spcBef>
                <a:spcPct val="30000"/>
              </a:spcBef>
            </a:pPr>
            <a:r>
              <a:rPr lang="en-US" altLang="en-US" sz="1800" kern="0" dirty="0">
                <a:solidFill>
                  <a:srgbClr val="004964"/>
                </a:solidFill>
              </a:rPr>
              <a:t>Importantly this includes the disposal or decommissioning</a:t>
            </a:r>
          </a:p>
          <a:p>
            <a:pPr defTabSz="914400">
              <a:spcBef>
                <a:spcPct val="30000"/>
              </a:spcBef>
            </a:pPr>
            <a:r>
              <a:rPr lang="en-US" altLang="en-US" sz="1800" kern="0" dirty="0">
                <a:solidFill>
                  <a:srgbClr val="004964"/>
                </a:solidFill>
              </a:rPr>
              <a:t>Even during the earliest stages of a lifecycle or planning, the assessment of impact at later stages should be considered.</a:t>
            </a:r>
          </a:p>
          <a:p>
            <a:pPr defTabSz="914400">
              <a:spcBef>
                <a:spcPct val="30000"/>
              </a:spcBef>
            </a:pPr>
            <a:endParaRPr lang="en-AU" altLang="en-US" sz="1800" kern="0" dirty="0">
              <a:solidFill>
                <a:srgbClr val="004964"/>
              </a:solidFill>
            </a:endParaRPr>
          </a:p>
        </p:txBody>
      </p:sp>
    </p:spTree>
    <p:extLst>
      <p:ext uri="{BB962C8B-B14F-4D97-AF65-F5344CB8AC3E}">
        <p14:creationId xmlns:p14="http://schemas.microsoft.com/office/powerpoint/2010/main" val="3362608234"/>
      </p:ext>
    </p:extLst>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1" name="Rectangle 3"/>
          <p:cNvSpPr>
            <a:spLocks noGrp="1" noChangeArrowheads="1"/>
          </p:cNvSpPr>
          <p:nvPr>
            <p:ph type="body" idx="1"/>
          </p:nvPr>
        </p:nvSpPr>
        <p:spPr>
          <a:xfrm>
            <a:off x="684213" y="836712"/>
            <a:ext cx="7772400" cy="4692650"/>
          </a:xfrm>
        </p:spPr>
        <p:txBody>
          <a:bodyPr/>
          <a:lstStyle/>
          <a:p>
            <a:pPr>
              <a:spcBef>
                <a:spcPct val="30000"/>
              </a:spcBef>
            </a:pPr>
            <a:r>
              <a:rPr lang="en-US" altLang="en-US" sz="1800" dirty="0">
                <a:solidFill>
                  <a:srgbClr val="004964"/>
                </a:solidFill>
              </a:rPr>
              <a:t>A significant risk to any large organisation or agency is the utilisation of contractors</a:t>
            </a:r>
          </a:p>
          <a:p>
            <a:pPr>
              <a:spcBef>
                <a:spcPct val="30000"/>
              </a:spcBef>
            </a:pPr>
            <a:r>
              <a:rPr lang="en-US" altLang="en-US" sz="1800" dirty="0">
                <a:solidFill>
                  <a:srgbClr val="004964"/>
                </a:solidFill>
              </a:rPr>
              <a:t>Development of a Contract Management Process and supporting processes, procedures and supporting documents is of upmost importance if significant Environmental Risks could come from or be managed by contractors</a:t>
            </a:r>
          </a:p>
          <a:p>
            <a:pPr>
              <a:spcBef>
                <a:spcPct val="30000"/>
              </a:spcBef>
            </a:pPr>
            <a:r>
              <a:rPr lang="en-US" altLang="en-US" sz="1800" dirty="0">
                <a:solidFill>
                  <a:srgbClr val="004964"/>
                </a:solidFill>
              </a:rPr>
              <a:t>Assessment of the supply chain, to identify that they meet a minimum set criteria</a:t>
            </a:r>
          </a:p>
          <a:p>
            <a:pPr>
              <a:spcBef>
                <a:spcPct val="30000"/>
              </a:spcBef>
            </a:pPr>
            <a:r>
              <a:rPr lang="en-US" altLang="en-US" sz="1800" dirty="0">
                <a:solidFill>
                  <a:srgbClr val="004964"/>
                </a:solidFill>
              </a:rPr>
              <a:t>Working closely to ensure they understand the agencies EMS requirements. This may require interface documents to understand who manages what and in particular during emergency situations</a:t>
            </a:r>
          </a:p>
          <a:p>
            <a:pPr>
              <a:spcBef>
                <a:spcPct val="30000"/>
              </a:spcBef>
            </a:pPr>
            <a:r>
              <a:rPr lang="en-US" altLang="en-US" sz="1800" dirty="0">
                <a:solidFill>
                  <a:srgbClr val="004964"/>
                </a:solidFill>
              </a:rPr>
              <a:t>Continual management and improvement of the supply chain through performance assurance and improvement programmes</a:t>
            </a:r>
          </a:p>
          <a:p>
            <a:pPr>
              <a:spcBef>
                <a:spcPct val="30000"/>
              </a:spcBef>
            </a:pPr>
            <a:endParaRPr lang="en-US" altLang="en-US" sz="1800" dirty="0">
              <a:solidFill>
                <a:srgbClr val="004964"/>
              </a:solidFill>
            </a:endParaRPr>
          </a:p>
          <a:p>
            <a:pPr>
              <a:spcBef>
                <a:spcPct val="30000"/>
              </a:spcBef>
            </a:pPr>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Contract Management</a:t>
            </a:r>
          </a:p>
        </p:txBody>
      </p:sp>
      <p:pic>
        <p:nvPicPr>
          <p:cNvPr id="2" name="Picture 1"/>
          <p:cNvPicPr>
            <a:picLocks noChangeAspect="1"/>
          </p:cNvPicPr>
          <p:nvPr/>
        </p:nvPicPr>
        <p:blipFill>
          <a:blip r:embed="rId3"/>
          <a:stretch>
            <a:fillRect/>
          </a:stretch>
        </p:blipFill>
        <p:spPr>
          <a:xfrm>
            <a:off x="2375663" y="5301208"/>
            <a:ext cx="4389500" cy="1292464"/>
          </a:xfrm>
          <a:prstGeom prst="rect">
            <a:avLst/>
          </a:prstGeom>
        </p:spPr>
      </p:pic>
    </p:spTree>
    <p:extLst>
      <p:ext uri="{BB962C8B-B14F-4D97-AF65-F5344CB8AC3E}">
        <p14:creationId xmlns:p14="http://schemas.microsoft.com/office/powerpoint/2010/main" val="4072664118"/>
      </p:ext>
    </p:extLst>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1" name="Rectangle 3"/>
          <p:cNvSpPr>
            <a:spLocks noGrp="1" noChangeArrowheads="1"/>
          </p:cNvSpPr>
          <p:nvPr>
            <p:ph type="body" idx="1"/>
          </p:nvPr>
        </p:nvSpPr>
        <p:spPr>
          <a:xfrm>
            <a:off x="1907704" y="1628800"/>
            <a:ext cx="7772400" cy="4692650"/>
          </a:xfrm>
        </p:spPr>
        <p:txBody>
          <a:bodyPr/>
          <a:lstStyle/>
          <a:p>
            <a:pPr marL="0" indent="0">
              <a:spcBef>
                <a:spcPct val="30000"/>
              </a:spcBef>
              <a:buNone/>
            </a:pPr>
            <a:r>
              <a:rPr lang="en-US" altLang="en-US" sz="1800" dirty="0">
                <a:solidFill>
                  <a:srgbClr val="004964"/>
                </a:solidFill>
              </a:rPr>
              <a:t>Demonstrate Contract Management Process</a:t>
            </a:r>
          </a:p>
          <a:p>
            <a:pPr>
              <a:spcBef>
                <a:spcPct val="30000"/>
              </a:spcBef>
            </a:pPr>
            <a:endParaRPr lang="en-US" altLang="en-US" sz="1800" dirty="0">
              <a:solidFill>
                <a:srgbClr val="004964"/>
              </a:solidFill>
            </a:endParaRPr>
          </a:p>
          <a:p>
            <a:pPr>
              <a:spcBef>
                <a:spcPct val="30000"/>
              </a:spcBef>
            </a:pPr>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Contract Management</a:t>
            </a:r>
          </a:p>
        </p:txBody>
      </p:sp>
    </p:spTree>
    <p:extLst>
      <p:ext uri="{BB962C8B-B14F-4D97-AF65-F5344CB8AC3E}">
        <p14:creationId xmlns:p14="http://schemas.microsoft.com/office/powerpoint/2010/main" val="3956511739"/>
      </p:ext>
    </p:extLst>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Rectangle 3"/>
          <p:cNvSpPr>
            <a:spLocks noGrp="1" noChangeArrowheads="1"/>
          </p:cNvSpPr>
          <p:nvPr>
            <p:ph type="body" idx="1"/>
          </p:nvPr>
        </p:nvSpPr>
        <p:spPr>
          <a:xfrm>
            <a:off x="683568" y="1196752"/>
            <a:ext cx="7772400" cy="4548188"/>
          </a:xfrm>
        </p:spPr>
        <p:txBody>
          <a:bodyPr/>
          <a:lstStyle/>
          <a:p>
            <a:pPr>
              <a:spcBef>
                <a:spcPct val="30000"/>
              </a:spcBef>
            </a:pPr>
            <a:r>
              <a:rPr lang="en-US" altLang="en-US" sz="1800" dirty="0">
                <a:solidFill>
                  <a:srgbClr val="004964"/>
                </a:solidFill>
              </a:rPr>
              <a:t>Preparedness is the processes and procedures in place to ensure the organisation is prepared for any form of natural or manmade disasters.</a:t>
            </a:r>
          </a:p>
          <a:p>
            <a:pPr>
              <a:spcBef>
                <a:spcPct val="30000"/>
              </a:spcBef>
            </a:pPr>
            <a:r>
              <a:rPr lang="en-US" altLang="en-US" sz="1800" dirty="0">
                <a:solidFill>
                  <a:srgbClr val="004964"/>
                </a:solidFill>
              </a:rPr>
              <a:t>In the next slide we talk of response and management of an incident or disaster, but the preparedness is in relation to;</a:t>
            </a:r>
          </a:p>
          <a:p>
            <a:pPr lvl="1">
              <a:spcBef>
                <a:spcPct val="30000"/>
              </a:spcBef>
            </a:pPr>
            <a:r>
              <a:rPr lang="en-US" altLang="en-US" sz="1800" dirty="0">
                <a:solidFill>
                  <a:srgbClr val="004964"/>
                </a:solidFill>
              </a:rPr>
              <a:t>Communication (to all)</a:t>
            </a:r>
          </a:p>
          <a:p>
            <a:pPr lvl="1">
              <a:spcBef>
                <a:spcPct val="30000"/>
              </a:spcBef>
            </a:pPr>
            <a:r>
              <a:rPr lang="en-US" altLang="en-US" sz="1800" dirty="0">
                <a:solidFill>
                  <a:srgbClr val="004964"/>
                </a:solidFill>
              </a:rPr>
              <a:t>Everyone must no what to do in such a situation</a:t>
            </a:r>
          </a:p>
          <a:p>
            <a:pPr lvl="1">
              <a:spcBef>
                <a:spcPct val="30000"/>
              </a:spcBef>
            </a:pPr>
            <a:r>
              <a:rPr lang="en-US" altLang="en-US" sz="1800" dirty="0">
                <a:solidFill>
                  <a:srgbClr val="004964"/>
                </a:solidFill>
              </a:rPr>
              <a:t>The protocols are in place and have been tested regularly</a:t>
            </a:r>
          </a:p>
          <a:p>
            <a:pPr lvl="1">
              <a:spcBef>
                <a:spcPct val="30000"/>
              </a:spcBef>
            </a:pPr>
            <a:r>
              <a:rPr lang="en-US" altLang="en-US" sz="1800" dirty="0">
                <a:solidFill>
                  <a:srgbClr val="004964"/>
                </a:solidFill>
              </a:rPr>
              <a:t>The equipment used and services relied on in a disaster situation are fully compliant with their requirements</a:t>
            </a:r>
          </a:p>
          <a:p>
            <a:pPr lvl="1">
              <a:spcBef>
                <a:spcPct val="30000"/>
              </a:spcBef>
            </a:pPr>
            <a:r>
              <a:rPr lang="en-US" altLang="en-US" sz="1800" dirty="0">
                <a:solidFill>
                  <a:srgbClr val="004964"/>
                </a:solidFill>
              </a:rPr>
              <a:t>All possible scenarios are considered</a:t>
            </a:r>
          </a:p>
          <a:p>
            <a:pPr>
              <a:spcBef>
                <a:spcPct val="30000"/>
              </a:spcBef>
            </a:pPr>
            <a:r>
              <a:rPr lang="en-US" altLang="en-US" sz="1800" dirty="0">
                <a:solidFill>
                  <a:srgbClr val="004964"/>
                </a:solidFill>
              </a:rPr>
              <a:t>Management is fully engaged</a:t>
            </a:r>
          </a:p>
          <a:p>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Emergency Preparedness</a:t>
            </a:r>
          </a:p>
        </p:txBody>
      </p:sp>
    </p:spTree>
    <p:extLst>
      <p:ext uri="{BB962C8B-B14F-4D97-AF65-F5344CB8AC3E}">
        <p14:creationId xmlns:p14="http://schemas.microsoft.com/office/powerpoint/2010/main" val="2407809454"/>
      </p:ext>
    </p:extLst>
  </p:cSld>
  <p:clrMapOvr>
    <a:masterClrMapping/>
  </p:clrMapOvr>
  <p:transition spd="med"/>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Rectangle 3"/>
          <p:cNvSpPr>
            <a:spLocks noGrp="1" noChangeArrowheads="1"/>
          </p:cNvSpPr>
          <p:nvPr>
            <p:ph type="body" idx="1"/>
          </p:nvPr>
        </p:nvSpPr>
        <p:spPr>
          <a:xfrm>
            <a:off x="831329" y="1484784"/>
            <a:ext cx="7772400" cy="4548188"/>
          </a:xfrm>
        </p:spPr>
        <p:txBody>
          <a:bodyPr/>
          <a:lstStyle/>
          <a:p>
            <a:pPr>
              <a:spcBef>
                <a:spcPct val="30000"/>
              </a:spcBef>
            </a:pPr>
            <a:r>
              <a:rPr lang="en-US" altLang="en-US" sz="1800" dirty="0">
                <a:solidFill>
                  <a:srgbClr val="004964"/>
                </a:solidFill>
              </a:rPr>
              <a:t>Processes / Procedures to identify potential for accidents and emergency situations, appropriately respond to, and minimise the environmental impact of, accident and emergency situations</a:t>
            </a:r>
          </a:p>
          <a:p>
            <a:pPr>
              <a:spcBef>
                <a:spcPct val="30000"/>
              </a:spcBef>
            </a:pPr>
            <a:r>
              <a:rPr lang="en-US" altLang="en-US" sz="1800" dirty="0">
                <a:solidFill>
                  <a:srgbClr val="004964"/>
                </a:solidFill>
              </a:rPr>
              <a:t>Ensure the appropriate training is provided to the assigned persons</a:t>
            </a:r>
          </a:p>
          <a:p>
            <a:pPr lvl="1">
              <a:spcBef>
                <a:spcPct val="30000"/>
              </a:spcBef>
            </a:pPr>
            <a:r>
              <a:rPr lang="en-US" altLang="en-US" sz="1800" dirty="0">
                <a:solidFill>
                  <a:srgbClr val="004964"/>
                </a:solidFill>
              </a:rPr>
              <a:t>Dependent on level within the company this can be anything from awareness, ER coordinator, through to ER manager – often many people share these roles. </a:t>
            </a:r>
          </a:p>
          <a:p>
            <a:pPr>
              <a:spcBef>
                <a:spcPct val="30000"/>
              </a:spcBef>
            </a:pPr>
            <a:r>
              <a:rPr lang="en-US" altLang="en-US" sz="1800" dirty="0">
                <a:solidFill>
                  <a:srgbClr val="004964"/>
                </a:solidFill>
              </a:rPr>
              <a:t>Test emergency response</a:t>
            </a:r>
          </a:p>
          <a:p>
            <a:pPr>
              <a:spcBef>
                <a:spcPct val="30000"/>
              </a:spcBef>
            </a:pPr>
            <a:r>
              <a:rPr lang="en-US" altLang="en-US" sz="1800" dirty="0">
                <a:solidFill>
                  <a:srgbClr val="004964"/>
                </a:solidFill>
              </a:rPr>
              <a:t>Review emergency preparedness &amp; response procedures, especially after incidents</a:t>
            </a:r>
          </a:p>
          <a:p>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Emergency Response</a:t>
            </a:r>
          </a:p>
        </p:txBody>
      </p:sp>
    </p:spTree>
    <p:extLst>
      <p:ext uri="{BB962C8B-B14F-4D97-AF65-F5344CB8AC3E}">
        <p14:creationId xmlns:p14="http://schemas.microsoft.com/office/powerpoint/2010/main" val="2375999295"/>
      </p:ext>
    </p:extLst>
  </p:cSld>
  <p:clrMapOvr>
    <a:masterClrMapping/>
  </p:clrMapOvr>
  <p:transition spd="med"/>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Rectangle 3"/>
          <p:cNvSpPr>
            <a:spLocks noGrp="1" noChangeArrowheads="1"/>
          </p:cNvSpPr>
          <p:nvPr>
            <p:ph type="body" idx="1"/>
          </p:nvPr>
        </p:nvSpPr>
        <p:spPr>
          <a:xfrm>
            <a:off x="836403" y="1628800"/>
            <a:ext cx="7772400" cy="4548188"/>
          </a:xfrm>
        </p:spPr>
        <p:txBody>
          <a:bodyPr/>
          <a:lstStyle/>
          <a:p>
            <a:pPr>
              <a:spcBef>
                <a:spcPct val="30000"/>
              </a:spcBef>
            </a:pPr>
            <a:r>
              <a:rPr lang="en-US" altLang="en-US" sz="1800" dirty="0">
                <a:solidFill>
                  <a:srgbClr val="004964"/>
                </a:solidFill>
              </a:rPr>
              <a:t>Processes / Procedures to identify the method of how the agency will manage the crisis, including the communication internally and externally </a:t>
            </a:r>
          </a:p>
          <a:p>
            <a:pPr>
              <a:spcBef>
                <a:spcPct val="30000"/>
              </a:spcBef>
            </a:pPr>
            <a:r>
              <a:rPr lang="en-US" altLang="en-US" sz="1800" dirty="0">
                <a:solidFill>
                  <a:srgbClr val="004964"/>
                </a:solidFill>
              </a:rPr>
              <a:t>Ensure the appropriate training is provided to the assigned persons</a:t>
            </a:r>
          </a:p>
          <a:p>
            <a:pPr lvl="1">
              <a:spcBef>
                <a:spcPct val="30000"/>
              </a:spcBef>
            </a:pPr>
            <a:r>
              <a:rPr lang="en-US" altLang="en-US" sz="1800" dirty="0">
                <a:solidFill>
                  <a:srgbClr val="004964"/>
                </a:solidFill>
              </a:rPr>
              <a:t>Dependent on level within the company this can be anything from awareness to command center manager</a:t>
            </a:r>
          </a:p>
          <a:p>
            <a:pPr>
              <a:spcBef>
                <a:spcPct val="30000"/>
              </a:spcBef>
            </a:pPr>
            <a:r>
              <a:rPr lang="en-US" altLang="en-US" sz="1800" dirty="0">
                <a:solidFill>
                  <a:srgbClr val="004964"/>
                </a:solidFill>
              </a:rPr>
              <a:t>Test crisis management programme</a:t>
            </a:r>
          </a:p>
          <a:p>
            <a:pPr>
              <a:spcBef>
                <a:spcPct val="30000"/>
              </a:spcBef>
            </a:pPr>
            <a:r>
              <a:rPr lang="en-US" altLang="en-US" sz="1800" dirty="0">
                <a:solidFill>
                  <a:srgbClr val="004964"/>
                </a:solidFill>
              </a:rPr>
              <a:t>Review crisis management processes / procedures, especially after incidents and tests.</a:t>
            </a:r>
          </a:p>
          <a:p>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Crisis Management</a:t>
            </a:r>
          </a:p>
        </p:txBody>
      </p:sp>
    </p:spTree>
    <p:extLst>
      <p:ext uri="{BB962C8B-B14F-4D97-AF65-F5344CB8AC3E}">
        <p14:creationId xmlns:p14="http://schemas.microsoft.com/office/powerpoint/2010/main" val="3538444787"/>
      </p:ext>
    </p:extLst>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2"/>
          <p:cNvSpPr>
            <a:spLocks noGrp="1" noChangeArrowheads="1"/>
          </p:cNvSpPr>
          <p:nvPr>
            <p:ph idx="4294967295"/>
          </p:nvPr>
        </p:nvSpPr>
        <p:spPr bwMode="auto">
          <a:xfrm>
            <a:off x="683691" y="1052736"/>
            <a:ext cx="8135937" cy="4875350"/>
          </a:xfrm>
          <a:prstGeom prst="rect">
            <a:avLst/>
          </a:prstGeom>
          <a:noFill/>
          <a:ln>
            <a:noFill/>
            <a:miter lim="800000"/>
            <a:headEnd/>
            <a:tailEnd/>
          </a:ln>
        </p:spPr>
        <p:txBody>
          <a:bodyPr lIns="90360" tIns="44280" rIns="90360" bIns="44280">
            <a:spAutoFit/>
          </a:bodyPr>
          <a:lstStyle/>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On-site gap analysis (Phase 1)</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Implementation Action Plan identifying responsibilities (Phase 1)</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Document EMS Policy, Aspects &amp; Impacts and Objectives (Phase 2)</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Document EMS processes and procedure (Phase 2)</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Create supporting documents, templates, guidance and records (Phase 2)</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‘Health Check’ utilising Implementation Action Plan for ‘progression’ (all phases – see Phase 1 for explanation)</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i="1" dirty="0">
                <a:solidFill>
                  <a:srgbClr val="FF0000"/>
                </a:solidFill>
              </a:rPr>
              <a:t>Internal audit of ‘implemented’ system (Phase 3) </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rgbClr val="FF0000"/>
                </a:solidFill>
              </a:rPr>
              <a:t>Management Review of ‘implemented’ system (Phase 3)</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Certification management (Phase 4)</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1600" dirty="0"/>
          </a:p>
        </p:txBody>
      </p:sp>
      <p:sp>
        <p:nvSpPr>
          <p:cNvPr id="274436" name="Slide Number Placeholder 5"/>
          <p:cNvSpPr>
            <a:spLocks noGrp="1"/>
          </p:cNvSpPr>
          <p:nvPr>
            <p:ph type="sldNum" sz="quarter" idx="4294967295"/>
          </p:nvPr>
        </p:nvSpPr>
        <p:spPr bwMode="auto">
          <a:xfrm>
            <a:off x="0" y="6242050"/>
            <a:ext cx="684213"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780E0E69-253C-4A81-94CD-5182C7DB4B9B}" type="slidenum">
              <a:rPr lang="en-GB" altLang="en-US" sz="2600" b="1"/>
              <a:pPr>
                <a:lnSpc>
                  <a:spcPct val="86000"/>
                </a:lnSpc>
                <a:buClr>
                  <a:srgbClr val="000000"/>
                </a:buClr>
                <a:buSzPct val="100000"/>
                <a:buFont typeface="Times New Roman" panose="02020603050405020304" pitchFamily="18" charset="0"/>
                <a:buNone/>
              </a:pPr>
              <a:t>137</a:t>
            </a:fld>
            <a:endParaRPr lang="en-GB" altLang="en-US" sz="2600" b="1" dirty="0"/>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Phase 3</a:t>
            </a:r>
          </a:p>
        </p:txBody>
      </p:sp>
    </p:spTree>
    <p:extLst>
      <p:ext uri="{BB962C8B-B14F-4D97-AF65-F5344CB8AC3E}">
        <p14:creationId xmlns:p14="http://schemas.microsoft.com/office/powerpoint/2010/main" val="111497337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2"/>
          <p:cNvSpPr>
            <a:spLocks noGrp="1" noChangeArrowheads="1"/>
          </p:cNvSpPr>
          <p:nvPr>
            <p:ph idx="4294967295"/>
          </p:nvPr>
        </p:nvSpPr>
        <p:spPr bwMode="auto">
          <a:xfrm>
            <a:off x="467792" y="1124744"/>
            <a:ext cx="8135937" cy="3810443"/>
          </a:xfrm>
          <a:prstGeom prst="rect">
            <a:avLst/>
          </a:prstGeom>
          <a:noFill/>
          <a:ln>
            <a:noFill/>
            <a:miter lim="800000"/>
            <a:headEnd/>
            <a:tailEnd/>
          </a:ln>
        </p:spPr>
        <p:txBody>
          <a:bodyPr lIns="90360" tIns="44280" rIns="90360" bIns="44280">
            <a:spAutoFit/>
          </a:bodyPr>
          <a:lstStyle/>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Complete EMS should be reviewed by top management on a regular basis. </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Management decide the ‘frequency of review (usually anything from quarterly to once a year to review all system)</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Management reviews are not implementation status meetings … they are system effectiveness review sessions</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Review looks at data over time to see if the desired results (objectives and plans) are being achieved … and taking action if/when needed (this must be factual data)</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Management reviews make management systems dynamic!!!  If they did not take place then the systems become static and ineffective</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1800" dirty="0">
              <a:solidFill>
                <a:srgbClr val="004964"/>
              </a:solidFill>
            </a:endParaRPr>
          </a:p>
        </p:txBody>
      </p:sp>
      <p:sp>
        <p:nvSpPr>
          <p:cNvPr id="275460" name="Slide Number Placeholder 5"/>
          <p:cNvSpPr>
            <a:spLocks noGrp="1"/>
          </p:cNvSpPr>
          <p:nvPr>
            <p:ph type="sldNum" sz="quarter" idx="4294967295"/>
          </p:nvPr>
        </p:nvSpPr>
        <p:spPr bwMode="auto">
          <a:xfrm>
            <a:off x="0" y="6242050"/>
            <a:ext cx="684213"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08C0ED29-142E-4B20-93CC-445F9E768DF3}" type="slidenum">
              <a:rPr lang="en-GB" altLang="en-US" sz="2600" b="1"/>
              <a:pPr>
                <a:lnSpc>
                  <a:spcPct val="86000"/>
                </a:lnSpc>
                <a:buClr>
                  <a:srgbClr val="000000"/>
                </a:buClr>
                <a:buSzPct val="100000"/>
                <a:buFont typeface="Times New Roman" panose="02020603050405020304" pitchFamily="18" charset="0"/>
                <a:buNone/>
              </a:pPr>
              <a:t>138</a:t>
            </a:fld>
            <a:endParaRPr lang="en-GB" altLang="en-US" sz="2600" b="1"/>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Management Review </a:t>
            </a:r>
          </a:p>
        </p:txBody>
      </p:sp>
    </p:spTree>
    <p:extLst>
      <p:ext uri="{BB962C8B-B14F-4D97-AF65-F5344CB8AC3E}">
        <p14:creationId xmlns:p14="http://schemas.microsoft.com/office/powerpoint/2010/main" val="130898529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2"/>
          <p:cNvSpPr>
            <a:spLocks noGrp="1" noChangeArrowheads="1"/>
          </p:cNvSpPr>
          <p:nvPr>
            <p:ph idx="4294967295"/>
          </p:nvPr>
        </p:nvSpPr>
        <p:spPr bwMode="auto">
          <a:xfrm>
            <a:off x="467792" y="1412776"/>
            <a:ext cx="8135937" cy="3247212"/>
          </a:xfrm>
          <a:prstGeom prst="rect">
            <a:avLst/>
          </a:prstGeom>
          <a:noFill/>
          <a:ln>
            <a:noFill/>
            <a:miter lim="800000"/>
            <a:headEnd/>
            <a:tailEnd/>
          </a:ln>
        </p:spPr>
        <p:txBody>
          <a:bodyPr lIns="90360" tIns="44280" rIns="90360" bIns="44280">
            <a:spAutoFit/>
          </a:bodyPr>
          <a:lstStyle/>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To be effective, management reviews should be well prepared i.e. agenda, data/trends </a:t>
            </a:r>
            <a:r>
              <a:rPr lang="en-US" altLang="en-US" sz="1800" dirty="0" err="1">
                <a:solidFill>
                  <a:srgbClr val="004964"/>
                </a:solidFill>
              </a:rPr>
              <a:t>etc</a:t>
            </a:r>
            <a:endParaRPr lang="en-US" altLang="en-US" sz="1800" dirty="0">
              <a:solidFill>
                <a:srgbClr val="004964"/>
              </a:solidFill>
            </a:endParaRP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Allows top management to assess the effectiveness of the Management System based on the policy, objectives and to define the opportunities for improvement and the need for changes</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Attendees must come with data/trends … know what it means … and be prepared to offer related recommendations</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The results of management reviews should be in the form of specific actions, ensuring that improvements are made in products/services and processes/systems, and that resource needs are identified</a:t>
            </a:r>
            <a:endParaRPr lang="en-GB" altLang="en-US" sz="1800" dirty="0">
              <a:solidFill>
                <a:srgbClr val="004964"/>
              </a:solidFill>
            </a:endParaRPr>
          </a:p>
        </p:txBody>
      </p:sp>
      <p:sp>
        <p:nvSpPr>
          <p:cNvPr id="276484" name="Slide Number Placeholder 5"/>
          <p:cNvSpPr>
            <a:spLocks noGrp="1"/>
          </p:cNvSpPr>
          <p:nvPr>
            <p:ph type="sldNum" sz="quarter" idx="4294967295"/>
          </p:nvPr>
        </p:nvSpPr>
        <p:spPr bwMode="auto">
          <a:xfrm>
            <a:off x="0" y="6242050"/>
            <a:ext cx="684213"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B3D69A54-D0D7-499A-99C4-01BE5C273276}" type="slidenum">
              <a:rPr lang="en-GB" altLang="en-US" sz="2600" b="1"/>
              <a:pPr>
                <a:lnSpc>
                  <a:spcPct val="86000"/>
                </a:lnSpc>
                <a:buClr>
                  <a:srgbClr val="000000"/>
                </a:buClr>
                <a:buSzPct val="100000"/>
                <a:buFont typeface="Times New Roman" panose="02020603050405020304" pitchFamily="18" charset="0"/>
                <a:buNone/>
              </a:pPr>
              <a:t>139</a:t>
            </a:fld>
            <a:endParaRPr lang="en-GB" altLang="en-US" sz="2600" b="1"/>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Review of Implementation</a:t>
            </a:r>
          </a:p>
        </p:txBody>
      </p:sp>
    </p:spTree>
    <p:extLst>
      <p:ext uri="{BB962C8B-B14F-4D97-AF65-F5344CB8AC3E}">
        <p14:creationId xmlns:p14="http://schemas.microsoft.com/office/powerpoint/2010/main" val="301396664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bwMode="auto">
          <a:xfrm>
            <a:off x="929754" y="1052736"/>
            <a:ext cx="7643812"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1800" dirty="0">
                <a:solidFill>
                  <a:srgbClr val="004964"/>
                </a:solidFill>
              </a:rPr>
              <a:t>ISO 14001 is a generic standard</a:t>
            </a:r>
          </a:p>
          <a:p>
            <a:pPr eaLnBrk="1" hangingPunct="1"/>
            <a:r>
              <a:rPr lang="en-GB" altLang="en-US" sz="1800" dirty="0">
                <a:solidFill>
                  <a:srgbClr val="004964"/>
                </a:solidFill>
              </a:rPr>
              <a:t>Can be applied to any organisation large or small, using any product or service, in any sector of activities</a:t>
            </a:r>
          </a:p>
          <a:p>
            <a:pPr eaLnBrk="1" hangingPunct="1"/>
            <a:r>
              <a:rPr lang="en-GB" altLang="en-US" sz="1800" dirty="0">
                <a:solidFill>
                  <a:srgbClr val="004964"/>
                </a:solidFill>
              </a:rPr>
              <a:t>You can be a private business, government department.  It does not matter!</a:t>
            </a:r>
          </a:p>
          <a:p>
            <a:pPr eaLnBrk="1" hangingPunct="1"/>
            <a:r>
              <a:rPr lang="en-GB" altLang="en-US" sz="1800" dirty="0">
                <a:solidFill>
                  <a:srgbClr val="004964"/>
                </a:solidFill>
              </a:rPr>
              <a:t>The ISO 14001 standard tells you what the requirements are but not how to apply them.  This is because every organisation is different in some way and it must interpret how to meet the requirements of the standard from their risks to the environment.</a:t>
            </a:r>
          </a:p>
          <a:p>
            <a:pPr eaLnBrk="1" hangingPunct="1"/>
            <a:r>
              <a:rPr lang="en-GB" altLang="en-US" sz="1800" dirty="0">
                <a:solidFill>
                  <a:srgbClr val="004964"/>
                </a:solidFill>
              </a:rPr>
              <a:t>The 2015 version of the standard provides much more flexibility for the organisation;</a:t>
            </a:r>
          </a:p>
          <a:p>
            <a:pPr lvl="1" eaLnBrk="1" hangingPunct="1"/>
            <a:r>
              <a:rPr lang="en-US" sz="1800" dirty="0">
                <a:solidFill>
                  <a:srgbClr val="004964"/>
                </a:solidFill>
              </a:rPr>
              <a:t>Decrease the emphasis on Documentation</a:t>
            </a:r>
          </a:p>
          <a:p>
            <a:pPr lvl="1" eaLnBrk="1" hangingPunct="1"/>
            <a:r>
              <a:rPr lang="en-US" sz="1800" dirty="0">
                <a:solidFill>
                  <a:srgbClr val="004964"/>
                </a:solidFill>
              </a:rPr>
              <a:t>Increase the emphasis on Achieving Value for the Organisation and its customers</a:t>
            </a:r>
          </a:p>
          <a:p>
            <a:pPr lvl="1" eaLnBrk="1" hangingPunct="1"/>
            <a:r>
              <a:rPr lang="en-US" sz="1800" dirty="0">
                <a:solidFill>
                  <a:srgbClr val="004964"/>
                </a:solidFill>
              </a:rPr>
              <a:t>Increase emphasis on Risk Management to achieve objectives</a:t>
            </a:r>
          </a:p>
          <a:p>
            <a:pPr eaLnBrk="1" hangingPunct="1"/>
            <a:endParaRPr lang="en-US" altLang="en-US" sz="1800" dirty="0">
              <a:solidFill>
                <a:srgbClr val="004964"/>
              </a:solidFill>
            </a:endParaRPr>
          </a:p>
        </p:txBody>
      </p:sp>
      <p:sp>
        <p:nvSpPr>
          <p:cNvPr id="4" name="Rectangle 1"/>
          <p:cNvSpPr txBox="1">
            <a:spLocks noChangeArrowheads="1"/>
          </p:cNvSpPr>
          <p:nvPr/>
        </p:nvSpPr>
        <p:spPr>
          <a:xfrm>
            <a:off x="683568"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rPr>
              <a:t>Generic</a:t>
            </a:r>
          </a:p>
        </p:txBody>
      </p:sp>
    </p:spTree>
    <p:extLst>
      <p:ext uri="{BB962C8B-B14F-4D97-AF65-F5344CB8AC3E}">
        <p14:creationId xmlns:p14="http://schemas.microsoft.com/office/powerpoint/2010/main" val="27337110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Rectangle 2"/>
          <p:cNvSpPr>
            <a:spLocks noGrp="1" noChangeArrowheads="1"/>
          </p:cNvSpPr>
          <p:nvPr>
            <p:ph idx="4294967295"/>
          </p:nvPr>
        </p:nvSpPr>
        <p:spPr bwMode="auto">
          <a:xfrm>
            <a:off x="539552" y="1412776"/>
            <a:ext cx="8135937" cy="4272108"/>
          </a:xfrm>
          <a:prstGeom prst="rect">
            <a:avLst/>
          </a:prstGeom>
          <a:noFill/>
          <a:ln>
            <a:noFill/>
            <a:miter lim="800000"/>
            <a:headEnd/>
            <a:tailEnd/>
          </a:ln>
        </p:spPr>
        <p:txBody>
          <a:bodyPr lIns="90360" tIns="44280" rIns="90360" bIns="44280">
            <a:spAutoFit/>
          </a:bodyPr>
          <a:lstStyle/>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Management review outputs can also set the direction for the future;</a:t>
            </a:r>
          </a:p>
          <a:p>
            <a:pPr lvl="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new/revised policy can be considered</a:t>
            </a:r>
          </a:p>
          <a:p>
            <a:pPr lvl="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improvement objectives can be established</a:t>
            </a:r>
          </a:p>
          <a:p>
            <a:pPr lvl="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specific improvement initiatives can be agreed</a:t>
            </a:r>
          </a:p>
          <a:p>
            <a:pPr marL="342900" lvl="1" indent="-342900">
              <a:lnSpc>
                <a:spcPct val="90000"/>
              </a:lnSpc>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ea typeface="+mn-ea"/>
                <a:cs typeface="+mn-cs"/>
              </a:rPr>
              <a:t>Depends on how the company operates the process</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Many companies split their meeting to 4 quarterly meetings each one covering a certain part of the Management System</a:t>
            </a:r>
          </a:p>
          <a:p>
            <a:pPr lvl="1">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The meeting is often best being part of other business / operational / management systems meetings (HS / Q)</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The output of the review meeting is in the form of a Management Review Report.</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en-US" sz="1800" dirty="0">
                <a:solidFill>
                  <a:srgbClr val="004964"/>
                </a:solidFill>
              </a:rPr>
              <a:t>The report should be used to drive changes in the system for continual improvement and should be shared with other sites and interested parties</a:t>
            </a:r>
            <a:endParaRPr lang="en-GB" altLang="en-US" sz="1800" dirty="0">
              <a:solidFill>
                <a:srgbClr val="004964"/>
              </a:solidFill>
            </a:endParaRPr>
          </a:p>
        </p:txBody>
      </p:sp>
      <p:sp>
        <p:nvSpPr>
          <p:cNvPr id="277508" name="Slide Number Placeholder 5"/>
          <p:cNvSpPr>
            <a:spLocks noGrp="1"/>
          </p:cNvSpPr>
          <p:nvPr>
            <p:ph type="sldNum" sz="quarter" idx="4294967295"/>
          </p:nvPr>
        </p:nvSpPr>
        <p:spPr bwMode="auto">
          <a:xfrm>
            <a:off x="0" y="6242050"/>
            <a:ext cx="684213"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19FD2C67-3FA0-4484-88D9-186A6F7596E3}" type="slidenum">
              <a:rPr lang="en-GB" altLang="en-US" sz="2600" b="1"/>
              <a:pPr>
                <a:lnSpc>
                  <a:spcPct val="86000"/>
                </a:lnSpc>
                <a:buClr>
                  <a:srgbClr val="000000"/>
                </a:buClr>
                <a:buSzPct val="100000"/>
                <a:buFont typeface="Times New Roman" panose="02020603050405020304" pitchFamily="18" charset="0"/>
                <a:buNone/>
              </a:pPr>
              <a:t>140</a:t>
            </a:fld>
            <a:endParaRPr lang="en-GB" altLang="en-US" sz="2600" b="1"/>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Review of Implementation</a:t>
            </a:r>
          </a:p>
        </p:txBody>
      </p:sp>
    </p:spTree>
    <p:extLst>
      <p:ext uri="{BB962C8B-B14F-4D97-AF65-F5344CB8AC3E}">
        <p14:creationId xmlns:p14="http://schemas.microsoft.com/office/powerpoint/2010/main" val="270321731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Rectangle 3"/>
          <p:cNvSpPr>
            <a:spLocks noGrp="1" noChangeArrowheads="1"/>
          </p:cNvSpPr>
          <p:nvPr>
            <p:ph type="body" idx="1"/>
          </p:nvPr>
        </p:nvSpPr>
        <p:spPr/>
        <p:txBody>
          <a:bodyPr/>
          <a:lstStyle/>
          <a:p>
            <a:pPr>
              <a:lnSpc>
                <a:spcPct val="90000"/>
              </a:lnSpc>
            </a:pPr>
            <a:r>
              <a:rPr lang="en-US" altLang="en-US" sz="1800" dirty="0">
                <a:solidFill>
                  <a:srgbClr val="004964"/>
                </a:solidFill>
              </a:rPr>
              <a:t>Monitor the activities, functions and processes that are associated with a significant environmental impact</a:t>
            </a:r>
          </a:p>
          <a:p>
            <a:pPr>
              <a:lnSpc>
                <a:spcPct val="90000"/>
              </a:lnSpc>
            </a:pPr>
            <a:r>
              <a:rPr lang="en-US" altLang="en-US" sz="1800" dirty="0">
                <a:solidFill>
                  <a:srgbClr val="004964"/>
                </a:solidFill>
              </a:rPr>
              <a:t>Monitor performance, operational controls, &amp; conformity with environmental objectives &amp; targets</a:t>
            </a:r>
          </a:p>
          <a:p>
            <a:pPr>
              <a:lnSpc>
                <a:spcPct val="90000"/>
              </a:lnSpc>
            </a:pPr>
            <a:r>
              <a:rPr lang="en-US" altLang="en-US" sz="1800" dirty="0">
                <a:solidFill>
                  <a:srgbClr val="004964"/>
                </a:solidFill>
              </a:rPr>
              <a:t>Calibrate or verify any monitoring &amp; measurement equipment</a:t>
            </a:r>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Monitoring and Measurement</a:t>
            </a:r>
          </a:p>
        </p:txBody>
      </p:sp>
    </p:spTree>
    <p:extLst>
      <p:ext uri="{BB962C8B-B14F-4D97-AF65-F5344CB8AC3E}">
        <p14:creationId xmlns:p14="http://schemas.microsoft.com/office/powerpoint/2010/main" val="4114892258"/>
      </p:ext>
    </p:extLst>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3" name="Rectangle 3"/>
          <p:cNvSpPr>
            <a:spLocks noGrp="1" noChangeArrowheads="1"/>
          </p:cNvSpPr>
          <p:nvPr>
            <p:ph type="body" idx="1"/>
          </p:nvPr>
        </p:nvSpPr>
        <p:spPr/>
        <p:txBody>
          <a:bodyPr/>
          <a:lstStyle/>
          <a:p>
            <a:r>
              <a:rPr lang="en-AU" altLang="en-US" sz="1800" dirty="0">
                <a:solidFill>
                  <a:srgbClr val="004964"/>
                </a:solidFill>
              </a:rPr>
              <a:t>Periodically evaluate compliance with legal &amp; other requirements</a:t>
            </a:r>
          </a:p>
          <a:p>
            <a:pPr lvl="1"/>
            <a:r>
              <a:rPr lang="en-AU" altLang="en-US" sz="1800" dirty="0">
                <a:solidFill>
                  <a:srgbClr val="004964"/>
                </a:solidFill>
              </a:rPr>
              <a:t>Can form part of internal audit programme</a:t>
            </a:r>
          </a:p>
          <a:p>
            <a:pPr lvl="1"/>
            <a:r>
              <a:rPr lang="en-AU" altLang="en-US" sz="1800" dirty="0">
                <a:solidFill>
                  <a:srgbClr val="004964"/>
                </a:solidFill>
              </a:rPr>
              <a:t>Driven by changes in international standard</a:t>
            </a:r>
          </a:p>
          <a:p>
            <a:pPr lvl="1"/>
            <a:r>
              <a:rPr lang="en-AU" altLang="en-US" sz="1800" dirty="0">
                <a:solidFill>
                  <a:srgbClr val="004964"/>
                </a:solidFill>
              </a:rPr>
              <a:t>Driven by changes to the legal obligations</a:t>
            </a:r>
          </a:p>
          <a:p>
            <a:pPr lvl="1"/>
            <a:r>
              <a:rPr lang="en-AU" altLang="en-US" sz="1800" dirty="0">
                <a:solidFill>
                  <a:srgbClr val="004964"/>
                </a:solidFill>
              </a:rPr>
              <a:t>Driven by changes imposed and agreed by clients</a:t>
            </a:r>
          </a:p>
          <a:p>
            <a:r>
              <a:rPr lang="en-AU" altLang="en-US" sz="1800" dirty="0">
                <a:solidFill>
                  <a:srgbClr val="004964"/>
                </a:solidFill>
              </a:rPr>
              <a:t>Record the evaluations</a:t>
            </a:r>
          </a:p>
          <a:p>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Evaluation of Compliance</a:t>
            </a:r>
          </a:p>
        </p:txBody>
      </p:sp>
    </p:spTree>
    <p:extLst>
      <p:ext uri="{BB962C8B-B14F-4D97-AF65-F5344CB8AC3E}">
        <p14:creationId xmlns:p14="http://schemas.microsoft.com/office/powerpoint/2010/main" val="1848478687"/>
      </p:ext>
    </p:extLst>
  </p:cSld>
  <p:clrMapOvr>
    <a:masterClrMapping/>
  </p:clrMapOvr>
  <p:transition spd="med"/>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Rectangle 3"/>
          <p:cNvSpPr>
            <a:spLocks noGrp="1" noChangeArrowheads="1"/>
          </p:cNvSpPr>
          <p:nvPr>
            <p:ph type="body" idx="1"/>
          </p:nvPr>
        </p:nvSpPr>
        <p:spPr>
          <a:xfrm>
            <a:off x="684213" y="1557338"/>
            <a:ext cx="7772400" cy="4751387"/>
          </a:xfrm>
        </p:spPr>
        <p:txBody>
          <a:bodyPr/>
          <a:lstStyle/>
          <a:p>
            <a:r>
              <a:rPr lang="en-AU" altLang="en-US" sz="1800" dirty="0">
                <a:solidFill>
                  <a:srgbClr val="004964"/>
                </a:solidFill>
              </a:rPr>
              <a:t>Identify actual &amp; potential nonconformities</a:t>
            </a:r>
          </a:p>
          <a:p>
            <a:pPr lvl="1"/>
            <a:r>
              <a:rPr lang="en-AU" altLang="en-US" sz="1800" dirty="0">
                <a:solidFill>
                  <a:srgbClr val="004964"/>
                </a:solidFill>
              </a:rPr>
              <a:t>From employee engagement</a:t>
            </a:r>
          </a:p>
          <a:p>
            <a:pPr lvl="1"/>
            <a:r>
              <a:rPr lang="en-AU" altLang="en-US" sz="1800" dirty="0">
                <a:solidFill>
                  <a:srgbClr val="004964"/>
                </a:solidFill>
              </a:rPr>
              <a:t>Incident or accident</a:t>
            </a:r>
          </a:p>
          <a:p>
            <a:pPr lvl="1"/>
            <a:r>
              <a:rPr lang="en-AU" altLang="en-US" sz="1800" dirty="0">
                <a:solidFill>
                  <a:srgbClr val="004964"/>
                </a:solidFill>
              </a:rPr>
              <a:t>Internal Audit</a:t>
            </a:r>
          </a:p>
          <a:p>
            <a:pPr lvl="1"/>
            <a:r>
              <a:rPr lang="en-AU" altLang="en-US" sz="1800" dirty="0">
                <a:solidFill>
                  <a:srgbClr val="004964"/>
                </a:solidFill>
              </a:rPr>
              <a:t>External Audit</a:t>
            </a:r>
          </a:p>
          <a:p>
            <a:pPr lvl="1"/>
            <a:endParaRPr lang="en-AU" altLang="en-US" sz="1400" dirty="0">
              <a:solidFill>
                <a:srgbClr val="004964"/>
              </a:solidFill>
            </a:endParaRPr>
          </a:p>
          <a:p>
            <a:r>
              <a:rPr lang="en-AU" altLang="en-US" sz="1800" dirty="0">
                <a:solidFill>
                  <a:srgbClr val="004964"/>
                </a:solidFill>
              </a:rPr>
              <a:t>Take action to stop / correct nonconformities and mitigate environmental impact – immediately if impact is significant</a:t>
            </a:r>
          </a:p>
          <a:p>
            <a:r>
              <a:rPr lang="en-AU" altLang="en-US" sz="1800" dirty="0">
                <a:solidFill>
                  <a:srgbClr val="004964"/>
                </a:solidFill>
              </a:rPr>
              <a:t>Short term actions should be following emergency / incident response processes and procedures</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Nonconformity</a:t>
            </a:r>
          </a:p>
        </p:txBody>
      </p:sp>
    </p:spTree>
    <p:extLst>
      <p:ext uri="{BB962C8B-B14F-4D97-AF65-F5344CB8AC3E}">
        <p14:creationId xmlns:p14="http://schemas.microsoft.com/office/powerpoint/2010/main" val="3981605886"/>
      </p:ext>
    </p:extLst>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Rectangle 3"/>
          <p:cNvSpPr>
            <a:spLocks noGrp="1" noChangeArrowheads="1"/>
          </p:cNvSpPr>
          <p:nvPr>
            <p:ph type="body" idx="1"/>
          </p:nvPr>
        </p:nvSpPr>
        <p:spPr>
          <a:xfrm>
            <a:off x="684213" y="1557338"/>
            <a:ext cx="7772400" cy="4751387"/>
          </a:xfrm>
        </p:spPr>
        <p:txBody>
          <a:bodyPr/>
          <a:lstStyle/>
          <a:p>
            <a:r>
              <a:rPr lang="en-AU" altLang="en-US" sz="1800" dirty="0">
                <a:solidFill>
                  <a:srgbClr val="004964"/>
                </a:solidFill>
              </a:rPr>
              <a:t>Identify actual &amp; potential nonconformities</a:t>
            </a:r>
          </a:p>
          <a:p>
            <a:r>
              <a:rPr lang="en-AU" altLang="en-US" sz="1800" dirty="0">
                <a:solidFill>
                  <a:srgbClr val="004964"/>
                </a:solidFill>
              </a:rPr>
              <a:t>Investigate nonconformities &amp; determine root cause</a:t>
            </a:r>
          </a:p>
          <a:p>
            <a:pPr lvl="1"/>
            <a:r>
              <a:rPr lang="en-AU" altLang="en-US" sz="1800" dirty="0">
                <a:solidFill>
                  <a:srgbClr val="004964"/>
                </a:solidFill>
              </a:rPr>
              <a:t>Ensure person or team have the necessary RCCA training</a:t>
            </a:r>
          </a:p>
          <a:p>
            <a:r>
              <a:rPr lang="en-AU" altLang="en-US" sz="1800" dirty="0">
                <a:solidFill>
                  <a:srgbClr val="004964"/>
                </a:solidFill>
              </a:rPr>
              <a:t>Take corrective action to avoid recurrence (consider does action prevent occurrence in the future</a:t>
            </a:r>
          </a:p>
          <a:p>
            <a:r>
              <a:rPr lang="en-AU" altLang="en-US" sz="1800" dirty="0">
                <a:solidFill>
                  <a:srgbClr val="004964"/>
                </a:solidFill>
              </a:rPr>
              <a:t>Review effectiveness of action taken, if not long term effective then take appropriate measures</a:t>
            </a:r>
          </a:p>
          <a:p>
            <a:r>
              <a:rPr lang="en-AU" altLang="en-US" sz="1800" dirty="0">
                <a:solidFill>
                  <a:srgbClr val="004964"/>
                </a:solidFill>
              </a:rPr>
              <a:t>Consider sharing with other sites or peers</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Root Cause Corrective Action</a:t>
            </a:r>
          </a:p>
        </p:txBody>
      </p:sp>
    </p:spTree>
    <p:extLst>
      <p:ext uri="{BB962C8B-B14F-4D97-AF65-F5344CB8AC3E}">
        <p14:creationId xmlns:p14="http://schemas.microsoft.com/office/powerpoint/2010/main" val="746898913"/>
      </p:ext>
    </p:extLst>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41" name="Picture 5" descr="Corrective and preventive action v2"/>
          <p:cNvPicPr>
            <a:picLocks noChangeAspect="1" noChangeArrowheads="1"/>
          </p:cNvPicPr>
          <p:nvPr/>
        </p:nvPicPr>
        <p:blipFill rotWithShape="1">
          <a:blip r:embed="rId3">
            <a:extLst>
              <a:ext uri="{28A0092B-C50C-407E-A947-70E740481C1C}">
                <a14:useLocalDpi xmlns:a14="http://schemas.microsoft.com/office/drawing/2010/main" val="0"/>
              </a:ext>
            </a:extLst>
          </a:blip>
          <a:srcRect t="6553"/>
          <a:stretch/>
        </p:blipFill>
        <p:spPr bwMode="auto">
          <a:xfrm>
            <a:off x="1331640" y="692696"/>
            <a:ext cx="5894387" cy="61653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Grp="1" noChangeArrowheads="1"/>
          </p:cNvSpPr>
          <p:nvPr>
            <p:ph type="title" idx="4294967295"/>
          </p:nvPr>
        </p:nvSpPr>
        <p:spPr>
          <a:xfrm>
            <a:off x="899592" y="188913"/>
            <a:ext cx="7704137" cy="555625"/>
          </a:xfrm>
        </p:spPr>
        <p:txBody>
          <a:bodyPr lIns="90360" tIns="44280" rIns="90360" bIns="44280" anchor="b">
            <a:spAutoFit/>
          </a:bodyPr>
          <a:lstStyle/>
          <a:p>
            <a:pP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dirty="0">
                <a:solidFill>
                  <a:schemeClr val="bg1"/>
                </a:solidFill>
                <a:effectLst>
                  <a:outerShdw blurRad="38100" dist="38100" dir="2700000" algn="tl">
                    <a:srgbClr val="C0C0C0"/>
                  </a:outerShdw>
                </a:effectLst>
              </a:rPr>
              <a:t>Corrective Action</a:t>
            </a:r>
          </a:p>
        </p:txBody>
      </p:sp>
    </p:spTree>
    <p:extLst>
      <p:ext uri="{BB962C8B-B14F-4D97-AF65-F5344CB8AC3E}">
        <p14:creationId xmlns:p14="http://schemas.microsoft.com/office/powerpoint/2010/main" val="3966453174"/>
      </p:ext>
    </p:extLst>
  </p:cSld>
  <p:clrMapOvr>
    <a:masterClrMapping/>
  </p:clrMapOvr>
  <p:transition spd="med"/>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3" name="Rectangle 3"/>
          <p:cNvSpPr>
            <a:spLocks noGrp="1" noChangeArrowheads="1"/>
          </p:cNvSpPr>
          <p:nvPr>
            <p:ph type="body" idx="1"/>
          </p:nvPr>
        </p:nvSpPr>
        <p:spPr/>
        <p:txBody>
          <a:bodyPr/>
          <a:lstStyle/>
          <a:p>
            <a:r>
              <a:rPr lang="en-US" altLang="en-US" sz="1800" dirty="0">
                <a:solidFill>
                  <a:srgbClr val="004964"/>
                </a:solidFill>
              </a:rPr>
              <a:t>Retain all environmental records required for the successful development, implementation and maintenance of the EMS, including any legal or environmental agency obligations</a:t>
            </a:r>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Control of Records</a:t>
            </a:r>
          </a:p>
        </p:txBody>
      </p:sp>
    </p:spTree>
    <p:extLst>
      <p:ext uri="{BB962C8B-B14F-4D97-AF65-F5344CB8AC3E}">
        <p14:creationId xmlns:p14="http://schemas.microsoft.com/office/powerpoint/2010/main" val="368563417"/>
      </p:ext>
    </p:extLst>
  </p:cSld>
  <p:clrMapOvr>
    <a:masterClrMapping/>
  </p:clrMapOvr>
  <p:transition spd="med"/>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1"/>
          </p:nvPr>
        </p:nvSpPr>
        <p:spPr>
          <a:xfrm>
            <a:off x="1115616" y="1124744"/>
            <a:ext cx="7772400" cy="3429000"/>
          </a:xfrm>
        </p:spPr>
        <p:txBody>
          <a:bodyPr/>
          <a:lstStyle/>
          <a:p>
            <a:r>
              <a:rPr lang="en-AU" altLang="en-US" sz="1800" dirty="0">
                <a:solidFill>
                  <a:srgbClr val="004964"/>
                </a:solidFill>
              </a:rPr>
              <a:t>Establish &amp; implement internal audit program to:</a:t>
            </a:r>
          </a:p>
          <a:p>
            <a:pPr lvl="1"/>
            <a:r>
              <a:rPr lang="en-AU" altLang="en-US" sz="1800" dirty="0">
                <a:solidFill>
                  <a:srgbClr val="004964"/>
                </a:solidFill>
              </a:rPr>
              <a:t>evaluate conformity with requirements of EMS &amp; international standard</a:t>
            </a:r>
          </a:p>
          <a:p>
            <a:pPr lvl="1"/>
            <a:r>
              <a:rPr lang="en-AU" altLang="en-US" sz="1800" dirty="0">
                <a:solidFill>
                  <a:srgbClr val="004964"/>
                </a:solidFill>
              </a:rPr>
              <a:t>evaluate effectiveness of EMS</a:t>
            </a:r>
          </a:p>
          <a:p>
            <a:pPr lvl="1"/>
            <a:r>
              <a:rPr lang="en-AU" altLang="en-US" sz="1800" dirty="0">
                <a:solidFill>
                  <a:srgbClr val="004964"/>
                </a:solidFill>
              </a:rPr>
              <a:t>opportunity for improvement</a:t>
            </a:r>
          </a:p>
          <a:p>
            <a:pPr lvl="1"/>
            <a:r>
              <a:rPr lang="en-AU" altLang="en-US" sz="1800" dirty="0">
                <a:solidFill>
                  <a:srgbClr val="004964"/>
                </a:solidFill>
              </a:rPr>
              <a:t>provide information to top management</a:t>
            </a:r>
          </a:p>
          <a:p>
            <a:endParaRPr lang="en-AU" altLang="en-US" sz="2200" dirty="0">
              <a:solidFill>
                <a:srgbClr val="004964"/>
              </a:solidFill>
            </a:endParaRPr>
          </a:p>
          <a:p>
            <a:endParaRPr lang="en-AU" altLang="en-US" sz="2200" dirty="0">
              <a:solidFill>
                <a:srgbClr val="004964"/>
              </a:solidFill>
            </a:endParaRPr>
          </a:p>
          <a:p>
            <a:r>
              <a:rPr lang="en-AU" altLang="en-US" sz="2200" dirty="0">
                <a:solidFill>
                  <a:srgbClr val="004964"/>
                </a:solidFill>
              </a:rPr>
              <a:t>More during Auditor Training</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Internal Audit</a:t>
            </a:r>
          </a:p>
        </p:txBody>
      </p:sp>
    </p:spTree>
    <p:extLst>
      <p:ext uri="{BB962C8B-B14F-4D97-AF65-F5344CB8AC3E}">
        <p14:creationId xmlns:p14="http://schemas.microsoft.com/office/powerpoint/2010/main" val="1243351562"/>
      </p:ext>
    </p:extLst>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539750" y="2636838"/>
            <a:ext cx="7772400" cy="1143000"/>
          </a:xfrm>
        </p:spPr>
        <p:txBody>
          <a:bodyPr/>
          <a:lstStyle/>
          <a:p>
            <a:r>
              <a:rPr lang="en-AU" altLang="en-US" dirty="0">
                <a:solidFill>
                  <a:srgbClr val="004964"/>
                </a:solidFill>
              </a:rPr>
              <a:t>Questions?</a:t>
            </a:r>
          </a:p>
        </p:txBody>
      </p:sp>
    </p:spTree>
    <p:extLst>
      <p:ext uri="{BB962C8B-B14F-4D97-AF65-F5344CB8AC3E}">
        <p14:creationId xmlns:p14="http://schemas.microsoft.com/office/powerpoint/2010/main" val="136034473"/>
      </p:ext>
    </p:extLst>
  </p:cSld>
  <p:clrMapOvr>
    <a:masterClrMapping/>
  </p:clrMapOvr>
  <p:transition spd="med"/>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4294967295"/>
          </p:nvPr>
        </p:nvSpPr>
        <p:spPr bwMode="auto">
          <a:xfrm>
            <a:off x="0" y="6242050"/>
            <a:ext cx="587375"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D9B6B1F7-7AEF-458C-88EE-FA7D0DC22CEC}" type="slidenum">
              <a:rPr lang="en-GB" altLang="en-US" sz="2600" b="1"/>
              <a:pPr>
                <a:lnSpc>
                  <a:spcPct val="86000"/>
                </a:lnSpc>
                <a:buClr>
                  <a:srgbClr val="000000"/>
                </a:buClr>
                <a:buSzPct val="100000"/>
                <a:buFont typeface="Times New Roman" panose="02020603050405020304" pitchFamily="18" charset="0"/>
                <a:buNone/>
              </a:pPr>
              <a:t>149</a:t>
            </a:fld>
            <a:endParaRPr lang="en-GB" altLang="en-US" sz="2600" b="1"/>
          </a:p>
        </p:txBody>
      </p:sp>
      <p:sp>
        <p:nvSpPr>
          <p:cNvPr id="7171" name="Rectangle 1"/>
          <p:cNvSpPr>
            <a:spLocks noChangeArrowheads="1"/>
          </p:cNvSpPr>
          <p:nvPr/>
        </p:nvSpPr>
        <p:spPr bwMode="auto">
          <a:xfrm>
            <a:off x="323528" y="1988840"/>
            <a:ext cx="8437563" cy="37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600"/>
              </a:spcBef>
              <a:buClr>
                <a:srgbClr val="000000"/>
              </a:buClr>
              <a:buSzPct val="100000"/>
              <a:buFont typeface="Verdana" panose="020B0604030504040204" pitchFamily="34" charset="0"/>
              <a:buNone/>
            </a:pPr>
            <a:r>
              <a:rPr lang="en-GB" altLang="en-US" b="1" dirty="0">
                <a:solidFill>
                  <a:srgbClr val="004964"/>
                </a:solidFill>
                <a:latin typeface="Verdana" panose="020B0604030504040204" pitchFamily="34" charset="0"/>
              </a:rPr>
              <a:t>Environmental Management System (EMS)</a:t>
            </a:r>
          </a:p>
          <a:p>
            <a:pPr algn="ctr">
              <a:spcBef>
                <a:spcPts val="600"/>
              </a:spcBef>
              <a:buClr>
                <a:srgbClr val="000000"/>
              </a:buClr>
              <a:buSzPct val="100000"/>
              <a:buFont typeface="Verdana" panose="020B0604030504040204" pitchFamily="34" charset="0"/>
              <a:buNone/>
            </a:pPr>
            <a:endParaRPr lang="en-GB" altLang="en-US" b="1" dirty="0">
              <a:solidFill>
                <a:srgbClr val="004964"/>
              </a:solidFill>
              <a:latin typeface="Verdana" panose="020B0604030504040204" pitchFamily="34" charset="0"/>
            </a:endParaRPr>
          </a:p>
          <a:p>
            <a:pPr algn="ctr">
              <a:spcBef>
                <a:spcPts val="600"/>
              </a:spcBef>
              <a:buClr>
                <a:srgbClr val="000000"/>
              </a:buClr>
              <a:buSzPct val="100000"/>
              <a:buFont typeface="Verdana" panose="020B0604030504040204" pitchFamily="34" charset="0"/>
              <a:buNone/>
            </a:pPr>
            <a:r>
              <a:rPr lang="en-GB" altLang="en-US" b="1" dirty="0">
                <a:solidFill>
                  <a:srgbClr val="004964"/>
                </a:solidFill>
                <a:latin typeface="Verdana" panose="020B0604030504040204" pitchFamily="34" charset="0"/>
              </a:rPr>
              <a:t>Implementation Training</a:t>
            </a:r>
          </a:p>
          <a:p>
            <a:pPr algn="ctr">
              <a:spcBef>
                <a:spcPts val="600"/>
              </a:spcBef>
              <a:buClr>
                <a:srgbClr val="000000"/>
              </a:buClr>
              <a:buSzPct val="100000"/>
              <a:buFont typeface="Verdana" panose="020B0604030504040204" pitchFamily="34" charset="0"/>
              <a:buNone/>
            </a:pPr>
            <a:endParaRPr lang="en-GB" altLang="en-US" b="1" dirty="0">
              <a:solidFill>
                <a:srgbClr val="004964"/>
              </a:solidFill>
              <a:latin typeface="Verdana" panose="020B0604030504040204" pitchFamily="34" charset="0"/>
            </a:endParaRPr>
          </a:p>
          <a:p>
            <a:pPr algn="ctr">
              <a:spcBef>
                <a:spcPts val="600"/>
              </a:spcBef>
              <a:buClr>
                <a:srgbClr val="000000"/>
              </a:buClr>
              <a:buSzPct val="100000"/>
              <a:buFont typeface="Verdana" panose="020B0604030504040204" pitchFamily="34" charset="0"/>
              <a:buNone/>
            </a:pPr>
            <a:r>
              <a:rPr lang="en-GB" altLang="en-US" b="1" dirty="0">
                <a:solidFill>
                  <a:srgbClr val="004964"/>
                </a:solidFill>
                <a:latin typeface="Verdana" panose="020B0604030504040204" pitchFamily="34" charset="0"/>
              </a:rPr>
              <a:t>Aligned to ISO 14001:2015</a:t>
            </a:r>
          </a:p>
          <a:p>
            <a:pPr algn="ctr">
              <a:spcBef>
                <a:spcPts val="100"/>
              </a:spcBef>
              <a:buClr>
                <a:srgbClr val="000000"/>
              </a:buClr>
              <a:buSzPct val="100000"/>
              <a:buFont typeface="Verdana" panose="020B0604030504040204" pitchFamily="34" charset="0"/>
              <a:buNone/>
            </a:pPr>
            <a:endParaRPr lang="en-GB" altLang="en-US" b="1" dirty="0">
              <a:solidFill>
                <a:srgbClr val="004964"/>
              </a:solidFill>
              <a:latin typeface="Verdana" panose="020B0604030504040204" pitchFamily="34" charset="0"/>
            </a:endParaRPr>
          </a:p>
          <a:p>
            <a:pPr algn="ctr">
              <a:spcBef>
                <a:spcPts val="400"/>
              </a:spcBef>
              <a:buClr>
                <a:srgbClr val="000000"/>
              </a:buClr>
              <a:buSzPct val="100000"/>
              <a:buFont typeface="Verdana" panose="020B0604030504040204" pitchFamily="34" charset="0"/>
              <a:buNone/>
            </a:pPr>
            <a:r>
              <a:rPr lang="en-GB" altLang="en-US" sz="2000" dirty="0">
                <a:solidFill>
                  <a:srgbClr val="004964"/>
                </a:solidFill>
                <a:latin typeface="Verdana" panose="020B0604030504040204" pitchFamily="34" charset="0"/>
              </a:rPr>
              <a:t>Delivered by: Chris Docherty</a:t>
            </a:r>
          </a:p>
          <a:p>
            <a:pPr algn="ctr">
              <a:buClr>
                <a:srgbClr val="000000"/>
              </a:buClr>
              <a:buSzPct val="100000"/>
              <a:buFont typeface="Verdana" panose="020B0604030504040204" pitchFamily="34" charset="0"/>
              <a:buNone/>
            </a:pPr>
            <a:endParaRPr lang="en-GB" altLang="en-US" dirty="0">
              <a:solidFill>
                <a:srgbClr val="004964"/>
              </a:solidFill>
              <a:latin typeface="Verdana" panose="020B0604030504040204" pitchFamily="34" charset="0"/>
            </a:endParaRPr>
          </a:p>
          <a:p>
            <a:pPr algn="ctr">
              <a:spcBef>
                <a:spcPts val="400"/>
              </a:spcBef>
              <a:buClr>
                <a:srgbClr val="000000"/>
              </a:buClr>
              <a:buSzPct val="100000"/>
              <a:buFont typeface="Verdana" panose="020B0604030504040204" pitchFamily="34" charset="0"/>
              <a:buNone/>
            </a:pPr>
            <a:endParaRPr lang="en-GB" altLang="en-US" dirty="0">
              <a:solidFill>
                <a:srgbClr val="004964"/>
              </a:solidFill>
              <a:latin typeface="Verdana" panose="020B0604030504040204" pitchFamily="34" charset="0"/>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637" y="5964957"/>
            <a:ext cx="82867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967" y="5990357"/>
            <a:ext cx="60642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6138" y="5952257"/>
            <a:ext cx="768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5922094"/>
            <a:ext cx="41402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4490"/>
      </p:ext>
    </p:extLst>
  </p:cSld>
  <p:clrMapOvr>
    <a:masterClrMapping/>
  </p:clrMapOvr>
  <p:transition spd="med" advTm="28672"/>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bwMode="auto">
          <a:xfrm>
            <a:off x="1042988" y="1196752"/>
            <a:ext cx="7643812"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None/>
            </a:pPr>
            <a:r>
              <a:rPr lang="en-GB" altLang="en-US" sz="1800" dirty="0">
                <a:solidFill>
                  <a:srgbClr val="004964"/>
                </a:solidFill>
              </a:rPr>
              <a:t>ISO 14001 was developed in response to the environmental problems that the world face today.  First published in 1996, the latest improved version is ISO 14001:2015 and was only released in September 2015. The new standard takes the basis of the 2004 standard and brings it in line with the Risk and Process approach to management systems and uses the Annex SL platform;</a:t>
            </a:r>
          </a:p>
          <a:p>
            <a:r>
              <a:rPr lang="en-US" sz="1800" dirty="0">
                <a:solidFill>
                  <a:srgbClr val="004964"/>
                </a:solidFill>
              </a:rPr>
              <a:t>Mandated by ISO’s Technical Management Board (TMB)</a:t>
            </a:r>
          </a:p>
          <a:p>
            <a:r>
              <a:rPr lang="en-US" sz="1800" dirty="0">
                <a:solidFill>
                  <a:srgbClr val="004964"/>
                </a:solidFill>
              </a:rPr>
              <a:t>High level structure, identical core text and common terms and core definitions for use in all Management System Standards</a:t>
            </a:r>
          </a:p>
          <a:p>
            <a:r>
              <a:rPr lang="en-US" sz="1800" dirty="0">
                <a:solidFill>
                  <a:srgbClr val="004964"/>
                </a:solidFill>
              </a:rPr>
              <a:t>Purpose - Enhance the consistency and alignment of different management system standards</a:t>
            </a:r>
          </a:p>
          <a:p>
            <a:r>
              <a:rPr lang="en-US" sz="1800" dirty="0">
                <a:solidFill>
                  <a:srgbClr val="004964"/>
                </a:solidFill>
              </a:rPr>
              <a:t>Organisations who implement a single system addressing multiple standards (e.g. QMS, EMS, HSMS, ISMS etc.) will see the most potential benefit</a:t>
            </a:r>
          </a:p>
          <a:p>
            <a:pPr marL="0" indent="0" eaLnBrk="1" hangingPunct="1">
              <a:lnSpc>
                <a:spcPct val="90000"/>
              </a:lnSpc>
              <a:buNone/>
            </a:pPr>
            <a:endParaRPr lang="en-GB" altLang="en-US" sz="1800" dirty="0">
              <a:solidFill>
                <a:srgbClr val="004964"/>
              </a:solidFill>
            </a:endParaRPr>
          </a:p>
          <a:p>
            <a:pPr eaLnBrk="1" hangingPunct="1">
              <a:lnSpc>
                <a:spcPct val="90000"/>
              </a:lnSpc>
            </a:pPr>
            <a:endParaRPr lang="en-US" altLang="en-US" sz="1800" dirty="0">
              <a:solidFill>
                <a:srgbClr val="004964"/>
              </a:solidFill>
            </a:endParaRPr>
          </a:p>
        </p:txBody>
      </p:sp>
      <p:sp>
        <p:nvSpPr>
          <p:cNvPr id="4" name="Rectangle 1"/>
          <p:cNvSpPr txBox="1">
            <a:spLocks noChangeArrowheads="1"/>
          </p:cNvSpPr>
          <p:nvPr/>
        </p:nvSpPr>
        <p:spPr>
          <a:xfrm>
            <a:off x="683568"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The Origin</a:t>
            </a:r>
          </a:p>
        </p:txBody>
      </p:sp>
    </p:spTree>
    <p:extLst>
      <p:ext uri="{BB962C8B-B14F-4D97-AF65-F5344CB8AC3E}">
        <p14:creationId xmlns:p14="http://schemas.microsoft.com/office/powerpoint/2010/main" val="406954532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7" name="Rectangle 3"/>
          <p:cNvSpPr>
            <a:spLocks noGrp="1" noChangeArrowheads="1"/>
          </p:cNvSpPr>
          <p:nvPr>
            <p:ph type="body" idx="1"/>
          </p:nvPr>
        </p:nvSpPr>
        <p:spPr>
          <a:xfrm>
            <a:off x="467544" y="1196752"/>
            <a:ext cx="8001000" cy="5257800"/>
          </a:xfrm>
        </p:spPr>
        <p:txBody>
          <a:bodyPr/>
          <a:lstStyle/>
          <a:p>
            <a:pPr marL="625475" indent="-495300">
              <a:spcBef>
                <a:spcPct val="0"/>
              </a:spcBef>
              <a:spcAft>
                <a:spcPct val="50000"/>
              </a:spcAft>
              <a:buFont typeface="Wingdings" panose="05000000000000000000" pitchFamily="2" charset="2"/>
              <a:buAutoNum type="arabicPeriod"/>
            </a:pPr>
            <a:r>
              <a:rPr lang="en-AU" altLang="en-US" sz="1800" dirty="0">
                <a:solidFill>
                  <a:srgbClr val="004964"/>
                </a:solidFill>
              </a:rPr>
              <a:t>Obtain commitment from top management.</a:t>
            </a:r>
          </a:p>
          <a:p>
            <a:pPr marL="625475" indent="-495300">
              <a:spcBef>
                <a:spcPct val="0"/>
              </a:spcBef>
              <a:spcAft>
                <a:spcPct val="50000"/>
              </a:spcAft>
              <a:buFont typeface="Wingdings" panose="05000000000000000000" pitchFamily="2" charset="2"/>
              <a:buAutoNum type="arabicPeriod"/>
            </a:pPr>
            <a:r>
              <a:rPr lang="en-AU" altLang="en-US" sz="1800" dirty="0">
                <a:solidFill>
                  <a:srgbClr val="004964"/>
                </a:solidFill>
              </a:rPr>
              <a:t>Define responsibilities, appoint management team or delegate to a representative(s), establish EMS steering committee, develop implementation plan, initial training on EMS.</a:t>
            </a:r>
          </a:p>
          <a:p>
            <a:pPr marL="625475" indent="-495300">
              <a:spcBef>
                <a:spcPct val="0"/>
              </a:spcBef>
              <a:spcAft>
                <a:spcPct val="50000"/>
              </a:spcAft>
              <a:buFont typeface="Wingdings" panose="05000000000000000000" pitchFamily="2" charset="2"/>
              <a:buAutoNum type="arabicPeriod"/>
            </a:pPr>
            <a:r>
              <a:rPr lang="en-AU" altLang="en-US" sz="1800" dirty="0">
                <a:solidFill>
                  <a:srgbClr val="004964"/>
                </a:solidFill>
              </a:rPr>
              <a:t>Planning—identify environmental aspects, legal &amp; other requirements; formulate environmental policy; establish environmental objectives &amp; targets &amp; programs.</a:t>
            </a:r>
          </a:p>
          <a:p>
            <a:pPr marL="625475" indent="-495300">
              <a:spcBef>
                <a:spcPct val="0"/>
              </a:spcBef>
              <a:spcAft>
                <a:spcPct val="50000"/>
              </a:spcAft>
              <a:buFont typeface="Wingdings" panose="05000000000000000000" pitchFamily="2" charset="2"/>
              <a:buAutoNum type="arabicPeriod"/>
            </a:pPr>
            <a:r>
              <a:rPr lang="en-AU" altLang="en-US" sz="1800" dirty="0">
                <a:solidFill>
                  <a:srgbClr val="004964"/>
                </a:solidFill>
              </a:rPr>
              <a:t>Implementation &amp; operation—develop  documentation &amp; processes</a:t>
            </a:r>
          </a:p>
          <a:p>
            <a:pPr marL="625475" indent="-495300">
              <a:spcBef>
                <a:spcPct val="0"/>
              </a:spcBef>
              <a:spcAft>
                <a:spcPct val="50000"/>
              </a:spcAft>
              <a:buFont typeface="Wingdings" panose="05000000000000000000" pitchFamily="2" charset="2"/>
              <a:buAutoNum type="arabicPeriod"/>
            </a:pPr>
            <a:r>
              <a:rPr lang="en-AU" altLang="en-US" sz="1800" dirty="0">
                <a:solidFill>
                  <a:srgbClr val="004964"/>
                </a:solidFill>
              </a:rPr>
              <a:t>Checking—develop processes for monitoring &amp; measurement &amp; corrective &amp; preventive action</a:t>
            </a:r>
          </a:p>
          <a:p>
            <a:pPr marL="625475" indent="-495300">
              <a:spcBef>
                <a:spcPct val="0"/>
              </a:spcBef>
              <a:spcAft>
                <a:spcPct val="50000"/>
              </a:spcAft>
              <a:buFont typeface="Wingdings" panose="05000000000000000000" pitchFamily="2" charset="2"/>
              <a:buAutoNum type="arabicPeriod"/>
            </a:pPr>
            <a:r>
              <a:rPr lang="en-AU" altLang="en-US" sz="1800" dirty="0">
                <a:solidFill>
                  <a:srgbClr val="004964"/>
                </a:solidFill>
              </a:rPr>
              <a:t>Develop and deliver presentation on awareness of the EMS in the agency.</a:t>
            </a:r>
          </a:p>
          <a:p>
            <a:pPr marL="625475" indent="-495300">
              <a:spcBef>
                <a:spcPct val="0"/>
              </a:spcBef>
              <a:spcAft>
                <a:spcPct val="50000"/>
              </a:spcAft>
              <a:buFont typeface="Wingdings" panose="05000000000000000000" pitchFamily="2" charset="2"/>
              <a:buAutoNum type="arabicPeriod"/>
            </a:pPr>
            <a:endParaRPr lang="en-AU" altLang="en-US" sz="1800" dirty="0">
              <a:solidFill>
                <a:srgbClr val="004964"/>
              </a:solidFill>
            </a:endParaRPr>
          </a:p>
          <a:p>
            <a:pPr marL="625475" indent="-495300">
              <a:spcBef>
                <a:spcPct val="0"/>
              </a:spcBef>
              <a:spcAft>
                <a:spcPct val="50000"/>
              </a:spcAft>
              <a:buFont typeface="Wingdings" panose="05000000000000000000" pitchFamily="2" charset="2"/>
              <a:buAutoNum type="arabicPeriod"/>
            </a:pPr>
            <a:endParaRPr lang="en-AU" altLang="en-US" sz="1800" dirty="0">
              <a:solidFill>
                <a:srgbClr val="004964"/>
              </a:solidFill>
            </a:endParaRPr>
          </a:p>
          <a:p>
            <a:pPr marL="625475" indent="-495300">
              <a:spcBef>
                <a:spcPct val="0"/>
              </a:spcBef>
              <a:spcAft>
                <a:spcPct val="50000"/>
              </a:spcAft>
              <a:buFont typeface="Wingdings" panose="05000000000000000000" pitchFamily="2" charset="2"/>
              <a:buAutoNum type="arabicPeriod"/>
            </a:pPr>
            <a:endParaRPr lang="en-AU" altLang="en-US" sz="1800" i="1" dirty="0">
              <a:solidFill>
                <a:srgbClr val="004964"/>
              </a:solidFill>
            </a:endParaRPr>
          </a:p>
          <a:p>
            <a:pPr marL="625475" indent="-495300">
              <a:spcBef>
                <a:spcPct val="0"/>
              </a:spcBef>
              <a:spcAft>
                <a:spcPct val="50000"/>
              </a:spcAft>
              <a:buFont typeface="Wingdings 2" panose="05020102010507070707" pitchFamily="18" charset="2"/>
              <a:buChar char="¿"/>
            </a:pPr>
            <a:endParaRPr lang="en-AU" altLang="en-US" sz="1800" dirty="0">
              <a:solidFill>
                <a:srgbClr val="004964"/>
              </a:solidFill>
            </a:endParaRP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Steps to Establish an EMS</a:t>
            </a:r>
          </a:p>
        </p:txBody>
      </p:sp>
    </p:spTree>
    <p:extLst>
      <p:ext uri="{BB962C8B-B14F-4D97-AF65-F5344CB8AC3E}">
        <p14:creationId xmlns:p14="http://schemas.microsoft.com/office/powerpoint/2010/main" val="2570362359"/>
      </p:ext>
    </p:extLst>
  </p:cSld>
  <p:clrMapOvr>
    <a:masterClrMapping/>
  </p:clrMapOvr>
  <p:transition spd="med"/>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5" name="Rectangle 3"/>
          <p:cNvSpPr>
            <a:spLocks noGrp="1" noChangeArrowheads="1"/>
          </p:cNvSpPr>
          <p:nvPr>
            <p:ph type="body" idx="1"/>
          </p:nvPr>
        </p:nvSpPr>
        <p:spPr>
          <a:xfrm>
            <a:off x="617288" y="1340768"/>
            <a:ext cx="8001000" cy="5257800"/>
          </a:xfrm>
        </p:spPr>
        <p:txBody>
          <a:bodyPr/>
          <a:lstStyle/>
          <a:p>
            <a:pPr marL="495300" indent="-495300">
              <a:spcBef>
                <a:spcPct val="0"/>
              </a:spcBef>
              <a:spcAft>
                <a:spcPct val="50000"/>
              </a:spcAft>
              <a:buFont typeface="Wingdings" panose="05000000000000000000" pitchFamily="2" charset="2"/>
              <a:buAutoNum type="arabicPeriod" startAt="7"/>
            </a:pPr>
            <a:r>
              <a:rPr lang="en-AU" altLang="en-US" sz="1800" dirty="0">
                <a:solidFill>
                  <a:srgbClr val="004964"/>
                </a:solidFill>
              </a:rPr>
              <a:t>Establish internal audit program, including training; conduct initial internal audit to evaluate conformity to requirements of ISO 14001, including evaluation of compliance</a:t>
            </a:r>
          </a:p>
          <a:p>
            <a:pPr marL="495300" indent="-495300">
              <a:spcBef>
                <a:spcPct val="0"/>
              </a:spcBef>
              <a:spcAft>
                <a:spcPct val="50000"/>
              </a:spcAft>
              <a:buFont typeface="Wingdings" panose="05000000000000000000" pitchFamily="2" charset="2"/>
              <a:buAutoNum type="arabicPeriod" startAt="7"/>
            </a:pPr>
            <a:r>
              <a:rPr lang="en-AU" altLang="en-US" sz="1800" dirty="0">
                <a:solidFill>
                  <a:srgbClr val="004964"/>
                </a:solidFill>
              </a:rPr>
              <a:t>Follow up internal audit with improvements to system</a:t>
            </a:r>
          </a:p>
          <a:p>
            <a:pPr marL="495300" indent="-495300">
              <a:spcBef>
                <a:spcPct val="0"/>
              </a:spcBef>
              <a:spcAft>
                <a:spcPct val="50000"/>
              </a:spcAft>
              <a:buFont typeface="Wingdings" panose="05000000000000000000" pitchFamily="2" charset="2"/>
              <a:buAutoNum type="arabicPeriod" startAt="7"/>
            </a:pPr>
            <a:r>
              <a:rPr lang="en-AU" altLang="en-US" sz="1800" dirty="0">
                <a:solidFill>
                  <a:srgbClr val="004964"/>
                </a:solidFill>
              </a:rPr>
              <a:t>Conduct initial management review of EMS</a:t>
            </a:r>
          </a:p>
          <a:p>
            <a:pPr marL="495300" indent="-495300">
              <a:spcBef>
                <a:spcPct val="0"/>
              </a:spcBef>
              <a:spcAft>
                <a:spcPct val="50000"/>
              </a:spcAft>
              <a:buFont typeface="Wingdings" panose="05000000000000000000" pitchFamily="2" charset="2"/>
              <a:buAutoNum type="arabicPeriod" startAt="7"/>
            </a:pPr>
            <a:r>
              <a:rPr lang="en-AU" altLang="en-US" sz="1800" dirty="0">
                <a:solidFill>
                  <a:srgbClr val="004964"/>
                </a:solidFill>
              </a:rPr>
              <a:t>Implement improvements from management review</a:t>
            </a:r>
          </a:p>
          <a:p>
            <a:pPr marL="495300" indent="-495300">
              <a:spcBef>
                <a:spcPct val="0"/>
              </a:spcBef>
              <a:spcAft>
                <a:spcPct val="50000"/>
              </a:spcAft>
              <a:buFont typeface="Wingdings" panose="05000000000000000000" pitchFamily="2" charset="2"/>
              <a:buAutoNum type="arabicPeriod" startAt="7"/>
            </a:pPr>
            <a:r>
              <a:rPr lang="en-AU" altLang="en-US" sz="1800" dirty="0">
                <a:solidFill>
                  <a:srgbClr val="004964"/>
                </a:solidFill>
              </a:rPr>
              <a:t>Continuous communication and employee engagement to ensure effective implementation of the system</a:t>
            </a:r>
          </a:p>
          <a:p>
            <a:pPr marL="495300" indent="-495300">
              <a:spcBef>
                <a:spcPct val="0"/>
              </a:spcBef>
              <a:spcAft>
                <a:spcPct val="50000"/>
              </a:spcAft>
              <a:buFont typeface="Wingdings" panose="05000000000000000000" pitchFamily="2" charset="2"/>
              <a:buAutoNum type="arabicPeriod" startAt="7"/>
            </a:pPr>
            <a:r>
              <a:rPr lang="en-AU" altLang="en-US" sz="1800" dirty="0">
                <a:solidFill>
                  <a:srgbClr val="004964"/>
                </a:solidFill>
              </a:rPr>
              <a:t>Ongoing analysis, engagement and improvement</a:t>
            </a:r>
          </a:p>
          <a:p>
            <a:pPr marL="495300" indent="-495300">
              <a:spcBef>
                <a:spcPct val="0"/>
              </a:spcBef>
              <a:spcAft>
                <a:spcPct val="50000"/>
              </a:spcAft>
              <a:buFont typeface="Wingdings" panose="05000000000000000000" pitchFamily="2" charset="2"/>
              <a:buNone/>
            </a:pPr>
            <a:endParaRPr lang="en-AU" altLang="en-US" sz="1800" dirty="0">
              <a:solidFill>
                <a:srgbClr val="004964"/>
              </a:solidFill>
            </a:endParaRPr>
          </a:p>
          <a:p>
            <a:pPr marL="495300" indent="-495300">
              <a:spcBef>
                <a:spcPct val="0"/>
              </a:spcBef>
              <a:spcAft>
                <a:spcPct val="50000"/>
              </a:spcAft>
            </a:pPr>
            <a:endParaRPr lang="en-AU" altLang="en-US" sz="1800" dirty="0">
              <a:solidFill>
                <a:srgbClr val="004964"/>
              </a:solidFill>
            </a:endParaRPr>
          </a:p>
          <a:p>
            <a:pPr marL="495300" indent="-495300">
              <a:spcBef>
                <a:spcPct val="0"/>
              </a:spcBef>
              <a:spcAft>
                <a:spcPct val="50000"/>
              </a:spcAft>
            </a:pPr>
            <a:endParaRPr lang="en-AU" altLang="en-US" sz="1800" dirty="0">
              <a:solidFill>
                <a:srgbClr val="004964"/>
              </a:solidFill>
            </a:endParaRPr>
          </a:p>
          <a:p>
            <a:pPr marL="495300" indent="-495300">
              <a:spcBef>
                <a:spcPct val="0"/>
              </a:spcBef>
              <a:spcAft>
                <a:spcPct val="50000"/>
              </a:spcAft>
            </a:pPr>
            <a:endParaRPr lang="en-AU" altLang="en-US" sz="1800" i="1" dirty="0">
              <a:solidFill>
                <a:srgbClr val="004964"/>
              </a:solidFill>
            </a:endParaRPr>
          </a:p>
          <a:p>
            <a:pPr marL="495300" indent="-495300">
              <a:spcBef>
                <a:spcPct val="0"/>
              </a:spcBef>
              <a:spcAft>
                <a:spcPct val="50000"/>
              </a:spcAft>
              <a:buFont typeface="Wingdings 2" panose="05020102010507070707" pitchFamily="18" charset="2"/>
              <a:buChar char="¿"/>
            </a:pPr>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Steps to Establish an EMS</a:t>
            </a:r>
          </a:p>
        </p:txBody>
      </p:sp>
    </p:spTree>
    <p:extLst>
      <p:ext uri="{BB962C8B-B14F-4D97-AF65-F5344CB8AC3E}">
        <p14:creationId xmlns:p14="http://schemas.microsoft.com/office/powerpoint/2010/main" val="1592607245"/>
      </p:ext>
    </p:extLst>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Integration</a:t>
            </a:r>
          </a:p>
        </p:txBody>
      </p:sp>
      <p:sp>
        <p:nvSpPr>
          <p:cNvPr id="6" name="Rectangle 3"/>
          <p:cNvSpPr txBox="1">
            <a:spLocks noChangeArrowheads="1"/>
          </p:cNvSpPr>
          <p:nvPr/>
        </p:nvSpPr>
        <p:spPr>
          <a:xfrm>
            <a:off x="751682" y="1412776"/>
            <a:ext cx="7772400" cy="3429000"/>
          </a:xfrm>
          <a:prstGeom prst="rect">
            <a:avLst/>
          </a:prstGeom>
        </p:spPr>
        <p:txBody>
          <a:bodyPr/>
          <a:lstStyle>
            <a:lvl1pPr marL="342900" indent="-342900" algn="l" rtl="0" eaLnBrk="0" fontAlgn="base" hangingPunct="0">
              <a:spcBef>
                <a:spcPct val="20000"/>
              </a:spcBef>
              <a:spcAft>
                <a:spcPct val="0"/>
              </a:spcAft>
              <a:buBlip>
                <a:blip r:embed="rId3"/>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marL="0" indent="0" defTabSz="914400">
              <a:buNone/>
            </a:pPr>
            <a:r>
              <a:rPr lang="en-US" altLang="en-US" sz="1800" kern="0" dirty="0">
                <a:solidFill>
                  <a:srgbClr val="004964"/>
                </a:solidFill>
              </a:rPr>
              <a:t>In some organisations it will be beneficial both administratively and for the purpose of expanding knowledge to combine both the environmental and safety case in order to produce a single set of information. </a:t>
            </a:r>
          </a:p>
          <a:p>
            <a:pPr marL="0" indent="0" defTabSz="914400">
              <a:buNone/>
            </a:pPr>
            <a:r>
              <a:rPr lang="en-US" altLang="en-US" sz="1800" kern="0" dirty="0">
                <a:solidFill>
                  <a:srgbClr val="004964"/>
                </a:solidFill>
              </a:rPr>
              <a:t>The advantages of combining the two may be outweighed by the disadvantages, which may result in overly complex documentation, management resource and increased administrative burdens. </a:t>
            </a:r>
          </a:p>
          <a:p>
            <a:pPr marL="0" indent="0" defTabSz="914400">
              <a:buNone/>
            </a:pPr>
            <a:r>
              <a:rPr lang="en-US" altLang="en-US" sz="1800" kern="0" dirty="0">
                <a:solidFill>
                  <a:srgbClr val="004964"/>
                </a:solidFill>
              </a:rPr>
              <a:t>It may be an area to consider however.</a:t>
            </a:r>
            <a:endParaRPr lang="en-AU" altLang="en-US" sz="1800" kern="0" dirty="0">
              <a:solidFill>
                <a:srgbClr val="004964"/>
              </a:solidFill>
            </a:endParaRPr>
          </a:p>
        </p:txBody>
      </p:sp>
    </p:spTree>
    <p:extLst>
      <p:ext uri="{BB962C8B-B14F-4D97-AF65-F5344CB8AC3E}">
        <p14:creationId xmlns:p14="http://schemas.microsoft.com/office/powerpoint/2010/main" val="3151495424"/>
      </p:ext>
    </p:extLst>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Core System</a:t>
            </a:r>
          </a:p>
        </p:txBody>
      </p:sp>
      <p:pic>
        <p:nvPicPr>
          <p:cNvPr id="8" name="Picture 7"/>
          <p:cNvPicPr>
            <a:picLocks noChangeAspect="1"/>
          </p:cNvPicPr>
          <p:nvPr/>
        </p:nvPicPr>
        <p:blipFill rotWithShape="1">
          <a:blip r:embed="rId3"/>
          <a:srcRect l="32844" t="32282" r="33950" b="38187"/>
          <a:stretch/>
        </p:blipFill>
        <p:spPr>
          <a:xfrm>
            <a:off x="395536" y="1484784"/>
            <a:ext cx="8395218" cy="4197608"/>
          </a:xfrm>
          <a:prstGeom prst="rect">
            <a:avLst/>
          </a:prstGeom>
        </p:spPr>
      </p:pic>
    </p:spTree>
    <p:extLst>
      <p:ext uri="{BB962C8B-B14F-4D97-AF65-F5344CB8AC3E}">
        <p14:creationId xmlns:p14="http://schemas.microsoft.com/office/powerpoint/2010/main" val="2687422748"/>
      </p:ext>
    </p:extLst>
  </p:cSld>
  <p:clrMapOvr>
    <a:masterClrMapping/>
  </p:clrMapOvr>
  <p:transition spd="med"/>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66707" t="46636" r="32843" b="28735"/>
          <a:stretch/>
        </p:blipFill>
        <p:spPr>
          <a:xfrm>
            <a:off x="879914" y="1979875"/>
            <a:ext cx="100651" cy="3096344"/>
          </a:xfrm>
          <a:prstGeom prst="rect">
            <a:avLst/>
          </a:prstGeom>
        </p:spPr>
      </p:pic>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Establishing Continual Review</a:t>
            </a:r>
          </a:p>
        </p:txBody>
      </p:sp>
      <p:pic>
        <p:nvPicPr>
          <p:cNvPr id="5" name="Picture 4"/>
          <p:cNvPicPr>
            <a:picLocks noChangeAspect="1"/>
          </p:cNvPicPr>
          <p:nvPr/>
        </p:nvPicPr>
        <p:blipFill rotWithShape="1">
          <a:blip r:embed="rId3"/>
          <a:srcRect l="34826" t="46636" r="32843" b="28735"/>
          <a:stretch/>
        </p:blipFill>
        <p:spPr>
          <a:xfrm>
            <a:off x="970070" y="1988840"/>
            <a:ext cx="7229443" cy="3096344"/>
          </a:xfrm>
          <a:prstGeom prst="rect">
            <a:avLst/>
          </a:prstGeom>
        </p:spPr>
      </p:pic>
      <p:pic>
        <p:nvPicPr>
          <p:cNvPr id="7" name="Picture 6"/>
          <p:cNvPicPr>
            <a:picLocks noChangeAspect="1"/>
          </p:cNvPicPr>
          <p:nvPr/>
        </p:nvPicPr>
        <p:blipFill rotWithShape="1">
          <a:blip r:embed="rId3"/>
          <a:srcRect l="60911" t="47782" r="32843" b="43054"/>
          <a:stretch/>
        </p:blipFill>
        <p:spPr>
          <a:xfrm>
            <a:off x="6802718" y="2852936"/>
            <a:ext cx="1396795" cy="1152128"/>
          </a:xfrm>
          <a:prstGeom prst="rect">
            <a:avLst/>
          </a:prstGeom>
        </p:spPr>
      </p:pic>
      <p:sp>
        <p:nvSpPr>
          <p:cNvPr id="3" name="TextBox 2"/>
          <p:cNvSpPr txBox="1"/>
          <p:nvPr/>
        </p:nvSpPr>
        <p:spPr>
          <a:xfrm>
            <a:off x="6797251" y="3202460"/>
            <a:ext cx="1368152" cy="646331"/>
          </a:xfrm>
          <a:prstGeom prst="rect">
            <a:avLst/>
          </a:prstGeom>
          <a:noFill/>
        </p:spPr>
        <p:txBody>
          <a:bodyPr wrap="square" rtlCol="0">
            <a:spAutoFit/>
          </a:bodyPr>
          <a:lstStyle/>
          <a:p>
            <a:pPr algn="ctr"/>
            <a:r>
              <a:rPr lang="en-GB" sz="1800" dirty="0">
                <a:latin typeface="+mj-lt"/>
              </a:rPr>
              <a:t>Continual Review</a:t>
            </a:r>
          </a:p>
        </p:txBody>
      </p:sp>
    </p:spTree>
    <p:extLst>
      <p:ext uri="{BB962C8B-B14F-4D97-AF65-F5344CB8AC3E}">
        <p14:creationId xmlns:p14="http://schemas.microsoft.com/office/powerpoint/2010/main" val="3908867471"/>
      </p:ext>
    </p:extLst>
  </p:cSld>
  <p:clrMapOvr>
    <a:masterClrMapping/>
  </p:clrMapOvr>
  <p:transition spd="med"/>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Continual Improvement</a:t>
            </a:r>
          </a:p>
        </p:txBody>
      </p:sp>
      <p:pic>
        <p:nvPicPr>
          <p:cNvPr id="6" name="Picture 5"/>
          <p:cNvPicPr>
            <a:picLocks noChangeAspect="1"/>
          </p:cNvPicPr>
          <p:nvPr/>
        </p:nvPicPr>
        <p:blipFill rotWithShape="1">
          <a:blip r:embed="rId3"/>
          <a:srcRect l="49446" t="61929" r="31737" b="13579"/>
          <a:stretch/>
        </p:blipFill>
        <p:spPr>
          <a:xfrm>
            <a:off x="2396499" y="1988840"/>
            <a:ext cx="4710321" cy="3447038"/>
          </a:xfrm>
          <a:prstGeom prst="rect">
            <a:avLst/>
          </a:prstGeom>
        </p:spPr>
      </p:pic>
    </p:spTree>
    <p:extLst>
      <p:ext uri="{BB962C8B-B14F-4D97-AF65-F5344CB8AC3E}">
        <p14:creationId xmlns:p14="http://schemas.microsoft.com/office/powerpoint/2010/main" val="2468280364"/>
      </p:ext>
    </p:extLst>
  </p:cSld>
  <p:clrMapOvr>
    <a:masterClrMapping/>
  </p:clrMapOvr>
  <p:transition spd="med"/>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Continual Improvement</a:t>
            </a:r>
          </a:p>
        </p:txBody>
      </p:sp>
      <p:sp>
        <p:nvSpPr>
          <p:cNvPr id="7" name="Rectangle 3"/>
          <p:cNvSpPr txBox="1">
            <a:spLocks noChangeArrowheads="1"/>
          </p:cNvSpPr>
          <p:nvPr/>
        </p:nvSpPr>
        <p:spPr>
          <a:xfrm>
            <a:off x="899592" y="1268760"/>
            <a:ext cx="7772400" cy="4751387"/>
          </a:xfrm>
          <a:prstGeom prst="rect">
            <a:avLst/>
          </a:prstGeom>
        </p:spPr>
        <p:txBody>
          <a:bodyPr/>
          <a:lstStyle>
            <a:lvl1pPr marL="342900" indent="-342900" algn="l" rtl="0" eaLnBrk="0" fontAlgn="base" hangingPunct="0">
              <a:spcBef>
                <a:spcPct val="20000"/>
              </a:spcBef>
              <a:spcAft>
                <a:spcPct val="0"/>
              </a:spcAft>
              <a:buBlip>
                <a:blip r:embed="rId3"/>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defTabSz="914400"/>
            <a:r>
              <a:rPr lang="en-AU" altLang="en-US" sz="1800" kern="0" dirty="0">
                <a:solidFill>
                  <a:srgbClr val="004964"/>
                </a:solidFill>
              </a:rPr>
              <a:t>Plan</a:t>
            </a:r>
          </a:p>
          <a:p>
            <a:pPr lvl="1" defTabSz="914400"/>
            <a:r>
              <a:rPr lang="en-AU" altLang="en-US" sz="1800" kern="0" dirty="0">
                <a:solidFill>
                  <a:srgbClr val="004964"/>
                </a:solidFill>
              </a:rPr>
              <a:t>To determine scope of the system during the initial phase, which will continually develop throughout the lifecycle</a:t>
            </a:r>
          </a:p>
          <a:p>
            <a:pPr defTabSz="914400"/>
            <a:r>
              <a:rPr lang="en-AU" altLang="en-US" sz="1800" kern="0" dirty="0">
                <a:solidFill>
                  <a:srgbClr val="004964"/>
                </a:solidFill>
              </a:rPr>
              <a:t>Do</a:t>
            </a:r>
          </a:p>
          <a:p>
            <a:pPr lvl="1" defTabSz="914400"/>
            <a:r>
              <a:rPr lang="en-AU" altLang="en-US" sz="1800" kern="0" dirty="0">
                <a:solidFill>
                  <a:srgbClr val="004964"/>
                </a:solidFill>
              </a:rPr>
              <a:t>To develop appropriate documentation and assign responsibilities in order to ensure that relevant issues are managed effectively</a:t>
            </a:r>
          </a:p>
          <a:p>
            <a:pPr defTabSz="914400"/>
            <a:r>
              <a:rPr lang="en-AU" altLang="en-US" sz="1800" kern="0" dirty="0">
                <a:solidFill>
                  <a:srgbClr val="004964"/>
                </a:solidFill>
              </a:rPr>
              <a:t>Check</a:t>
            </a:r>
          </a:p>
          <a:p>
            <a:pPr lvl="1" defTabSz="914400"/>
            <a:r>
              <a:rPr lang="en-AU" altLang="en-US" sz="1800" kern="0" dirty="0">
                <a:solidFill>
                  <a:srgbClr val="004964"/>
                </a:solidFill>
              </a:rPr>
              <a:t>Period monitoring and checking to ensure the system is working efficiently and effectively to meet the requirements</a:t>
            </a:r>
          </a:p>
          <a:p>
            <a:pPr defTabSz="914400"/>
            <a:r>
              <a:rPr lang="en-AU" altLang="en-US" sz="1800" kern="0" dirty="0">
                <a:solidFill>
                  <a:srgbClr val="004964"/>
                </a:solidFill>
              </a:rPr>
              <a:t>Act</a:t>
            </a:r>
          </a:p>
          <a:p>
            <a:pPr lvl="1" defTabSz="914400"/>
            <a:r>
              <a:rPr lang="en-AU" altLang="en-US" sz="1800" kern="0" dirty="0">
                <a:solidFill>
                  <a:srgbClr val="004964"/>
                </a:solidFill>
              </a:rPr>
              <a:t>Appropriate measures to rectify any shortfalls and updating where the circumstances change or incidents / findings need actions taken</a:t>
            </a:r>
          </a:p>
          <a:p>
            <a:pPr lvl="1" defTabSz="914400"/>
            <a:endParaRPr lang="en-AU" altLang="en-US" sz="1400" kern="0" dirty="0">
              <a:solidFill>
                <a:srgbClr val="004964"/>
              </a:solidFill>
            </a:endParaRPr>
          </a:p>
        </p:txBody>
      </p:sp>
    </p:spTree>
    <p:extLst>
      <p:ext uri="{BB962C8B-B14F-4D97-AF65-F5344CB8AC3E}">
        <p14:creationId xmlns:p14="http://schemas.microsoft.com/office/powerpoint/2010/main" val="2899196463"/>
      </p:ext>
    </p:extLst>
  </p:cSld>
  <p:clrMapOvr>
    <a:masterClrMapping/>
  </p:clrMapOvr>
  <p:transition spd="med"/>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2"/>
          <p:cNvSpPr>
            <a:spLocks noGrp="1" noChangeArrowheads="1"/>
          </p:cNvSpPr>
          <p:nvPr>
            <p:ph idx="4294967295"/>
          </p:nvPr>
        </p:nvSpPr>
        <p:spPr bwMode="auto">
          <a:xfrm>
            <a:off x="467792" y="1196752"/>
            <a:ext cx="8135937" cy="4875350"/>
          </a:xfrm>
          <a:prstGeom prst="rect">
            <a:avLst/>
          </a:prstGeom>
          <a:noFill/>
          <a:ln>
            <a:noFill/>
            <a:miter lim="800000"/>
            <a:headEnd/>
            <a:tailEnd/>
          </a:ln>
        </p:spPr>
        <p:txBody>
          <a:bodyPr lIns="90360" tIns="44280" rIns="90360" bIns="44280">
            <a:spAutoFit/>
          </a:bodyPr>
          <a:lstStyle/>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On-site gap analysis (Phase 1)</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Implementation Action Plan identifying responsibilities (Phase 1)</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Document EMS Policy, Aspects &amp; Impacts and Objectives (Phase 2)</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Document EMS processes and procedure (Phase 2)</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Create supporting documents, templates, guidance and records (Phase 2)</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‘Health Check’ utilising Implementation Action Plan for ‘progression’ (all phases – see Phase 1 for explanation)</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Internal audit of ‘implemented’ system (Phase 3) </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Management Review of ‘implemented’ system (Phase 3)</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rgbClr val="FF0000"/>
                </a:solidFill>
              </a:rPr>
              <a:t>Certification management (Phase 4)</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1600" dirty="0">
              <a:solidFill>
                <a:srgbClr val="004964"/>
              </a:solidFill>
            </a:endParaRPr>
          </a:p>
        </p:txBody>
      </p:sp>
      <p:sp>
        <p:nvSpPr>
          <p:cNvPr id="280580" name="Slide Number Placeholder 5"/>
          <p:cNvSpPr>
            <a:spLocks noGrp="1"/>
          </p:cNvSpPr>
          <p:nvPr>
            <p:ph type="sldNum" sz="quarter" idx="4294967295"/>
          </p:nvPr>
        </p:nvSpPr>
        <p:spPr bwMode="auto">
          <a:xfrm>
            <a:off x="0" y="6242050"/>
            <a:ext cx="684213"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F555CCFC-617D-4051-B1BD-F98B77D6B72E}" type="slidenum">
              <a:rPr lang="en-GB" altLang="en-US" sz="2600" b="1"/>
              <a:pPr>
                <a:lnSpc>
                  <a:spcPct val="86000"/>
                </a:lnSpc>
                <a:buClr>
                  <a:srgbClr val="000000"/>
                </a:buClr>
                <a:buSzPct val="100000"/>
                <a:buFont typeface="Times New Roman" panose="02020603050405020304" pitchFamily="18" charset="0"/>
                <a:buNone/>
              </a:pPr>
              <a:t>157</a:t>
            </a:fld>
            <a:endParaRPr lang="en-GB" altLang="en-US" sz="2600" b="1"/>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Phase 4</a:t>
            </a:r>
          </a:p>
        </p:txBody>
      </p:sp>
    </p:spTree>
    <p:extLst>
      <p:ext uri="{BB962C8B-B14F-4D97-AF65-F5344CB8AC3E}">
        <p14:creationId xmlns:p14="http://schemas.microsoft.com/office/powerpoint/2010/main" val="426475593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899" name="Rectangle 3"/>
          <p:cNvSpPr>
            <a:spLocks noGrp="1" noChangeArrowheads="1"/>
          </p:cNvSpPr>
          <p:nvPr>
            <p:ph type="body" idx="1"/>
          </p:nvPr>
        </p:nvSpPr>
        <p:spPr>
          <a:xfrm>
            <a:off x="602729" y="1268760"/>
            <a:ext cx="8001000" cy="5257800"/>
          </a:xfrm>
        </p:spPr>
        <p:txBody>
          <a:bodyPr/>
          <a:lstStyle/>
          <a:p>
            <a:pPr marL="625475" indent="-625475">
              <a:spcBef>
                <a:spcPct val="0"/>
              </a:spcBef>
              <a:spcAft>
                <a:spcPct val="50000"/>
              </a:spcAft>
              <a:buFont typeface="Wingdings" panose="05000000000000000000" pitchFamily="2" charset="2"/>
              <a:buNone/>
            </a:pPr>
            <a:r>
              <a:rPr lang="en-AU" altLang="en-US" sz="1800" dirty="0">
                <a:solidFill>
                  <a:srgbClr val="004964"/>
                </a:solidFill>
              </a:rPr>
              <a:t>1. Apply to UKAS accredited certification body for ISO 14001 certification</a:t>
            </a:r>
          </a:p>
          <a:p>
            <a:pPr marL="625475" indent="-625475">
              <a:spcBef>
                <a:spcPct val="0"/>
              </a:spcBef>
              <a:spcAft>
                <a:spcPct val="50000"/>
              </a:spcAft>
              <a:buFont typeface="Wingdings" panose="05000000000000000000" pitchFamily="2" charset="2"/>
              <a:buNone/>
            </a:pPr>
            <a:r>
              <a:rPr lang="en-AU" altLang="en-US" sz="1800" dirty="0">
                <a:solidFill>
                  <a:srgbClr val="004964"/>
                </a:solidFill>
              </a:rPr>
              <a:t>2. External comprehensive documentation review &amp; preliminary audit to evaluate readiness for certification (Stage 1)</a:t>
            </a:r>
          </a:p>
          <a:p>
            <a:pPr marL="625475" indent="-625475">
              <a:spcBef>
                <a:spcPct val="0"/>
              </a:spcBef>
              <a:spcAft>
                <a:spcPct val="50000"/>
              </a:spcAft>
              <a:buFont typeface="Wingdings" panose="05000000000000000000" pitchFamily="2" charset="2"/>
              <a:buNone/>
            </a:pPr>
            <a:r>
              <a:rPr lang="en-AU" altLang="en-US" sz="1800" dirty="0">
                <a:solidFill>
                  <a:srgbClr val="004964"/>
                </a:solidFill>
              </a:rPr>
              <a:t>3. Implement improvements from documentation review &amp; preliminary audit </a:t>
            </a:r>
          </a:p>
          <a:p>
            <a:pPr marL="625475" indent="-625475">
              <a:spcBef>
                <a:spcPct val="0"/>
              </a:spcBef>
              <a:spcAft>
                <a:spcPct val="50000"/>
              </a:spcAft>
              <a:buFont typeface="Wingdings" panose="05000000000000000000" pitchFamily="2" charset="2"/>
              <a:buNone/>
            </a:pPr>
            <a:r>
              <a:rPr lang="en-AU" altLang="en-US" sz="1800" dirty="0">
                <a:solidFill>
                  <a:srgbClr val="004964"/>
                </a:solidFill>
              </a:rPr>
              <a:t>4. Certification audit (Stage 2)</a:t>
            </a:r>
          </a:p>
          <a:p>
            <a:pPr marL="625475" indent="-625475">
              <a:spcBef>
                <a:spcPct val="0"/>
              </a:spcBef>
              <a:spcAft>
                <a:spcPct val="50000"/>
              </a:spcAft>
              <a:buFont typeface="Wingdings" panose="05000000000000000000" pitchFamily="2" charset="2"/>
              <a:buNone/>
            </a:pPr>
            <a:endParaRPr lang="en-AU" altLang="en-US" sz="1800" dirty="0">
              <a:solidFill>
                <a:srgbClr val="004964"/>
              </a:solidFill>
            </a:endParaRPr>
          </a:p>
          <a:p>
            <a:pPr marL="625475" indent="-625475">
              <a:spcBef>
                <a:spcPct val="0"/>
              </a:spcBef>
              <a:spcAft>
                <a:spcPct val="50000"/>
              </a:spcAft>
              <a:buFont typeface="Wingdings" panose="05000000000000000000" pitchFamily="2" charset="2"/>
              <a:buChar char="u"/>
            </a:pPr>
            <a:endParaRPr lang="en-AU" altLang="en-US" sz="1800" dirty="0">
              <a:solidFill>
                <a:srgbClr val="004964"/>
              </a:solidFill>
            </a:endParaRPr>
          </a:p>
          <a:p>
            <a:pPr marL="625475" indent="-625475">
              <a:spcBef>
                <a:spcPct val="0"/>
              </a:spcBef>
              <a:spcAft>
                <a:spcPct val="50000"/>
              </a:spcAft>
              <a:buFont typeface="Wingdings" panose="05000000000000000000" pitchFamily="2" charset="2"/>
              <a:buChar char="u"/>
            </a:pPr>
            <a:endParaRPr lang="en-AU" altLang="en-US" sz="1800" dirty="0">
              <a:solidFill>
                <a:srgbClr val="004964"/>
              </a:solidFill>
            </a:endParaRPr>
          </a:p>
          <a:p>
            <a:pPr marL="625475" indent="-625475">
              <a:spcBef>
                <a:spcPct val="0"/>
              </a:spcBef>
              <a:spcAft>
                <a:spcPct val="50000"/>
              </a:spcAft>
              <a:buFont typeface="Wingdings" panose="05000000000000000000" pitchFamily="2" charset="2"/>
              <a:buChar char="u"/>
            </a:pPr>
            <a:endParaRPr lang="en-AU" altLang="en-US" sz="1800" i="1" dirty="0">
              <a:solidFill>
                <a:srgbClr val="004964"/>
              </a:solidFill>
            </a:endParaRPr>
          </a:p>
          <a:p>
            <a:pPr marL="625475" indent="-625475">
              <a:spcBef>
                <a:spcPct val="0"/>
              </a:spcBef>
              <a:spcAft>
                <a:spcPct val="50000"/>
              </a:spcAft>
              <a:buFont typeface="Wingdings 2" panose="05020102010507070707" pitchFamily="18" charset="2"/>
              <a:buChar char="¿"/>
            </a:pPr>
            <a:endParaRPr lang="en-AU" altLang="en-US" sz="1800" dirty="0">
              <a:solidFill>
                <a:srgbClr val="004964"/>
              </a:solidFill>
            </a:endParaRPr>
          </a:p>
        </p:txBody>
      </p:sp>
      <p:sp>
        <p:nvSpPr>
          <p:cNvPr id="6"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Steps to Gaining Certification</a:t>
            </a:r>
          </a:p>
        </p:txBody>
      </p:sp>
      <p:pic>
        <p:nvPicPr>
          <p:cNvPr id="3" name="Picture 2"/>
          <p:cNvPicPr>
            <a:picLocks noChangeAspect="1"/>
          </p:cNvPicPr>
          <p:nvPr/>
        </p:nvPicPr>
        <p:blipFill>
          <a:blip r:embed="rId3"/>
          <a:stretch>
            <a:fillRect/>
          </a:stretch>
        </p:blipFill>
        <p:spPr>
          <a:xfrm>
            <a:off x="3093516" y="4221088"/>
            <a:ext cx="3019425" cy="1514475"/>
          </a:xfrm>
          <a:prstGeom prst="rect">
            <a:avLst/>
          </a:prstGeom>
        </p:spPr>
      </p:pic>
    </p:spTree>
    <p:extLst>
      <p:ext uri="{BB962C8B-B14F-4D97-AF65-F5344CB8AC3E}">
        <p14:creationId xmlns:p14="http://schemas.microsoft.com/office/powerpoint/2010/main" val="3662466837"/>
      </p:ext>
    </p:extLst>
  </p:cSld>
  <p:clrMapOvr>
    <a:masterClrMapping/>
  </p:clrMapOvr>
  <p:transition spd="med"/>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3" name="Rectangle 3"/>
          <p:cNvSpPr>
            <a:spLocks noGrp="1" noChangeArrowheads="1"/>
          </p:cNvSpPr>
          <p:nvPr>
            <p:ph type="body" idx="1"/>
          </p:nvPr>
        </p:nvSpPr>
        <p:spPr>
          <a:xfrm>
            <a:off x="602729" y="1340768"/>
            <a:ext cx="8001000" cy="5041900"/>
          </a:xfrm>
        </p:spPr>
        <p:txBody>
          <a:bodyPr/>
          <a:lstStyle/>
          <a:p>
            <a:pPr marL="625475" indent="-625475">
              <a:spcBef>
                <a:spcPct val="0"/>
              </a:spcBef>
              <a:spcAft>
                <a:spcPct val="50000"/>
              </a:spcAft>
              <a:buFont typeface="Wingdings" panose="05000000000000000000" pitchFamily="2" charset="2"/>
              <a:buNone/>
            </a:pPr>
            <a:r>
              <a:rPr lang="en-AU" altLang="en-US" sz="1800" dirty="0">
                <a:solidFill>
                  <a:srgbClr val="004964"/>
                </a:solidFill>
              </a:rPr>
              <a:t>5. Management review, &amp; implementation of further improvements</a:t>
            </a:r>
          </a:p>
          <a:p>
            <a:pPr marL="625475" indent="-625475">
              <a:spcBef>
                <a:spcPct val="0"/>
              </a:spcBef>
              <a:spcAft>
                <a:spcPct val="50000"/>
              </a:spcAft>
              <a:buFont typeface="Wingdings" panose="05000000000000000000" pitchFamily="2" charset="2"/>
              <a:buNone/>
            </a:pPr>
            <a:r>
              <a:rPr lang="en-AU" altLang="en-US" sz="1800" dirty="0">
                <a:solidFill>
                  <a:srgbClr val="004964"/>
                </a:solidFill>
              </a:rPr>
              <a:t>6. Plan corrective action in response to any nonconformities raised</a:t>
            </a:r>
          </a:p>
          <a:p>
            <a:pPr marL="625475" indent="-625475">
              <a:spcBef>
                <a:spcPct val="0"/>
              </a:spcBef>
              <a:spcAft>
                <a:spcPct val="50000"/>
              </a:spcAft>
              <a:buFont typeface="Wingdings" panose="05000000000000000000" pitchFamily="2" charset="2"/>
              <a:buNone/>
            </a:pPr>
            <a:r>
              <a:rPr lang="en-AU" altLang="en-US" sz="1800" dirty="0">
                <a:solidFill>
                  <a:srgbClr val="004964"/>
                </a:solidFill>
              </a:rPr>
              <a:t>7. Certification granted for 3 years</a:t>
            </a:r>
          </a:p>
          <a:p>
            <a:pPr marL="625475" indent="-625475">
              <a:spcBef>
                <a:spcPct val="0"/>
              </a:spcBef>
              <a:spcAft>
                <a:spcPct val="50000"/>
              </a:spcAft>
              <a:buFont typeface="Wingdings" panose="05000000000000000000" pitchFamily="2" charset="2"/>
              <a:buNone/>
            </a:pPr>
            <a:r>
              <a:rPr lang="en-AU" altLang="en-US" sz="1800" dirty="0">
                <a:solidFill>
                  <a:srgbClr val="004964"/>
                </a:solidFill>
              </a:rPr>
              <a:t>8. Surveillance audits initially 6-monthly then annually</a:t>
            </a:r>
          </a:p>
          <a:p>
            <a:pPr marL="625475" indent="-625475">
              <a:spcBef>
                <a:spcPct val="0"/>
              </a:spcBef>
              <a:spcAft>
                <a:spcPct val="50000"/>
              </a:spcAft>
              <a:buFont typeface="Wingdings" panose="05000000000000000000" pitchFamily="2" charset="2"/>
              <a:buNone/>
            </a:pPr>
            <a:r>
              <a:rPr lang="en-AU" altLang="en-US" sz="1800" dirty="0">
                <a:solidFill>
                  <a:srgbClr val="004964"/>
                </a:solidFill>
              </a:rPr>
              <a:t>9. Regular management reviews</a:t>
            </a:r>
          </a:p>
          <a:p>
            <a:pPr marL="625475" indent="-625475">
              <a:spcBef>
                <a:spcPct val="0"/>
              </a:spcBef>
              <a:spcAft>
                <a:spcPct val="50000"/>
              </a:spcAft>
              <a:buFont typeface="Wingdings" panose="05000000000000000000" pitchFamily="2" charset="2"/>
              <a:buNone/>
            </a:pPr>
            <a:r>
              <a:rPr lang="en-AU" altLang="en-US" sz="1800" dirty="0">
                <a:solidFill>
                  <a:srgbClr val="004964"/>
                </a:solidFill>
              </a:rPr>
              <a:t>10. Triennial recertification audits.</a:t>
            </a:r>
          </a:p>
          <a:p>
            <a:pPr marL="625475" indent="-625475">
              <a:spcBef>
                <a:spcPct val="0"/>
              </a:spcBef>
              <a:spcAft>
                <a:spcPct val="50000"/>
              </a:spcAft>
              <a:buFont typeface="Wingdings" panose="05000000000000000000" pitchFamily="2" charset="2"/>
              <a:buChar char="u"/>
            </a:pPr>
            <a:endParaRPr lang="en-AU" altLang="en-US" sz="1800" dirty="0">
              <a:solidFill>
                <a:srgbClr val="004964"/>
              </a:solidFill>
            </a:endParaRPr>
          </a:p>
          <a:p>
            <a:pPr marL="625475" indent="-625475">
              <a:spcBef>
                <a:spcPct val="0"/>
              </a:spcBef>
              <a:spcAft>
                <a:spcPct val="50000"/>
              </a:spcAft>
              <a:buFont typeface="Wingdings" panose="05000000000000000000" pitchFamily="2" charset="2"/>
              <a:buChar char="u"/>
            </a:pPr>
            <a:endParaRPr lang="en-AU" altLang="en-US" sz="1800" dirty="0">
              <a:solidFill>
                <a:srgbClr val="004964"/>
              </a:solidFill>
            </a:endParaRPr>
          </a:p>
          <a:p>
            <a:pPr marL="625475" indent="-625475">
              <a:spcBef>
                <a:spcPct val="0"/>
              </a:spcBef>
              <a:spcAft>
                <a:spcPct val="50000"/>
              </a:spcAft>
              <a:buFont typeface="Wingdings" panose="05000000000000000000" pitchFamily="2" charset="2"/>
              <a:buChar char="u"/>
            </a:pPr>
            <a:endParaRPr lang="en-AU" altLang="en-US" sz="1800" i="1" dirty="0">
              <a:solidFill>
                <a:srgbClr val="004964"/>
              </a:solidFill>
            </a:endParaRPr>
          </a:p>
          <a:p>
            <a:pPr marL="625475" indent="-625475">
              <a:spcBef>
                <a:spcPct val="0"/>
              </a:spcBef>
              <a:spcAft>
                <a:spcPct val="50000"/>
              </a:spcAft>
              <a:buFont typeface="Wingdings 2" panose="05020102010507070707" pitchFamily="18" charset="2"/>
              <a:buChar char="¿"/>
            </a:pPr>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Steps to Gaining Certification</a:t>
            </a:r>
          </a:p>
        </p:txBody>
      </p:sp>
      <p:pic>
        <p:nvPicPr>
          <p:cNvPr id="6" name="Picture 5"/>
          <p:cNvPicPr>
            <a:picLocks noChangeAspect="1"/>
          </p:cNvPicPr>
          <p:nvPr/>
        </p:nvPicPr>
        <p:blipFill>
          <a:blip r:embed="rId3"/>
          <a:stretch>
            <a:fillRect/>
          </a:stretch>
        </p:blipFill>
        <p:spPr>
          <a:xfrm>
            <a:off x="3093516" y="4293096"/>
            <a:ext cx="3019425" cy="1514475"/>
          </a:xfrm>
          <a:prstGeom prst="rect">
            <a:avLst/>
          </a:prstGeom>
        </p:spPr>
      </p:pic>
    </p:spTree>
    <p:extLst>
      <p:ext uri="{BB962C8B-B14F-4D97-AF65-F5344CB8AC3E}">
        <p14:creationId xmlns:p14="http://schemas.microsoft.com/office/powerpoint/2010/main" val="277574569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bwMode="auto">
          <a:xfrm>
            <a:off x="899592" y="1124744"/>
            <a:ext cx="7643812"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GB" altLang="en-US" sz="1800" dirty="0">
                <a:solidFill>
                  <a:srgbClr val="004964"/>
                </a:solidFill>
              </a:rPr>
              <a:t>As of December 2014 – more than 10,000 companies in the UK have been certified to ISO 14001, with companies in over 138 countries taking up certification and many more apply the principals of an EMS but choosing not to have their system externally certified.</a:t>
            </a:r>
          </a:p>
          <a:p>
            <a:pPr marL="0" indent="0" eaLnBrk="1" hangingPunct="1">
              <a:buNone/>
            </a:pPr>
            <a:endParaRPr lang="en-GB" altLang="en-US" sz="1800" dirty="0">
              <a:solidFill>
                <a:srgbClr val="004964"/>
              </a:solidFill>
            </a:endParaRPr>
          </a:p>
          <a:p>
            <a:pPr marL="0" indent="0" eaLnBrk="1" hangingPunct="1">
              <a:buNone/>
            </a:pPr>
            <a:r>
              <a:rPr lang="en-GB" altLang="en-US" sz="1800" dirty="0">
                <a:solidFill>
                  <a:srgbClr val="004964"/>
                </a:solidFill>
              </a:rPr>
              <a:t>It is the most recognised Environmental Standard globally</a:t>
            </a:r>
          </a:p>
          <a:p>
            <a:pPr eaLnBrk="1" hangingPunct="1">
              <a:buFontTx/>
              <a:buNone/>
            </a:pPr>
            <a:endParaRPr lang="en-US" altLang="en-US" sz="1800" dirty="0">
              <a:solidFill>
                <a:srgbClr val="004964"/>
              </a:solidFill>
            </a:endParaRPr>
          </a:p>
        </p:txBody>
      </p:sp>
      <p:sp>
        <p:nvSpPr>
          <p:cNvPr id="4" name="Rectangle 1"/>
          <p:cNvSpPr txBox="1">
            <a:spLocks noChangeArrowheads="1"/>
          </p:cNvSpPr>
          <p:nvPr/>
        </p:nvSpPr>
        <p:spPr>
          <a:xfrm>
            <a:off x="683568"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Status</a:t>
            </a:r>
          </a:p>
        </p:txBody>
      </p:sp>
    </p:spTree>
    <p:extLst>
      <p:ext uri="{BB962C8B-B14F-4D97-AF65-F5344CB8AC3E}">
        <p14:creationId xmlns:p14="http://schemas.microsoft.com/office/powerpoint/2010/main" val="11575382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Comfort Break</a:t>
            </a:r>
          </a:p>
        </p:txBody>
      </p:sp>
    </p:spTree>
    <p:extLst>
      <p:ext uri="{BB962C8B-B14F-4D97-AF65-F5344CB8AC3E}">
        <p14:creationId xmlns:p14="http://schemas.microsoft.com/office/powerpoint/2010/main" val="3350744408"/>
      </p:ext>
    </p:extLst>
  </p:cSld>
  <p:clrMapOvr>
    <a:masterClrMapping/>
  </p:clrMapOvr>
  <p:transition spd="med"/>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Electronic BMS Demo</a:t>
            </a:r>
          </a:p>
        </p:txBody>
      </p:sp>
    </p:spTree>
    <p:extLst>
      <p:ext uri="{BB962C8B-B14F-4D97-AF65-F5344CB8AC3E}">
        <p14:creationId xmlns:p14="http://schemas.microsoft.com/office/powerpoint/2010/main" val="902283206"/>
      </p:ext>
    </p:extLst>
  </p:cSld>
  <p:clrMapOvr>
    <a:masterClrMapping/>
  </p:clrMapOvr>
  <p:transition spd="med"/>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Rectangle 3"/>
          <p:cNvSpPr>
            <a:spLocks noGrp="1" noChangeArrowheads="1"/>
          </p:cNvSpPr>
          <p:nvPr>
            <p:ph type="body" idx="1"/>
          </p:nvPr>
        </p:nvSpPr>
        <p:spPr>
          <a:xfrm>
            <a:off x="683568" y="1196752"/>
            <a:ext cx="7772400" cy="3312368"/>
          </a:xfrm>
        </p:spPr>
        <p:txBody>
          <a:bodyPr/>
          <a:lstStyle/>
          <a:p>
            <a:pPr>
              <a:lnSpc>
                <a:spcPct val="90000"/>
              </a:lnSpc>
            </a:pPr>
            <a:r>
              <a:rPr lang="en-AU" altLang="en-US" sz="1800" dirty="0">
                <a:solidFill>
                  <a:srgbClr val="004964"/>
                </a:solidFill>
              </a:rPr>
              <a:t>Model environmental management system for government agencies.</a:t>
            </a:r>
          </a:p>
          <a:p>
            <a:pPr>
              <a:lnSpc>
                <a:spcPct val="90000"/>
              </a:lnSpc>
            </a:pPr>
            <a:r>
              <a:rPr lang="en-AU" altLang="en-US" sz="1800" dirty="0">
                <a:solidFill>
                  <a:srgbClr val="004964"/>
                </a:solidFill>
              </a:rPr>
              <a:t>International standards ISO 14001:2015, ISO 14004:2004, ISO 19011:2003</a:t>
            </a:r>
          </a:p>
          <a:p>
            <a:pPr>
              <a:lnSpc>
                <a:spcPct val="90000"/>
              </a:lnSpc>
            </a:pPr>
            <a:r>
              <a:rPr lang="en-AU" altLang="en-US" sz="1800" dirty="0">
                <a:solidFill>
                  <a:srgbClr val="004964"/>
                </a:solidFill>
              </a:rPr>
              <a:t>Training on environmental management systems and auditing</a:t>
            </a:r>
          </a:p>
          <a:p>
            <a:pPr>
              <a:lnSpc>
                <a:spcPct val="90000"/>
              </a:lnSpc>
            </a:pPr>
            <a:r>
              <a:rPr lang="en-AU" altLang="en-US" sz="1800" dirty="0">
                <a:solidFill>
                  <a:srgbClr val="004964"/>
                </a:solidFill>
              </a:rPr>
              <a:t>Consultancy to </a:t>
            </a:r>
            <a:r>
              <a:rPr lang="en-AU" altLang="en-US" sz="1800" i="1" dirty="0">
                <a:solidFill>
                  <a:srgbClr val="004964"/>
                </a:solidFill>
              </a:rPr>
              <a:t>assist</a:t>
            </a:r>
            <a:r>
              <a:rPr lang="en-AU" altLang="en-US" sz="1800" dirty="0">
                <a:solidFill>
                  <a:srgbClr val="004964"/>
                </a:solidFill>
              </a:rPr>
              <a:t> with development of the EMS</a:t>
            </a:r>
          </a:p>
          <a:p>
            <a:pPr>
              <a:lnSpc>
                <a:spcPct val="90000"/>
              </a:lnSpc>
            </a:pPr>
            <a:r>
              <a:rPr lang="en-AU" altLang="en-US" sz="1800" dirty="0">
                <a:solidFill>
                  <a:srgbClr val="004964"/>
                </a:solidFill>
              </a:rPr>
              <a:t>Software to simply the whole process</a:t>
            </a:r>
          </a:p>
          <a:p>
            <a:pPr>
              <a:lnSpc>
                <a:spcPct val="90000"/>
              </a:lnSpc>
            </a:pPr>
            <a:r>
              <a:rPr lang="en-AU" altLang="en-US" sz="1800" dirty="0">
                <a:solidFill>
                  <a:srgbClr val="004964"/>
                </a:solidFill>
              </a:rPr>
              <a:t>Conformity assessment bodies to certify the EMS to the requirements of ISO 14001:2015.</a:t>
            </a:r>
          </a:p>
          <a:p>
            <a:pPr>
              <a:lnSpc>
                <a:spcPct val="90000"/>
              </a:lnSpc>
            </a:pPr>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External Resources</a:t>
            </a:r>
          </a:p>
        </p:txBody>
      </p:sp>
    </p:spTree>
    <p:extLst>
      <p:ext uri="{BB962C8B-B14F-4D97-AF65-F5344CB8AC3E}">
        <p14:creationId xmlns:p14="http://schemas.microsoft.com/office/powerpoint/2010/main" val="2779810393"/>
      </p:ext>
    </p:extLst>
  </p:cSld>
  <p:clrMapOvr>
    <a:masterClrMapping/>
  </p:clrMapOvr>
  <p:transition spd="med"/>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4281" t="22681" r="35274" b="30229"/>
          <a:stretch/>
        </p:blipFill>
        <p:spPr>
          <a:xfrm>
            <a:off x="1691680" y="1124744"/>
            <a:ext cx="5760641" cy="5009252"/>
          </a:xfrm>
          <a:prstGeom prst="rect">
            <a:avLst/>
          </a:prstGeom>
        </p:spPr>
      </p:pic>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External Resources</a:t>
            </a:r>
          </a:p>
        </p:txBody>
      </p:sp>
    </p:spTree>
    <p:extLst>
      <p:ext uri="{BB962C8B-B14F-4D97-AF65-F5344CB8AC3E}">
        <p14:creationId xmlns:p14="http://schemas.microsoft.com/office/powerpoint/2010/main" val="1790756239"/>
      </p:ext>
    </p:extLst>
  </p:cSld>
  <p:clrMapOvr>
    <a:masterClrMapping/>
  </p:clrMapOvr>
  <p:transition spd="med"/>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External Resources</a:t>
            </a:r>
          </a:p>
        </p:txBody>
      </p:sp>
      <p:sp>
        <p:nvSpPr>
          <p:cNvPr id="6" name="Rectangle 5"/>
          <p:cNvSpPr/>
          <p:nvPr/>
        </p:nvSpPr>
        <p:spPr>
          <a:xfrm>
            <a:off x="431180" y="1124744"/>
            <a:ext cx="8640960" cy="4939814"/>
          </a:xfrm>
          <a:prstGeom prst="rect">
            <a:avLst/>
          </a:prstGeom>
        </p:spPr>
        <p:txBody>
          <a:bodyPr wrap="square">
            <a:spAutoFit/>
          </a:bodyPr>
          <a:lstStyle/>
          <a:p>
            <a:r>
              <a:rPr lang="en-GB" sz="1800" dirty="0">
                <a:solidFill>
                  <a:srgbClr val="004964"/>
                </a:solidFill>
                <a:latin typeface="+mj-lt"/>
              </a:rPr>
              <a:t>Other Useful Websites </a:t>
            </a:r>
          </a:p>
          <a:p>
            <a:pPr marL="342900" indent="-342900">
              <a:spcAft>
                <a:spcPct val="50000"/>
              </a:spcAft>
              <a:buBlip>
                <a:blip r:embed="rId3"/>
              </a:buBlip>
            </a:pPr>
            <a:r>
              <a:rPr lang="en-GB" sz="1800" dirty="0">
                <a:solidFill>
                  <a:srgbClr val="004964"/>
                </a:solidFill>
                <a:latin typeface="+mn-lt"/>
                <a:cs typeface="+mn-cs"/>
              </a:rPr>
              <a:t>www.netregs.gov.uk This aims to make environmental legislation clearer and provides generic environmental management and sector-specific guidance</a:t>
            </a:r>
          </a:p>
          <a:p>
            <a:pPr marL="342900" indent="-342900">
              <a:spcAft>
                <a:spcPct val="50000"/>
              </a:spcAft>
              <a:buBlip>
                <a:blip r:embed="rId3"/>
              </a:buBlip>
            </a:pPr>
            <a:r>
              <a:rPr lang="en-GB" sz="1800" dirty="0">
                <a:solidFill>
                  <a:srgbClr val="004964"/>
                </a:solidFill>
                <a:latin typeface="+mj-lt"/>
              </a:rPr>
              <a:t>www.legislation.gov.uk Another website from which UK Acts of Parliament, Statutory Instruments and Explanatory Notes can be downloaded. Also includes new and draft legislation </a:t>
            </a:r>
          </a:p>
          <a:p>
            <a:pPr marL="342900" indent="-342900">
              <a:spcAft>
                <a:spcPct val="50000"/>
              </a:spcAft>
              <a:buBlip>
                <a:blip r:embed="rId3"/>
              </a:buBlip>
            </a:pPr>
            <a:r>
              <a:rPr lang="en-GB" sz="1800" dirty="0">
                <a:solidFill>
                  <a:srgbClr val="004964"/>
                </a:solidFill>
                <a:latin typeface="+mj-lt"/>
              </a:rPr>
              <a:t>www.iema.net Institute of Environmental Management and Assessment</a:t>
            </a:r>
          </a:p>
          <a:p>
            <a:pPr marL="342900" indent="-342900">
              <a:spcAft>
                <a:spcPct val="50000"/>
              </a:spcAft>
              <a:buBlip>
                <a:blip r:embed="rId3"/>
              </a:buBlip>
            </a:pPr>
            <a:r>
              <a:rPr lang="en-GB" sz="1800" dirty="0">
                <a:solidFill>
                  <a:srgbClr val="004964"/>
                </a:solidFill>
                <a:latin typeface="+mj-lt"/>
              </a:rPr>
              <a:t>http://ec.europa.eu/environment/gpp/index_en.htm European Commission Green Public Procurement webpages </a:t>
            </a:r>
          </a:p>
          <a:p>
            <a:pPr marL="342900" indent="-342900">
              <a:spcAft>
                <a:spcPct val="50000"/>
              </a:spcAft>
              <a:buBlip>
                <a:blip r:embed="rId3"/>
              </a:buBlip>
            </a:pPr>
            <a:r>
              <a:rPr lang="en-GB" sz="1800" dirty="0">
                <a:solidFill>
                  <a:srgbClr val="004964"/>
                </a:solidFill>
                <a:latin typeface="+mj-lt"/>
              </a:rPr>
              <a:t>www.aof.mod.uk Acquisition Operating Framework webpages, which provides information on policy and good practice for the MOD and industry partners concerned with acquisition </a:t>
            </a:r>
          </a:p>
          <a:p>
            <a:pPr marL="342900" indent="-342900">
              <a:spcAft>
                <a:spcPct val="50000"/>
              </a:spcAft>
              <a:buBlip>
                <a:blip r:embed="rId3"/>
              </a:buBlip>
            </a:pPr>
            <a:r>
              <a:rPr lang="en-GB" sz="1800" dirty="0">
                <a:solidFill>
                  <a:srgbClr val="004964"/>
                </a:solidFill>
                <a:latin typeface="+mj-lt"/>
              </a:rPr>
              <a:t>http://wwf.panda.org/ World Wide Fund for Nature</a:t>
            </a:r>
          </a:p>
        </p:txBody>
      </p:sp>
    </p:spTree>
    <p:extLst>
      <p:ext uri="{BB962C8B-B14F-4D97-AF65-F5344CB8AC3E}">
        <p14:creationId xmlns:p14="http://schemas.microsoft.com/office/powerpoint/2010/main" val="3647741528"/>
      </p:ext>
    </p:extLst>
  </p:cSld>
  <p:clrMapOvr>
    <a:masterClrMapping/>
  </p:clrMapOvr>
  <p:transition spd="med"/>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a:xfrm>
            <a:off x="602729" y="1052736"/>
            <a:ext cx="8001000" cy="5297487"/>
          </a:xfrm>
        </p:spPr>
        <p:txBody>
          <a:bodyPr/>
          <a:lstStyle/>
          <a:p>
            <a:pPr>
              <a:spcBef>
                <a:spcPct val="0"/>
              </a:spcBef>
              <a:spcAft>
                <a:spcPct val="50000"/>
              </a:spcAft>
            </a:pPr>
            <a:r>
              <a:rPr lang="en-AU" altLang="en-US" sz="1800" dirty="0">
                <a:solidFill>
                  <a:srgbClr val="004964"/>
                </a:solidFill>
              </a:rPr>
              <a:t>Management team (Steering committee) or delegated representative to co-ordinate establishment, implementation &amp; maintenance of EMS &amp; report to top management.</a:t>
            </a:r>
          </a:p>
          <a:p>
            <a:pPr>
              <a:spcBef>
                <a:spcPct val="0"/>
              </a:spcBef>
              <a:spcAft>
                <a:spcPct val="50000"/>
              </a:spcAft>
            </a:pPr>
            <a:r>
              <a:rPr lang="en-AU" altLang="en-US" sz="1800" dirty="0">
                <a:solidFill>
                  <a:srgbClr val="004964"/>
                </a:solidFill>
              </a:rPr>
              <a:t>Steering committee to establish the EMS, and possibly continue to maintain the EMS.</a:t>
            </a:r>
          </a:p>
          <a:p>
            <a:pPr>
              <a:spcBef>
                <a:spcPct val="0"/>
              </a:spcBef>
              <a:spcAft>
                <a:spcPct val="50000"/>
              </a:spcAft>
            </a:pPr>
            <a:r>
              <a:rPr lang="en-AU" altLang="en-US" sz="1800" dirty="0">
                <a:solidFill>
                  <a:srgbClr val="004964"/>
                </a:solidFill>
              </a:rPr>
              <a:t>Training of management representative &amp; steering committee members on environmental management systems &amp; ISO 14001.</a:t>
            </a:r>
          </a:p>
          <a:p>
            <a:pPr>
              <a:spcBef>
                <a:spcPct val="0"/>
              </a:spcBef>
              <a:spcAft>
                <a:spcPct val="50000"/>
              </a:spcAft>
            </a:pPr>
            <a:r>
              <a:rPr lang="en-AU" altLang="en-US" sz="1800" dirty="0">
                <a:solidFill>
                  <a:srgbClr val="004964"/>
                </a:solidFill>
              </a:rPr>
              <a:t>Training of management representative &amp; internal auditors on internal auditing.</a:t>
            </a:r>
          </a:p>
          <a:p>
            <a:pPr>
              <a:spcBef>
                <a:spcPct val="0"/>
              </a:spcBef>
              <a:spcAft>
                <a:spcPct val="50000"/>
              </a:spcAft>
            </a:pPr>
            <a:r>
              <a:rPr lang="en-AU" altLang="en-US" sz="1800" dirty="0">
                <a:solidFill>
                  <a:srgbClr val="004964"/>
                </a:solidFill>
              </a:rPr>
              <a:t>Delivery of awareness training on environmental management system to all staff.</a:t>
            </a:r>
          </a:p>
          <a:p>
            <a:pPr>
              <a:spcBef>
                <a:spcPct val="0"/>
              </a:spcBef>
              <a:spcAft>
                <a:spcPct val="50000"/>
              </a:spcAft>
            </a:pPr>
            <a:r>
              <a:rPr lang="en-AU" altLang="en-US" sz="1800" dirty="0">
                <a:solidFill>
                  <a:srgbClr val="004964"/>
                </a:solidFill>
              </a:rPr>
              <a:t>Possible resources for waste segregation, energy &amp; water efficiency measures, and other environmental action plans.</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Internal Resources</a:t>
            </a:r>
          </a:p>
        </p:txBody>
      </p:sp>
    </p:spTree>
    <p:extLst>
      <p:ext uri="{BB962C8B-B14F-4D97-AF65-F5344CB8AC3E}">
        <p14:creationId xmlns:p14="http://schemas.microsoft.com/office/powerpoint/2010/main" val="668654977"/>
      </p:ext>
    </p:extLst>
  </p:cSld>
  <p:clrMapOvr>
    <a:masterClrMapping/>
  </p:clrMapOvr>
  <p:transition spd="med"/>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5" name="Rectangle 3"/>
          <p:cNvSpPr>
            <a:spLocks noGrp="1" noChangeArrowheads="1"/>
          </p:cNvSpPr>
          <p:nvPr>
            <p:ph type="body" idx="1"/>
          </p:nvPr>
        </p:nvSpPr>
        <p:spPr>
          <a:xfrm>
            <a:off x="823951" y="1124744"/>
            <a:ext cx="8001000" cy="4988768"/>
          </a:xfrm>
        </p:spPr>
        <p:txBody>
          <a:bodyPr/>
          <a:lstStyle/>
          <a:p>
            <a:pPr>
              <a:spcBef>
                <a:spcPct val="0"/>
              </a:spcBef>
              <a:spcAft>
                <a:spcPct val="50000"/>
              </a:spcAft>
            </a:pPr>
            <a:r>
              <a:rPr lang="en-AU" altLang="en-US" sz="1800" dirty="0">
                <a:solidFill>
                  <a:srgbClr val="004964"/>
                </a:solidFill>
              </a:rPr>
              <a:t>Lack of management support and commitment</a:t>
            </a:r>
          </a:p>
          <a:p>
            <a:pPr>
              <a:spcBef>
                <a:spcPct val="0"/>
              </a:spcBef>
              <a:spcAft>
                <a:spcPct val="50000"/>
              </a:spcAft>
            </a:pPr>
            <a:r>
              <a:rPr lang="en-AU" altLang="en-US" sz="1800" dirty="0">
                <a:solidFill>
                  <a:srgbClr val="004964"/>
                </a:solidFill>
              </a:rPr>
              <a:t>Lack of support from staff</a:t>
            </a:r>
          </a:p>
          <a:p>
            <a:pPr>
              <a:spcBef>
                <a:spcPct val="0"/>
              </a:spcBef>
              <a:spcAft>
                <a:spcPct val="50000"/>
              </a:spcAft>
            </a:pPr>
            <a:r>
              <a:rPr lang="en-AU" altLang="en-US" sz="1800" dirty="0">
                <a:solidFill>
                  <a:srgbClr val="004964"/>
                </a:solidFill>
              </a:rPr>
              <a:t>Inadequate resources</a:t>
            </a:r>
          </a:p>
          <a:p>
            <a:pPr>
              <a:spcBef>
                <a:spcPct val="0"/>
              </a:spcBef>
              <a:spcAft>
                <a:spcPct val="50000"/>
              </a:spcAft>
            </a:pPr>
            <a:r>
              <a:rPr lang="en-AU" altLang="en-US" sz="1800" dirty="0">
                <a:solidFill>
                  <a:srgbClr val="004964"/>
                </a:solidFill>
              </a:rPr>
              <a:t>Inadequate awareness and culture within the organisation</a:t>
            </a:r>
          </a:p>
          <a:p>
            <a:pPr>
              <a:spcBef>
                <a:spcPct val="0"/>
              </a:spcBef>
              <a:spcAft>
                <a:spcPct val="50000"/>
              </a:spcAft>
            </a:pPr>
            <a:r>
              <a:rPr lang="en-AU" altLang="en-US" sz="1800" dirty="0">
                <a:solidFill>
                  <a:srgbClr val="004964"/>
                </a:solidFill>
              </a:rPr>
              <a:t>Lack of clear responsibilities and authorities</a:t>
            </a:r>
          </a:p>
          <a:p>
            <a:pPr>
              <a:spcBef>
                <a:spcPct val="0"/>
              </a:spcBef>
              <a:spcAft>
                <a:spcPct val="50000"/>
              </a:spcAft>
            </a:pPr>
            <a:r>
              <a:rPr lang="en-AU" altLang="en-US" sz="1800" dirty="0">
                <a:solidFill>
                  <a:srgbClr val="004964"/>
                </a:solidFill>
              </a:rPr>
              <a:t>EMS too complex for the organisation</a:t>
            </a:r>
          </a:p>
          <a:p>
            <a:pPr>
              <a:spcBef>
                <a:spcPct val="0"/>
              </a:spcBef>
              <a:spcAft>
                <a:spcPct val="50000"/>
              </a:spcAft>
            </a:pPr>
            <a:r>
              <a:rPr lang="en-AU" altLang="en-US" sz="1800" dirty="0">
                <a:solidFill>
                  <a:srgbClr val="004964"/>
                </a:solidFill>
              </a:rPr>
              <a:t>Organisational politics &amp; culture within functional areas</a:t>
            </a:r>
          </a:p>
        </p:txBody>
      </p:sp>
      <p:sp>
        <p:nvSpPr>
          <p:cNvPr id="4" name="Rectangle 1"/>
          <p:cNvSpPr txBox="1">
            <a:spLocks noChangeArrowheads="1"/>
          </p:cNvSpPr>
          <p:nvPr/>
        </p:nvSpPr>
        <p:spPr>
          <a:xfrm>
            <a:off x="1115616" y="175265"/>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Implementation Barriers</a:t>
            </a:r>
          </a:p>
        </p:txBody>
      </p:sp>
    </p:spTree>
    <p:extLst>
      <p:ext uri="{BB962C8B-B14F-4D97-AF65-F5344CB8AC3E}">
        <p14:creationId xmlns:p14="http://schemas.microsoft.com/office/powerpoint/2010/main" val="3088429239"/>
      </p:ext>
    </p:extLst>
  </p:cSld>
  <p:clrMapOvr>
    <a:masterClrMapping/>
  </p:clrMapOvr>
  <p:transition spd="med"/>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39552" y="1052736"/>
            <a:ext cx="8001000" cy="4988768"/>
          </a:xfrm>
          <a:prstGeom prst="rect">
            <a:avLst/>
          </a:prstGeom>
        </p:spPr>
        <p:txBody>
          <a:bodyPr/>
          <a:lstStyle>
            <a:lvl1pPr marL="342900" indent="-342900" algn="l" rtl="0" eaLnBrk="0" fontAlgn="base" hangingPunct="0">
              <a:spcBef>
                <a:spcPct val="20000"/>
              </a:spcBef>
              <a:spcAft>
                <a:spcPct val="0"/>
              </a:spcAft>
              <a:buBlip>
                <a:blip r:embed="rId3"/>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marL="0" indent="0" defTabSz="914400">
              <a:spcBef>
                <a:spcPct val="0"/>
              </a:spcBef>
              <a:spcAft>
                <a:spcPct val="50000"/>
              </a:spcAft>
              <a:buNone/>
            </a:pPr>
            <a:r>
              <a:rPr lang="en-AU" altLang="en-US" sz="1800" kern="0" dirty="0">
                <a:solidFill>
                  <a:srgbClr val="004964"/>
                </a:solidFill>
              </a:rPr>
              <a:t>Best Available Techniques (BAT)</a:t>
            </a:r>
          </a:p>
          <a:p>
            <a:pPr marL="457200" lvl="1" indent="0" defTabSz="914400">
              <a:spcBef>
                <a:spcPct val="0"/>
              </a:spcBef>
              <a:spcAft>
                <a:spcPct val="50000"/>
              </a:spcAft>
              <a:buNone/>
            </a:pPr>
            <a:r>
              <a:rPr lang="en-AU" altLang="en-US" sz="1800" kern="0" dirty="0">
                <a:solidFill>
                  <a:srgbClr val="004964"/>
                </a:solidFill>
              </a:rPr>
              <a:t>Bat is a concept applied by regulations to limit the pollutant discharges from industrial processes, with particular regard to the preferred abatement strategy</a:t>
            </a:r>
          </a:p>
          <a:p>
            <a:pPr marL="457200" lvl="1" indent="0" defTabSz="914400">
              <a:spcBef>
                <a:spcPct val="0"/>
              </a:spcBef>
              <a:spcAft>
                <a:spcPct val="50000"/>
              </a:spcAft>
              <a:buNone/>
            </a:pPr>
            <a:r>
              <a:rPr lang="en-AU" altLang="en-US" sz="1800" kern="0" dirty="0">
                <a:solidFill>
                  <a:srgbClr val="004964"/>
                </a:solidFill>
              </a:rPr>
              <a:t>The best technically feasible option under the circumstances, to reduce the environmental impacts arising from a process or an organisations activities.</a:t>
            </a:r>
          </a:p>
          <a:p>
            <a:pPr marL="0" indent="0" defTabSz="914400">
              <a:spcBef>
                <a:spcPct val="0"/>
              </a:spcBef>
              <a:spcAft>
                <a:spcPct val="50000"/>
              </a:spcAft>
              <a:buNone/>
            </a:pPr>
            <a:r>
              <a:rPr lang="en-AU" altLang="en-US" sz="1800" kern="0" dirty="0">
                <a:solidFill>
                  <a:srgbClr val="004964"/>
                </a:solidFill>
              </a:rPr>
              <a:t>Best Practicable Means (BPM)</a:t>
            </a:r>
          </a:p>
          <a:p>
            <a:pPr marL="457200" lvl="1" indent="0" defTabSz="914400">
              <a:spcBef>
                <a:spcPct val="0"/>
              </a:spcBef>
              <a:spcAft>
                <a:spcPct val="50000"/>
              </a:spcAft>
              <a:buNone/>
            </a:pPr>
            <a:r>
              <a:rPr lang="en-AU" altLang="en-US" sz="1800" kern="0" dirty="0">
                <a:solidFill>
                  <a:srgbClr val="004964"/>
                </a:solidFill>
              </a:rPr>
              <a:t>Refers to options that are financially and technologically feasible. It can include such factors as the design installations, maintenance and manner or period of operation for plant and machinery, construction and maintenance of including buildings.</a:t>
            </a:r>
          </a:p>
          <a:p>
            <a:pPr marL="457200" lvl="1" indent="0" defTabSz="914400">
              <a:spcBef>
                <a:spcPct val="0"/>
              </a:spcBef>
              <a:spcAft>
                <a:spcPct val="50000"/>
              </a:spcAft>
              <a:buNone/>
            </a:pPr>
            <a:r>
              <a:rPr lang="en-AU" altLang="en-US" sz="1800" kern="0" dirty="0">
                <a:solidFill>
                  <a:srgbClr val="004964"/>
                </a:solidFill>
              </a:rPr>
              <a:t>It looks at areas where money, time or trouble are disproportionate to the benefits likely to be achieved. Lack of finance is not a reasonable defence.</a:t>
            </a:r>
          </a:p>
        </p:txBody>
      </p:sp>
      <p:sp>
        <p:nvSpPr>
          <p:cNvPr id="8" name="Rectangle 1"/>
          <p:cNvSpPr>
            <a:spLocks noGrp="1" noChangeArrowheads="1"/>
          </p:cNvSpPr>
          <p:nvPr>
            <p:ph type="title" idx="4294967295"/>
          </p:nvPr>
        </p:nvSpPr>
        <p:spPr>
          <a:xfrm>
            <a:off x="899592" y="188913"/>
            <a:ext cx="7704137" cy="555625"/>
          </a:xfrm>
        </p:spPr>
        <p:txBody>
          <a:bodyPr lIns="90360" tIns="44280" rIns="90360" bIns="44280" anchor="b">
            <a:spAutoFit/>
          </a:bodyPr>
          <a:lstStyle/>
          <a:p>
            <a:pP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dirty="0">
                <a:solidFill>
                  <a:schemeClr val="bg1"/>
                </a:solidFill>
                <a:effectLst>
                  <a:outerShdw blurRad="38100" dist="38100" dir="2700000" algn="tl">
                    <a:srgbClr val="C0C0C0"/>
                  </a:outerShdw>
                </a:effectLst>
              </a:rPr>
              <a:t>Constraints</a:t>
            </a:r>
          </a:p>
        </p:txBody>
      </p:sp>
    </p:spTree>
    <p:extLst>
      <p:ext uri="{BB962C8B-B14F-4D97-AF65-F5344CB8AC3E}">
        <p14:creationId xmlns:p14="http://schemas.microsoft.com/office/powerpoint/2010/main" val="3003783504"/>
      </p:ext>
    </p:extLst>
  </p:cSld>
  <p:clrMapOvr>
    <a:masterClrMapping/>
  </p:clrMapOvr>
  <p:transition spd="med"/>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type="body" idx="1"/>
          </p:nvPr>
        </p:nvSpPr>
        <p:spPr>
          <a:xfrm>
            <a:off x="899592" y="1124744"/>
            <a:ext cx="7772400" cy="5112568"/>
          </a:xfrm>
        </p:spPr>
        <p:txBody>
          <a:bodyPr/>
          <a:lstStyle/>
          <a:p>
            <a:pPr>
              <a:lnSpc>
                <a:spcPct val="130000"/>
              </a:lnSpc>
              <a:buNone/>
            </a:pPr>
            <a:r>
              <a:rPr lang="en-AU" altLang="en-US" sz="1800" dirty="0">
                <a:solidFill>
                  <a:srgbClr val="004964"/>
                </a:solidFill>
              </a:rPr>
              <a:t>	An environmental management system takes time and commitment from the entire organisation. </a:t>
            </a:r>
          </a:p>
          <a:p>
            <a:pPr>
              <a:lnSpc>
                <a:spcPct val="90000"/>
              </a:lnSpc>
              <a:buFont typeface="Wingdings" panose="05000000000000000000" pitchFamily="2" charset="2"/>
              <a:buNone/>
            </a:pPr>
            <a:endParaRPr lang="en-AU" altLang="en-US" sz="1800" dirty="0">
              <a:solidFill>
                <a:srgbClr val="004964"/>
              </a:solidFill>
            </a:endParaRPr>
          </a:p>
          <a:p>
            <a:pPr>
              <a:lnSpc>
                <a:spcPct val="130000"/>
              </a:lnSpc>
              <a:buFont typeface="Wingdings" panose="05000000000000000000" pitchFamily="2" charset="2"/>
              <a:buNone/>
            </a:pPr>
            <a:r>
              <a:rPr lang="en-AU" altLang="en-US" sz="1800" dirty="0">
                <a:solidFill>
                  <a:srgbClr val="004964"/>
                </a:solidFill>
              </a:rPr>
              <a:t>	Effective running of an EMS will provide ongoing environmental benefits, cost savings and contribute to building an attractive work place culture.</a:t>
            </a:r>
          </a:p>
          <a:p>
            <a:pPr>
              <a:lnSpc>
                <a:spcPct val="130000"/>
              </a:lnSpc>
              <a:buFont typeface="Wingdings" panose="05000000000000000000" pitchFamily="2" charset="2"/>
              <a:buNone/>
            </a:pPr>
            <a:endParaRPr lang="en-AU" altLang="en-US" sz="1800" dirty="0">
              <a:solidFill>
                <a:srgbClr val="004964"/>
              </a:solidFill>
            </a:endParaRPr>
          </a:p>
          <a:p>
            <a:pPr>
              <a:lnSpc>
                <a:spcPct val="130000"/>
              </a:lnSpc>
              <a:buNone/>
            </a:pPr>
            <a:r>
              <a:rPr lang="en-AU" altLang="en-US" sz="1800" dirty="0">
                <a:solidFill>
                  <a:srgbClr val="004964"/>
                </a:solidFill>
              </a:rPr>
              <a:t>	The process approach to management systems allows for easier adoption, simpler understanding and importantly identification of roles and responsibilities against tasks associated with the requirements of the EMS. The use of electronic tools to simplify these steps, make for a more efficient and well controlled system.</a:t>
            </a:r>
          </a:p>
          <a:p>
            <a:pPr>
              <a:lnSpc>
                <a:spcPct val="130000"/>
              </a:lnSpc>
              <a:buFont typeface="Wingdings" panose="05000000000000000000" pitchFamily="2" charset="2"/>
              <a:buNone/>
            </a:pPr>
            <a:endParaRPr lang="en-AU" altLang="en-US" sz="1800" dirty="0">
              <a:solidFill>
                <a:srgbClr val="004964"/>
              </a:solidFill>
            </a:endParaRPr>
          </a:p>
          <a:p>
            <a:pPr>
              <a:lnSpc>
                <a:spcPct val="130000"/>
              </a:lnSpc>
              <a:buFont typeface="Wingdings" panose="05000000000000000000" pitchFamily="2" charset="2"/>
              <a:buNone/>
            </a:pPr>
            <a:endParaRPr lang="en-AU" altLang="en-US" sz="1800" dirty="0">
              <a:solidFill>
                <a:srgbClr val="004964"/>
              </a:solidFill>
            </a:endParaRPr>
          </a:p>
        </p:txBody>
      </p:sp>
      <p:sp>
        <p:nvSpPr>
          <p:cNvPr id="5" name="Rectangle 1"/>
          <p:cNvSpPr>
            <a:spLocks noGrp="1" noChangeArrowheads="1"/>
          </p:cNvSpPr>
          <p:nvPr>
            <p:ph type="title" idx="4294967295"/>
          </p:nvPr>
        </p:nvSpPr>
        <p:spPr>
          <a:xfrm>
            <a:off x="899592" y="188913"/>
            <a:ext cx="7704137" cy="555625"/>
          </a:xfrm>
        </p:spPr>
        <p:txBody>
          <a:bodyPr lIns="90360" tIns="44280" rIns="90360" bIns="44280" anchor="b">
            <a:spAutoFit/>
          </a:bodyPr>
          <a:lstStyle/>
          <a:p>
            <a:pP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dirty="0">
                <a:solidFill>
                  <a:schemeClr val="bg1"/>
                </a:solidFill>
                <a:effectLst>
                  <a:outerShdw blurRad="38100" dist="38100" dir="2700000" algn="tl">
                    <a:srgbClr val="C0C0C0"/>
                  </a:outerShdw>
                </a:effectLst>
              </a:rPr>
              <a:t>Final Words</a:t>
            </a:r>
          </a:p>
        </p:txBody>
      </p:sp>
    </p:spTree>
    <p:extLst>
      <p:ext uri="{BB962C8B-B14F-4D97-AF65-F5344CB8AC3E}">
        <p14:creationId xmlns:p14="http://schemas.microsoft.com/office/powerpoint/2010/main" val="337238585"/>
      </p:ext>
    </p:extLst>
  </p:cSld>
  <p:clrMapOvr>
    <a:masterClrMapping/>
  </p:clrMapOvr>
  <p:transition spd="med"/>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539750" y="2636838"/>
            <a:ext cx="7772400" cy="1143000"/>
          </a:xfrm>
        </p:spPr>
        <p:txBody>
          <a:bodyPr/>
          <a:lstStyle/>
          <a:p>
            <a:r>
              <a:rPr lang="en-AU" altLang="en-US" dirty="0">
                <a:solidFill>
                  <a:srgbClr val="004964"/>
                </a:solidFill>
              </a:rPr>
              <a:t>Questions?</a:t>
            </a:r>
          </a:p>
        </p:txBody>
      </p:sp>
    </p:spTree>
    <p:extLst>
      <p:ext uri="{BB962C8B-B14F-4D97-AF65-F5344CB8AC3E}">
        <p14:creationId xmlns:p14="http://schemas.microsoft.com/office/powerpoint/2010/main" val="258326772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noChangeArrowheads="1"/>
          </p:cNvSpPr>
          <p:nvPr>
            <p:ph type="body" idx="1"/>
          </p:nvPr>
        </p:nvSpPr>
        <p:spPr>
          <a:xfrm>
            <a:off x="685800" y="836712"/>
            <a:ext cx="7772400" cy="4679950"/>
          </a:xfrm>
        </p:spPr>
        <p:txBody>
          <a:bodyPr/>
          <a:lstStyle/>
          <a:p>
            <a:pPr>
              <a:lnSpc>
                <a:spcPct val="80000"/>
              </a:lnSpc>
              <a:spcBef>
                <a:spcPct val="0"/>
              </a:spcBef>
              <a:spcAft>
                <a:spcPct val="50000"/>
              </a:spcAft>
            </a:pPr>
            <a:r>
              <a:rPr lang="en-AU" altLang="en-US" sz="1800" dirty="0">
                <a:solidFill>
                  <a:srgbClr val="004964"/>
                </a:solidFill>
              </a:rPr>
              <a:t>Improve management of environmental impacts</a:t>
            </a:r>
          </a:p>
          <a:p>
            <a:pPr>
              <a:lnSpc>
                <a:spcPct val="80000"/>
              </a:lnSpc>
              <a:spcBef>
                <a:spcPct val="0"/>
              </a:spcBef>
              <a:spcAft>
                <a:spcPct val="50000"/>
              </a:spcAft>
            </a:pPr>
            <a:r>
              <a:rPr lang="en-AU" altLang="en-US" sz="1800" dirty="0">
                <a:solidFill>
                  <a:srgbClr val="004964"/>
                </a:solidFill>
              </a:rPr>
              <a:t>Set targets to reduce energy use, water use &amp; waste to landfill</a:t>
            </a:r>
          </a:p>
          <a:p>
            <a:pPr>
              <a:lnSpc>
                <a:spcPct val="80000"/>
              </a:lnSpc>
              <a:spcBef>
                <a:spcPct val="0"/>
              </a:spcBef>
              <a:spcAft>
                <a:spcPct val="50000"/>
              </a:spcAft>
            </a:pPr>
            <a:r>
              <a:rPr lang="en-AU" altLang="en-US" sz="1800" dirty="0">
                <a:solidFill>
                  <a:srgbClr val="004964"/>
                </a:solidFill>
              </a:rPr>
              <a:t>Initiate and maintain procedures to improve efficiencies including:</a:t>
            </a:r>
          </a:p>
          <a:p>
            <a:pPr lvl="1">
              <a:lnSpc>
                <a:spcPct val="80000"/>
              </a:lnSpc>
              <a:spcBef>
                <a:spcPct val="0"/>
              </a:spcBef>
              <a:spcAft>
                <a:spcPct val="50000"/>
              </a:spcAft>
            </a:pPr>
            <a:r>
              <a:rPr lang="en-AU" altLang="en-US" sz="1800" dirty="0">
                <a:solidFill>
                  <a:srgbClr val="004964"/>
                </a:solidFill>
              </a:rPr>
              <a:t>Use a quality approach to drive continual improvement</a:t>
            </a:r>
          </a:p>
          <a:p>
            <a:pPr lvl="1">
              <a:lnSpc>
                <a:spcPct val="80000"/>
              </a:lnSpc>
              <a:spcBef>
                <a:spcPct val="0"/>
              </a:spcBef>
              <a:spcAft>
                <a:spcPct val="50000"/>
              </a:spcAft>
            </a:pPr>
            <a:r>
              <a:rPr lang="en-AU" altLang="en-US" sz="1800" dirty="0">
                <a:solidFill>
                  <a:srgbClr val="004964"/>
                </a:solidFill>
              </a:rPr>
              <a:t>Use of less evasive chemicals</a:t>
            </a:r>
          </a:p>
          <a:p>
            <a:pPr lvl="1">
              <a:lnSpc>
                <a:spcPct val="80000"/>
              </a:lnSpc>
              <a:spcBef>
                <a:spcPct val="0"/>
              </a:spcBef>
              <a:spcAft>
                <a:spcPct val="50000"/>
              </a:spcAft>
            </a:pPr>
            <a:r>
              <a:rPr lang="en-AU" altLang="en-US" sz="1800" dirty="0">
                <a:solidFill>
                  <a:srgbClr val="004964"/>
                </a:solidFill>
              </a:rPr>
              <a:t>Risk management approach to Environmental incidents</a:t>
            </a:r>
          </a:p>
          <a:p>
            <a:pPr lvl="1">
              <a:lnSpc>
                <a:spcPct val="80000"/>
              </a:lnSpc>
              <a:spcBef>
                <a:spcPct val="0"/>
              </a:spcBef>
              <a:spcAft>
                <a:spcPct val="50000"/>
              </a:spcAft>
            </a:pPr>
            <a:r>
              <a:rPr lang="en-AU" altLang="en-US" sz="1800" dirty="0">
                <a:solidFill>
                  <a:srgbClr val="004964"/>
                </a:solidFill>
              </a:rPr>
              <a:t>Work with contractors to ensure your expectations are driven down through the supply chain</a:t>
            </a:r>
          </a:p>
          <a:p>
            <a:pPr lvl="1">
              <a:lnSpc>
                <a:spcPct val="80000"/>
              </a:lnSpc>
              <a:spcBef>
                <a:spcPct val="0"/>
              </a:spcBef>
              <a:spcAft>
                <a:spcPct val="50000"/>
              </a:spcAft>
            </a:pPr>
            <a:r>
              <a:rPr lang="en-AU" altLang="en-US" sz="1800" dirty="0">
                <a:solidFill>
                  <a:srgbClr val="004964"/>
                </a:solidFill>
              </a:rPr>
              <a:t>Preferred business travel option</a:t>
            </a:r>
          </a:p>
          <a:p>
            <a:pPr>
              <a:lnSpc>
                <a:spcPct val="80000"/>
              </a:lnSpc>
              <a:spcBef>
                <a:spcPct val="0"/>
              </a:spcBef>
              <a:spcAft>
                <a:spcPct val="50000"/>
              </a:spcAft>
            </a:pPr>
            <a:r>
              <a:rPr lang="en-AU" altLang="en-US" sz="1800" dirty="0">
                <a:solidFill>
                  <a:srgbClr val="004964"/>
                </a:solidFill>
              </a:rPr>
              <a:t>Define key responsibilities for achieving targets</a:t>
            </a:r>
          </a:p>
          <a:p>
            <a:pPr>
              <a:lnSpc>
                <a:spcPct val="80000"/>
              </a:lnSpc>
              <a:spcBef>
                <a:spcPct val="0"/>
              </a:spcBef>
              <a:spcAft>
                <a:spcPct val="50000"/>
              </a:spcAft>
            </a:pPr>
            <a:r>
              <a:rPr lang="en-AU" altLang="en-US" sz="1800" dirty="0">
                <a:solidFill>
                  <a:srgbClr val="004964"/>
                </a:solidFill>
              </a:rPr>
              <a:t>Promote a culture of environmental awareness among staff and contractors to encourage good adoption of the EMS, but also gain knowledge on improvement ideas</a:t>
            </a:r>
          </a:p>
          <a:p>
            <a:pPr>
              <a:lnSpc>
                <a:spcPct val="80000"/>
              </a:lnSpc>
              <a:spcBef>
                <a:spcPct val="0"/>
              </a:spcBef>
              <a:spcAft>
                <a:spcPct val="50000"/>
              </a:spcAft>
            </a:pPr>
            <a:r>
              <a:rPr lang="en-AU" altLang="en-US" sz="1800" dirty="0">
                <a:solidFill>
                  <a:srgbClr val="004964"/>
                </a:solidFill>
              </a:rPr>
              <a:t>Monitor and measure environmental performance against key indicators </a:t>
            </a:r>
          </a:p>
          <a:p>
            <a:pPr>
              <a:lnSpc>
                <a:spcPct val="80000"/>
              </a:lnSpc>
              <a:spcBef>
                <a:spcPct val="0"/>
              </a:spcBef>
              <a:spcAft>
                <a:spcPct val="50000"/>
              </a:spcAft>
            </a:pPr>
            <a:r>
              <a:rPr lang="en-AU" altLang="en-US" sz="1800" dirty="0">
                <a:solidFill>
                  <a:srgbClr val="004964"/>
                </a:solidFill>
              </a:rPr>
              <a:t>Regularly assess progress towards achieving set objectives</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rgbClr val="FFFFFF"/>
                </a:solidFill>
                <a:effectLst>
                  <a:outerShdw blurRad="38100" dist="38100" dir="2700000" algn="tl">
                    <a:srgbClr val="C0C0C0"/>
                  </a:outerShdw>
                </a:effectLst>
              </a:rPr>
              <a:t>Benefits of an EMS</a:t>
            </a:r>
          </a:p>
        </p:txBody>
      </p:sp>
    </p:spTree>
    <p:extLst>
      <p:ext uri="{BB962C8B-B14F-4D97-AF65-F5344CB8AC3E}">
        <p14:creationId xmlns:p14="http://schemas.microsoft.com/office/powerpoint/2010/main" val="3145004521"/>
      </p:ext>
    </p:extLst>
  </p:cSld>
  <p:clrMapOvr>
    <a:masterClrMapping/>
  </p:clrMapOvr>
  <p:transition spd="med"/>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539750" y="1916832"/>
            <a:ext cx="7772400" cy="1143000"/>
          </a:xfrm>
        </p:spPr>
        <p:txBody>
          <a:bodyPr/>
          <a:lstStyle/>
          <a:p>
            <a:r>
              <a:rPr lang="en-AU" altLang="en-US" dirty="0">
                <a:solidFill>
                  <a:srgbClr val="004964"/>
                </a:solidFill>
              </a:rPr>
              <a:t>Thank You</a:t>
            </a:r>
            <a:br>
              <a:rPr lang="en-AU" altLang="en-US" dirty="0">
                <a:solidFill>
                  <a:srgbClr val="004964"/>
                </a:solidFill>
              </a:rPr>
            </a:br>
            <a:br>
              <a:rPr lang="en-AU" altLang="en-US" dirty="0">
                <a:solidFill>
                  <a:srgbClr val="004964"/>
                </a:solidFill>
              </a:rPr>
            </a:br>
            <a:r>
              <a:rPr lang="en-AU" altLang="en-US" sz="2800" dirty="0">
                <a:solidFill>
                  <a:srgbClr val="004964"/>
                </a:solidFill>
              </a:rPr>
              <a:t>Contact Details;</a:t>
            </a:r>
            <a:br>
              <a:rPr lang="en-AU" altLang="en-US" sz="2800" dirty="0">
                <a:solidFill>
                  <a:srgbClr val="004964"/>
                </a:solidFill>
              </a:rPr>
            </a:br>
            <a:r>
              <a:rPr lang="en-AU" altLang="en-US" sz="2800" dirty="0">
                <a:solidFill>
                  <a:srgbClr val="004964"/>
                </a:solidFill>
              </a:rPr>
              <a:t>info@fqmltd.com</a:t>
            </a:r>
            <a:br>
              <a:rPr lang="en-AU" altLang="en-US" sz="2800" dirty="0">
                <a:solidFill>
                  <a:srgbClr val="004964"/>
                </a:solidFill>
              </a:rPr>
            </a:br>
            <a:r>
              <a:rPr lang="en-AU" altLang="en-US" sz="2800" dirty="0">
                <a:solidFill>
                  <a:srgbClr val="004964"/>
                </a:solidFill>
              </a:rPr>
              <a:t>chris.Docherty@fqmltd.com</a:t>
            </a:r>
            <a:br>
              <a:rPr lang="en-AU" altLang="en-US" dirty="0">
                <a:solidFill>
                  <a:srgbClr val="004964"/>
                </a:solidFill>
              </a:rPr>
            </a:br>
            <a:endParaRPr lang="en-AU" altLang="en-US" dirty="0">
              <a:solidFill>
                <a:srgbClr val="004964"/>
              </a:solidFill>
            </a:endParaRPr>
          </a:p>
        </p:txBody>
      </p:sp>
    </p:spTree>
    <p:extLst>
      <p:ext uri="{BB962C8B-B14F-4D97-AF65-F5344CB8AC3E}">
        <p14:creationId xmlns:p14="http://schemas.microsoft.com/office/powerpoint/2010/main" val="1890926170"/>
      </p:ext>
    </p:extLst>
  </p:cSld>
  <p:clrMapOvr>
    <a:masterClrMapping/>
  </p:clrMapOvr>
  <p:transition spd="med"/>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3911" t="18500" r="12039" b="8700"/>
          <a:stretch/>
        </p:blipFill>
        <p:spPr>
          <a:xfrm>
            <a:off x="151817" y="188640"/>
            <a:ext cx="8812671" cy="6192688"/>
          </a:xfrm>
          <a:prstGeom prst="rect">
            <a:avLst/>
          </a:prstGeom>
        </p:spPr>
      </p:pic>
    </p:spTree>
    <p:extLst>
      <p:ext uri="{BB962C8B-B14F-4D97-AF65-F5344CB8AC3E}">
        <p14:creationId xmlns:p14="http://schemas.microsoft.com/office/powerpoint/2010/main" val="31939534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7" name="Rectangle 3"/>
          <p:cNvSpPr>
            <a:spLocks noGrp="1" noChangeArrowheads="1"/>
          </p:cNvSpPr>
          <p:nvPr>
            <p:ph type="body" idx="1"/>
          </p:nvPr>
        </p:nvSpPr>
        <p:spPr>
          <a:xfrm>
            <a:off x="685800" y="1268760"/>
            <a:ext cx="7772400" cy="4403725"/>
          </a:xfrm>
        </p:spPr>
        <p:txBody>
          <a:bodyPr/>
          <a:lstStyle/>
          <a:p>
            <a:pPr>
              <a:lnSpc>
                <a:spcPct val="90000"/>
              </a:lnSpc>
              <a:spcBef>
                <a:spcPct val="0"/>
              </a:spcBef>
              <a:spcAft>
                <a:spcPct val="50000"/>
              </a:spcAft>
            </a:pPr>
            <a:r>
              <a:rPr lang="en-AU" altLang="en-US" sz="1800" dirty="0">
                <a:solidFill>
                  <a:srgbClr val="004964"/>
                </a:solidFill>
              </a:rPr>
              <a:t>Ensure due diligence and ongoing consideration of legal and other environmental requirements </a:t>
            </a:r>
          </a:p>
          <a:p>
            <a:pPr>
              <a:lnSpc>
                <a:spcPct val="90000"/>
              </a:lnSpc>
              <a:spcBef>
                <a:spcPct val="0"/>
              </a:spcBef>
              <a:spcAft>
                <a:spcPct val="50000"/>
              </a:spcAft>
            </a:pPr>
            <a:r>
              <a:rPr lang="en-AU" altLang="en-US" sz="1800" dirty="0">
                <a:solidFill>
                  <a:srgbClr val="004964"/>
                </a:solidFill>
              </a:rPr>
              <a:t>Assist with environmental reporting as required by DECC</a:t>
            </a:r>
          </a:p>
          <a:p>
            <a:pPr>
              <a:lnSpc>
                <a:spcPct val="90000"/>
              </a:lnSpc>
              <a:spcBef>
                <a:spcPct val="0"/>
              </a:spcBef>
              <a:spcAft>
                <a:spcPct val="50000"/>
              </a:spcAft>
            </a:pPr>
            <a:r>
              <a:rPr lang="en-AU" altLang="en-US" sz="1800" dirty="0">
                <a:solidFill>
                  <a:srgbClr val="004964"/>
                </a:solidFill>
              </a:rPr>
              <a:t>Driven by government policy and communicates good practise to industry and communities</a:t>
            </a:r>
          </a:p>
          <a:p>
            <a:pPr>
              <a:lnSpc>
                <a:spcPct val="90000"/>
              </a:lnSpc>
              <a:spcBef>
                <a:spcPct val="0"/>
              </a:spcBef>
              <a:spcAft>
                <a:spcPct val="50000"/>
              </a:spcAft>
            </a:pPr>
            <a:r>
              <a:rPr lang="en-AU" altLang="en-US" sz="1800" dirty="0">
                <a:solidFill>
                  <a:srgbClr val="004964"/>
                </a:solidFill>
              </a:rPr>
              <a:t>Contribute to preferred employer status</a:t>
            </a:r>
          </a:p>
          <a:p>
            <a:pPr>
              <a:lnSpc>
                <a:spcPct val="90000"/>
              </a:lnSpc>
              <a:spcBef>
                <a:spcPct val="0"/>
              </a:spcBef>
              <a:spcAft>
                <a:spcPct val="50000"/>
              </a:spcAft>
            </a:pPr>
            <a:r>
              <a:rPr lang="en-AU" altLang="en-US" sz="1800" dirty="0">
                <a:solidFill>
                  <a:srgbClr val="004964"/>
                </a:solidFill>
              </a:rPr>
              <a:t>Achieve cost savings</a:t>
            </a:r>
          </a:p>
          <a:p>
            <a:pPr>
              <a:lnSpc>
                <a:spcPct val="90000"/>
              </a:lnSpc>
              <a:spcBef>
                <a:spcPct val="0"/>
              </a:spcBef>
              <a:spcAft>
                <a:spcPct val="50000"/>
              </a:spcAft>
            </a:pPr>
            <a:r>
              <a:rPr lang="en-AU" altLang="en-US" sz="1800" dirty="0">
                <a:solidFill>
                  <a:srgbClr val="004964"/>
                </a:solidFill>
              </a:rPr>
              <a:t>Show leadership, nationally and/or internationally</a:t>
            </a:r>
          </a:p>
          <a:p>
            <a:pPr>
              <a:lnSpc>
                <a:spcPct val="90000"/>
              </a:lnSpc>
              <a:spcBef>
                <a:spcPct val="0"/>
              </a:spcBef>
              <a:spcAft>
                <a:spcPct val="50000"/>
              </a:spcAft>
            </a:pPr>
            <a:r>
              <a:rPr lang="en-AU" altLang="en-US" sz="1800" dirty="0">
                <a:solidFill>
                  <a:srgbClr val="004964"/>
                </a:solidFill>
              </a:rPr>
              <a:t>Obtain competitive advantage</a:t>
            </a:r>
          </a:p>
          <a:p>
            <a:pPr>
              <a:lnSpc>
                <a:spcPct val="90000"/>
              </a:lnSpc>
              <a:spcBef>
                <a:spcPct val="0"/>
              </a:spcBef>
              <a:spcAft>
                <a:spcPct val="50000"/>
              </a:spcAft>
            </a:pPr>
            <a:r>
              <a:rPr lang="en-AU" altLang="en-US" sz="1800" dirty="0">
                <a:solidFill>
                  <a:srgbClr val="004964"/>
                </a:solidFill>
              </a:rPr>
              <a:t>May be required by clients, customers and/or regulators</a:t>
            </a:r>
          </a:p>
          <a:p>
            <a:pPr>
              <a:lnSpc>
                <a:spcPct val="90000"/>
              </a:lnSpc>
              <a:spcBef>
                <a:spcPct val="0"/>
              </a:spcBef>
              <a:spcAft>
                <a:spcPct val="50000"/>
              </a:spcAft>
            </a:pPr>
            <a:r>
              <a:rPr lang="en-AU" altLang="en-US" sz="1800" dirty="0">
                <a:solidFill>
                  <a:srgbClr val="004964"/>
                </a:solidFill>
              </a:rPr>
              <a:t>Build goodwill from customers, employees and stakeholders</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rgbClr val="FFFFFF"/>
                </a:solidFill>
                <a:effectLst>
                  <a:outerShdw blurRad="38100" dist="38100" dir="2700000" algn="tl">
                    <a:srgbClr val="C0C0C0"/>
                  </a:outerShdw>
                </a:effectLst>
              </a:rPr>
              <a:t>Benefits of an EMS</a:t>
            </a:r>
          </a:p>
        </p:txBody>
      </p:sp>
    </p:spTree>
    <p:extLst>
      <p:ext uri="{BB962C8B-B14F-4D97-AF65-F5344CB8AC3E}">
        <p14:creationId xmlns:p14="http://schemas.microsoft.com/office/powerpoint/2010/main" val="364611565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683568"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MOD Website Info</a:t>
            </a:r>
          </a:p>
        </p:txBody>
      </p:sp>
      <p:pic>
        <p:nvPicPr>
          <p:cNvPr id="5" name="Picture 4"/>
          <p:cNvPicPr>
            <a:picLocks noChangeAspect="1"/>
          </p:cNvPicPr>
          <p:nvPr/>
        </p:nvPicPr>
        <p:blipFill rotWithShape="1">
          <a:blip r:embed="rId2"/>
          <a:srcRect l="31184" t="50252" r="32290" b="20470"/>
          <a:stretch/>
        </p:blipFill>
        <p:spPr>
          <a:xfrm>
            <a:off x="395536" y="1628800"/>
            <a:ext cx="8424936" cy="3796785"/>
          </a:xfrm>
          <a:prstGeom prst="rect">
            <a:avLst/>
          </a:prstGeom>
        </p:spPr>
      </p:pic>
    </p:spTree>
    <p:extLst>
      <p:ext uri="{BB962C8B-B14F-4D97-AF65-F5344CB8AC3E}">
        <p14:creationId xmlns:p14="http://schemas.microsoft.com/office/powerpoint/2010/main" val="164235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1115616"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rPr>
              <a:t>Emergency Requirements </a:t>
            </a:r>
            <a:r>
              <a:rPr lang="en-GB" sz="2000" kern="0" dirty="0" err="1">
                <a:solidFill>
                  <a:schemeClr val="bg1"/>
                </a:solidFill>
                <a:effectLst>
                  <a:outerShdw blurRad="38100" dist="38100" dir="2700000" algn="tl">
                    <a:srgbClr val="C0C0C0"/>
                  </a:outerShdw>
                </a:effectLst>
                <a:latin typeface="+mn-lt"/>
              </a:rPr>
              <a:t>etc</a:t>
            </a:r>
            <a:endParaRPr lang="en-GB" sz="2000" kern="0" dirty="0">
              <a:solidFill>
                <a:schemeClr val="bg1"/>
              </a:solidFill>
              <a:effectLst>
                <a:outerShdw blurRad="38100" dist="38100" dir="2700000" algn="tl">
                  <a:srgbClr val="C0C0C0"/>
                </a:outerShdw>
              </a:effectLst>
              <a:latin typeface="+mn-lt"/>
            </a:endParaRPr>
          </a:p>
        </p:txBody>
      </p:sp>
      <p:sp>
        <p:nvSpPr>
          <p:cNvPr id="3" name="Rectangle 3"/>
          <p:cNvSpPr txBox="1">
            <a:spLocks noChangeArrowheads="1"/>
          </p:cNvSpPr>
          <p:nvPr/>
        </p:nvSpPr>
        <p:spPr>
          <a:xfrm>
            <a:off x="684213" y="1341438"/>
            <a:ext cx="7772400" cy="5516562"/>
          </a:xfrm>
          <a:prstGeom prst="rect">
            <a:avLst/>
          </a:prstGeom>
        </p:spPr>
        <p:txBody>
          <a:bodyPr/>
          <a:lstStyle>
            <a:lvl1pPr marL="342900" indent="-342900" algn="l" rtl="0" eaLnBrk="0" fontAlgn="base" hangingPunct="0">
              <a:spcBef>
                <a:spcPct val="20000"/>
              </a:spcBef>
              <a:spcAft>
                <a:spcPct val="0"/>
              </a:spcAft>
              <a:buBlip>
                <a:blip r:embed="rId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defTabSz="914400">
              <a:lnSpc>
                <a:spcPct val="90000"/>
              </a:lnSpc>
            </a:pPr>
            <a:r>
              <a:rPr lang="en-AU" altLang="en-US" sz="1800" kern="0" dirty="0">
                <a:solidFill>
                  <a:srgbClr val="004964"/>
                </a:solidFill>
              </a:rPr>
              <a:t>Are there any fire drills planned today?</a:t>
            </a:r>
          </a:p>
          <a:p>
            <a:pPr defTabSz="914400">
              <a:lnSpc>
                <a:spcPct val="90000"/>
              </a:lnSpc>
            </a:pPr>
            <a:r>
              <a:rPr lang="en-AU" altLang="en-US" sz="1800" kern="0" dirty="0">
                <a:solidFill>
                  <a:srgbClr val="004964"/>
                </a:solidFill>
              </a:rPr>
              <a:t>Should a fire alarm be sounded, everyone should evacuate the building to the muster point following the evacuation instructions.</a:t>
            </a:r>
          </a:p>
          <a:p>
            <a:pPr defTabSz="914400">
              <a:lnSpc>
                <a:spcPct val="90000"/>
              </a:lnSpc>
            </a:pPr>
            <a:r>
              <a:rPr lang="en-AU" altLang="en-US" sz="1800" kern="0" dirty="0">
                <a:solidFill>
                  <a:srgbClr val="004964"/>
                </a:solidFill>
              </a:rPr>
              <a:t>Refreshments are provided throughout the day and there will also be comfort breaks at approx. 10.30am and 3.00pm</a:t>
            </a:r>
          </a:p>
          <a:p>
            <a:pPr defTabSz="914400">
              <a:lnSpc>
                <a:spcPct val="90000"/>
              </a:lnSpc>
            </a:pPr>
            <a:r>
              <a:rPr lang="en-AU" altLang="en-US" sz="1800" kern="0" dirty="0">
                <a:solidFill>
                  <a:srgbClr val="004964"/>
                </a:solidFill>
              </a:rPr>
              <a:t>Lunch break will be 12.30 to 1.00pm, with training commencing at 1.05pm (please be prompt)</a:t>
            </a:r>
          </a:p>
          <a:p>
            <a:pPr defTabSz="914400">
              <a:lnSpc>
                <a:spcPct val="90000"/>
              </a:lnSpc>
            </a:pPr>
            <a:r>
              <a:rPr lang="en-AU" altLang="en-US" sz="1800" kern="0" dirty="0">
                <a:solidFill>
                  <a:srgbClr val="004964"/>
                </a:solidFill>
              </a:rPr>
              <a:t>Mobile phone should be switched to silent, but it is fully accepted that calls may need to be taken from time to time, if that is the case please leave the room to take your call</a:t>
            </a:r>
          </a:p>
          <a:p>
            <a:pPr marL="0" indent="0" defTabSz="914400">
              <a:lnSpc>
                <a:spcPct val="90000"/>
              </a:lnSpc>
              <a:buNone/>
            </a:pPr>
            <a:endParaRPr lang="en-AU" altLang="en-US" sz="1800" kern="0" dirty="0">
              <a:solidFill>
                <a:srgbClr val="004964"/>
              </a:solidFill>
            </a:endParaRPr>
          </a:p>
          <a:p>
            <a:pPr marL="0" indent="0" defTabSz="914400">
              <a:lnSpc>
                <a:spcPct val="90000"/>
              </a:lnSpc>
              <a:buNone/>
            </a:pPr>
            <a:endParaRPr lang="en-AU" altLang="en-US" sz="1800" kern="0" dirty="0">
              <a:solidFill>
                <a:srgbClr val="004964"/>
              </a:solidFill>
            </a:endParaRPr>
          </a:p>
          <a:p>
            <a:pPr defTabSz="914400">
              <a:lnSpc>
                <a:spcPct val="90000"/>
              </a:lnSpc>
            </a:pPr>
            <a:endParaRPr lang="en-AU" altLang="en-US" sz="1800" kern="0" dirty="0">
              <a:solidFill>
                <a:srgbClr val="004964"/>
              </a:solidFill>
            </a:endParaRPr>
          </a:p>
        </p:txBody>
      </p:sp>
      <p:pic>
        <p:nvPicPr>
          <p:cNvPr id="5" name="Picture 4"/>
          <p:cNvPicPr>
            <a:picLocks noChangeAspect="1"/>
          </p:cNvPicPr>
          <p:nvPr/>
        </p:nvPicPr>
        <p:blipFill>
          <a:blip r:embed="rId3"/>
          <a:stretch>
            <a:fillRect/>
          </a:stretch>
        </p:blipFill>
        <p:spPr>
          <a:xfrm>
            <a:off x="7092280" y="5157192"/>
            <a:ext cx="1207021" cy="1207021"/>
          </a:xfrm>
          <a:prstGeom prst="rect">
            <a:avLst/>
          </a:prstGeom>
        </p:spPr>
      </p:pic>
    </p:spTree>
    <p:extLst>
      <p:ext uri="{BB962C8B-B14F-4D97-AF65-F5344CB8AC3E}">
        <p14:creationId xmlns:p14="http://schemas.microsoft.com/office/powerpoint/2010/main" val="2646846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2" descr="Interactions between the EMS elements"/>
          <p:cNvPicPr>
            <a:picLocks noChangeAspect="1" noChangeArrowheads="1"/>
          </p:cNvPicPr>
          <p:nvPr/>
        </p:nvPicPr>
        <p:blipFill rotWithShape="1">
          <a:blip r:embed="rId3">
            <a:extLst>
              <a:ext uri="{28A0092B-C50C-407E-A947-70E740481C1C}">
                <a14:useLocalDpi xmlns:a14="http://schemas.microsoft.com/office/drawing/2010/main" val="0"/>
              </a:ext>
            </a:extLst>
          </a:blip>
          <a:srcRect t="4295"/>
          <a:stretch/>
        </p:blipFill>
        <p:spPr bwMode="auto">
          <a:xfrm>
            <a:off x="144338" y="980728"/>
            <a:ext cx="8820150" cy="54726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Grp="1" noChangeArrowheads="1"/>
          </p:cNvSpPr>
          <p:nvPr>
            <p:ph type="title" idx="4294967295"/>
          </p:nvPr>
        </p:nvSpPr>
        <p:spPr>
          <a:xfrm>
            <a:off x="899592" y="188913"/>
            <a:ext cx="7704137" cy="555625"/>
          </a:xfrm>
        </p:spPr>
        <p:txBody>
          <a:bodyPr lIns="90360" tIns="44280" rIns="90360" bIns="44280" anchor="b">
            <a:spAutoFit/>
          </a:bodyPr>
          <a:lstStyle/>
          <a:p>
            <a:pP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dirty="0">
                <a:solidFill>
                  <a:schemeClr val="bg1"/>
                </a:solidFill>
                <a:effectLst>
                  <a:outerShdw blurRad="38100" dist="38100" dir="2700000" algn="tl">
                    <a:srgbClr val="C0C0C0"/>
                  </a:outerShdw>
                </a:effectLst>
              </a:rPr>
              <a:t>Interaction of EMS Elements</a:t>
            </a:r>
          </a:p>
        </p:txBody>
      </p:sp>
    </p:spTree>
    <p:extLst>
      <p:ext uri="{BB962C8B-B14F-4D97-AF65-F5344CB8AC3E}">
        <p14:creationId xmlns:p14="http://schemas.microsoft.com/office/powerpoint/2010/main" val="11579433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5" name="Rectangle 3"/>
          <p:cNvSpPr>
            <a:spLocks noGrp="1" noChangeArrowheads="1"/>
          </p:cNvSpPr>
          <p:nvPr>
            <p:ph type="body" idx="1"/>
          </p:nvPr>
        </p:nvSpPr>
        <p:spPr>
          <a:xfrm>
            <a:off x="751160" y="764704"/>
            <a:ext cx="8001000" cy="5949280"/>
          </a:xfrm>
        </p:spPr>
        <p:txBody>
          <a:bodyPr/>
          <a:lstStyle/>
          <a:p>
            <a:pPr>
              <a:spcBef>
                <a:spcPct val="0"/>
              </a:spcBef>
              <a:spcAft>
                <a:spcPct val="50000"/>
              </a:spcAft>
            </a:pPr>
            <a:r>
              <a:rPr lang="en-AU" altLang="en-US" sz="1800" dirty="0">
                <a:solidFill>
                  <a:srgbClr val="004964"/>
                </a:solidFill>
              </a:rPr>
              <a:t>Develop &amp; approve environmental policy as a statement of commitment</a:t>
            </a:r>
          </a:p>
          <a:p>
            <a:pPr>
              <a:spcBef>
                <a:spcPct val="0"/>
              </a:spcBef>
              <a:spcAft>
                <a:spcPct val="50000"/>
              </a:spcAft>
            </a:pPr>
            <a:r>
              <a:rPr lang="en-AU" altLang="en-US" sz="1800" dirty="0">
                <a:solidFill>
                  <a:srgbClr val="004964"/>
                </a:solidFill>
              </a:rPr>
              <a:t>Provide the necessary resources</a:t>
            </a:r>
          </a:p>
          <a:p>
            <a:pPr>
              <a:spcBef>
                <a:spcPct val="0"/>
              </a:spcBef>
              <a:spcAft>
                <a:spcPct val="50000"/>
              </a:spcAft>
            </a:pPr>
            <a:r>
              <a:rPr lang="en-AU" altLang="en-US" sz="1800" dirty="0">
                <a:solidFill>
                  <a:srgbClr val="004964"/>
                </a:solidFill>
              </a:rPr>
              <a:t>Provide the budget to train resources or appoint external support</a:t>
            </a:r>
          </a:p>
          <a:p>
            <a:pPr>
              <a:spcBef>
                <a:spcPct val="0"/>
              </a:spcBef>
              <a:spcAft>
                <a:spcPct val="50000"/>
              </a:spcAft>
            </a:pPr>
            <a:r>
              <a:rPr lang="en-AU" altLang="en-US" sz="1800" dirty="0">
                <a:solidFill>
                  <a:srgbClr val="004964"/>
                </a:solidFill>
              </a:rPr>
              <a:t>Take responsibility to ensure EMS is established, implemented and maintained, and to report on performance of EMS including recommendations for improvement (Management may wish to appoint a management representative)</a:t>
            </a:r>
          </a:p>
          <a:p>
            <a:pPr>
              <a:spcBef>
                <a:spcPct val="0"/>
              </a:spcBef>
              <a:spcAft>
                <a:spcPct val="50000"/>
              </a:spcAft>
            </a:pPr>
            <a:r>
              <a:rPr lang="en-AU" altLang="en-US" sz="1800" dirty="0">
                <a:solidFill>
                  <a:srgbClr val="004964"/>
                </a:solidFill>
              </a:rPr>
              <a:t>Be a constant advocate of the EMS, it’s benefits and need Provide regular communication for employee engagement</a:t>
            </a:r>
          </a:p>
          <a:p>
            <a:pPr>
              <a:spcBef>
                <a:spcPct val="0"/>
              </a:spcBef>
              <a:spcAft>
                <a:spcPct val="50000"/>
              </a:spcAft>
            </a:pPr>
            <a:r>
              <a:rPr lang="en-AU" altLang="en-US" sz="1800" dirty="0">
                <a:solidFill>
                  <a:srgbClr val="004964"/>
                </a:solidFill>
              </a:rPr>
              <a:t>If a management representative is appointed, ensure they understand that they are acting on behalf of the management and accountability for establishment, implementation and continual improvement remains with the management</a:t>
            </a:r>
          </a:p>
          <a:p>
            <a:pPr>
              <a:spcBef>
                <a:spcPct val="0"/>
              </a:spcBef>
              <a:spcAft>
                <a:spcPct val="50000"/>
              </a:spcAft>
            </a:pPr>
            <a:r>
              <a:rPr lang="en-AU" altLang="en-US" sz="1800" dirty="0">
                <a:solidFill>
                  <a:srgbClr val="004964"/>
                </a:solidFill>
              </a:rPr>
              <a:t>Provide the necessary support to overcome barriers</a:t>
            </a:r>
          </a:p>
          <a:p>
            <a:pPr>
              <a:spcBef>
                <a:spcPct val="0"/>
              </a:spcBef>
              <a:spcAft>
                <a:spcPct val="50000"/>
              </a:spcAft>
            </a:pPr>
            <a:r>
              <a:rPr lang="en-AU" altLang="en-US" sz="1800" dirty="0">
                <a:solidFill>
                  <a:srgbClr val="004964"/>
                </a:solidFill>
              </a:rPr>
              <a:t>Regularly review the EMS to ensure its continuing suitability, adequacy and effectiveness.</a:t>
            </a:r>
            <a:endParaRPr lang="en-AU" altLang="en-US" sz="1800" b="0" u="sng" dirty="0">
              <a:solidFill>
                <a:srgbClr val="004964"/>
              </a:solidFill>
            </a:endParaRPr>
          </a:p>
          <a:p>
            <a:pPr>
              <a:spcBef>
                <a:spcPct val="0"/>
              </a:spcBef>
              <a:spcAft>
                <a:spcPct val="50000"/>
              </a:spcAft>
              <a:buFont typeface="Wingdings 2" panose="05020102010507070707" pitchFamily="18" charset="2"/>
              <a:buChar char="¿"/>
            </a:pPr>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Role of Management</a:t>
            </a:r>
          </a:p>
        </p:txBody>
      </p:sp>
    </p:spTree>
    <p:extLst>
      <p:ext uri="{BB962C8B-B14F-4D97-AF65-F5344CB8AC3E}">
        <p14:creationId xmlns:p14="http://schemas.microsoft.com/office/powerpoint/2010/main" val="389301150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Top Level Structure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844824"/>
            <a:ext cx="5329760" cy="4017611"/>
          </a:xfrm>
          <a:prstGeom prst="rect">
            <a:avLst/>
          </a:prstGeom>
        </p:spPr>
      </p:pic>
    </p:spTree>
    <p:extLst>
      <p:ext uri="{BB962C8B-B14F-4D97-AF65-F5344CB8AC3E}">
        <p14:creationId xmlns:p14="http://schemas.microsoft.com/office/powerpoint/2010/main" val="1038169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p:cNvSpPr txBox="1">
            <a:spLocks noChangeArrowheads="1"/>
          </p:cNvSpPr>
          <p:nvPr/>
        </p:nvSpPr>
        <p:spPr>
          <a:xfrm>
            <a:off x="1116335"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Plan Do Check Act (PDCA)</a:t>
            </a:r>
          </a:p>
        </p:txBody>
      </p:sp>
      <p:pic>
        <p:nvPicPr>
          <p:cNvPr id="2" name="Picture 1"/>
          <p:cNvPicPr>
            <a:picLocks noChangeAspect="1"/>
          </p:cNvPicPr>
          <p:nvPr/>
        </p:nvPicPr>
        <p:blipFill rotWithShape="1">
          <a:blip r:embed="rId2"/>
          <a:srcRect l="43788" t="31100" r="40568" b="26200"/>
          <a:stretch/>
        </p:blipFill>
        <p:spPr>
          <a:xfrm>
            <a:off x="1403648" y="980728"/>
            <a:ext cx="6264696" cy="5619800"/>
          </a:xfrm>
          <a:prstGeom prst="rect">
            <a:avLst/>
          </a:prstGeom>
        </p:spPr>
      </p:pic>
    </p:spTree>
    <p:extLst>
      <p:ext uri="{BB962C8B-B14F-4D97-AF65-F5344CB8AC3E}">
        <p14:creationId xmlns:p14="http://schemas.microsoft.com/office/powerpoint/2010/main" val="1933980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Comfort Break</a:t>
            </a:r>
          </a:p>
        </p:txBody>
      </p:sp>
    </p:spTree>
    <p:extLst>
      <p:ext uri="{BB962C8B-B14F-4D97-AF65-F5344CB8AC3E}">
        <p14:creationId xmlns:p14="http://schemas.microsoft.com/office/powerpoint/2010/main" val="2535992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p:cNvSpPr txBox="1">
            <a:spLocks noChangeArrowheads="1"/>
          </p:cNvSpPr>
          <p:nvPr/>
        </p:nvSpPr>
        <p:spPr>
          <a:xfrm>
            <a:off x="1116335"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Plan Do Check Act (PDCA)</a:t>
            </a:r>
          </a:p>
        </p:txBody>
      </p:sp>
      <p:sp>
        <p:nvSpPr>
          <p:cNvPr id="4" name="Rectangle 3"/>
          <p:cNvSpPr txBox="1">
            <a:spLocks noChangeArrowheads="1"/>
          </p:cNvSpPr>
          <p:nvPr/>
        </p:nvSpPr>
        <p:spPr>
          <a:xfrm>
            <a:off x="899592" y="1268760"/>
            <a:ext cx="7772400" cy="4751387"/>
          </a:xfrm>
          <a:prstGeom prst="rect">
            <a:avLst/>
          </a:prstGeom>
        </p:spPr>
        <p:txBody>
          <a:bodyPr/>
          <a:lstStyle>
            <a:lvl1pPr marL="342900" indent="-342900" algn="l" rtl="0" eaLnBrk="0" fontAlgn="base" hangingPunct="0">
              <a:spcBef>
                <a:spcPct val="20000"/>
              </a:spcBef>
              <a:spcAft>
                <a:spcPct val="0"/>
              </a:spcAft>
              <a:buBlip>
                <a:blip r:embed="rId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defTabSz="914400"/>
            <a:r>
              <a:rPr lang="en-AU" altLang="en-US" sz="1800" kern="0" dirty="0">
                <a:solidFill>
                  <a:srgbClr val="004964"/>
                </a:solidFill>
              </a:rPr>
              <a:t>Plan</a:t>
            </a:r>
          </a:p>
          <a:p>
            <a:pPr lvl="1" defTabSz="914400"/>
            <a:r>
              <a:rPr lang="en-AU" altLang="en-US" sz="1800" kern="0" dirty="0">
                <a:solidFill>
                  <a:srgbClr val="004964"/>
                </a:solidFill>
              </a:rPr>
              <a:t>To determine scope of the system during the initial phase, which will continually develop throughout the lifecycle</a:t>
            </a:r>
          </a:p>
          <a:p>
            <a:pPr defTabSz="914400"/>
            <a:r>
              <a:rPr lang="en-AU" altLang="en-US" sz="1800" kern="0" dirty="0">
                <a:solidFill>
                  <a:srgbClr val="004964"/>
                </a:solidFill>
              </a:rPr>
              <a:t>Do</a:t>
            </a:r>
          </a:p>
          <a:p>
            <a:pPr lvl="1" defTabSz="914400"/>
            <a:r>
              <a:rPr lang="en-AU" altLang="en-US" sz="1800" kern="0" dirty="0">
                <a:solidFill>
                  <a:srgbClr val="004964"/>
                </a:solidFill>
              </a:rPr>
              <a:t>To develop appropriate documentation and assign responsibilities in order to ensure that relevant issues are managed effectively</a:t>
            </a:r>
          </a:p>
          <a:p>
            <a:pPr defTabSz="914400"/>
            <a:r>
              <a:rPr lang="en-AU" altLang="en-US" sz="1800" kern="0" dirty="0">
                <a:solidFill>
                  <a:srgbClr val="004964"/>
                </a:solidFill>
              </a:rPr>
              <a:t>Check</a:t>
            </a:r>
          </a:p>
          <a:p>
            <a:pPr lvl="1" defTabSz="914400"/>
            <a:r>
              <a:rPr lang="en-AU" altLang="en-US" sz="1800" kern="0" dirty="0">
                <a:solidFill>
                  <a:srgbClr val="004964"/>
                </a:solidFill>
              </a:rPr>
              <a:t>Period monitoring and checking to ensure the system is working efficiently and effectively to meet the requirements</a:t>
            </a:r>
          </a:p>
          <a:p>
            <a:pPr defTabSz="914400"/>
            <a:r>
              <a:rPr lang="en-AU" altLang="en-US" sz="1800" kern="0" dirty="0">
                <a:solidFill>
                  <a:srgbClr val="004964"/>
                </a:solidFill>
              </a:rPr>
              <a:t>Act</a:t>
            </a:r>
          </a:p>
          <a:p>
            <a:pPr lvl="1" defTabSz="914400"/>
            <a:r>
              <a:rPr lang="en-AU" altLang="en-US" sz="1800" kern="0" dirty="0">
                <a:solidFill>
                  <a:srgbClr val="004964"/>
                </a:solidFill>
              </a:rPr>
              <a:t>Appropriate measures to rectify any shortfalls and updating where the circumstances change or incidents / findings need actions taken</a:t>
            </a:r>
          </a:p>
          <a:p>
            <a:pPr lvl="1" defTabSz="914400"/>
            <a:endParaRPr lang="en-AU" altLang="en-US" sz="1400" kern="0" dirty="0">
              <a:solidFill>
                <a:srgbClr val="004964"/>
              </a:solidFill>
            </a:endParaRPr>
          </a:p>
        </p:txBody>
      </p:sp>
    </p:spTree>
    <p:extLst>
      <p:ext uri="{BB962C8B-B14F-4D97-AF65-F5344CB8AC3E}">
        <p14:creationId xmlns:p14="http://schemas.microsoft.com/office/powerpoint/2010/main" val="1069706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body" idx="1"/>
          </p:nvPr>
        </p:nvSpPr>
        <p:spPr bwMode="auto">
          <a:xfrm>
            <a:off x="1042988" y="1196752"/>
            <a:ext cx="7643812" cy="4713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ea typeface="+mn-ea"/>
                <a:cs typeface="+mn-cs"/>
              </a:rPr>
              <a:t>Policy Statement </a:t>
            </a:r>
          </a:p>
          <a:p>
            <a:pPr marL="342900" lvl="1"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ea typeface="+mn-ea"/>
                <a:cs typeface="+mn-cs"/>
              </a:rPr>
              <a:t>Identification of Significant Environmental Aspects</a:t>
            </a:r>
          </a:p>
          <a:p>
            <a:pPr marL="342900" lvl="1"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ea typeface="+mn-ea"/>
                <a:cs typeface="+mn-cs"/>
              </a:rPr>
              <a:t>Development of Objectives and Targets</a:t>
            </a:r>
          </a:p>
          <a:p>
            <a:pPr marL="342900" lvl="1"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ea typeface="+mn-ea"/>
                <a:cs typeface="+mn-cs"/>
              </a:rPr>
              <a:t>Implementation Plan to Meet Objectives and Targets</a:t>
            </a:r>
          </a:p>
          <a:p>
            <a:pPr marL="342900" lvl="1"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ea typeface="+mn-ea"/>
                <a:cs typeface="+mn-cs"/>
              </a:rPr>
              <a:t>Training and Competence</a:t>
            </a:r>
          </a:p>
          <a:p>
            <a:pPr marL="342900" lvl="1"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ea typeface="+mn-ea"/>
                <a:cs typeface="+mn-cs"/>
              </a:rPr>
              <a:t>Management Review</a:t>
            </a:r>
          </a:p>
          <a:p>
            <a:pPr marL="342900" lvl="1"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ea typeface="+mn-ea"/>
                <a:cs typeface="+mn-cs"/>
              </a:rPr>
              <a:t>Improvement</a:t>
            </a:r>
          </a:p>
          <a:p>
            <a:pPr marL="1016000" lvl="1" indent="-449263" defTabSz="449263" eaLnBrk="1" hangingPunct="1">
              <a:lnSpc>
                <a:spcPct val="80000"/>
              </a:lnSpc>
              <a:buFontTx/>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endParaRPr lang="en-GB" altLang="en-US" sz="1800" b="1" dirty="0">
              <a:solidFill>
                <a:srgbClr val="004964"/>
              </a:solidFill>
            </a:endParaRPr>
          </a:p>
          <a:p>
            <a:pPr marL="1016000" lvl="1" indent="-449263" defTabSz="449263" eaLnBrk="1" hangingPunct="1">
              <a:lnSpc>
                <a:spcPct val="80000"/>
              </a:lnSpc>
              <a:buFontTx/>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endParaRPr lang="en-GB" altLang="en-US" sz="1800" b="1" dirty="0">
              <a:solidFill>
                <a:srgbClr val="004964"/>
              </a:solidFill>
            </a:endParaRPr>
          </a:p>
          <a:p>
            <a:pPr marL="1016000" lvl="1" indent="-449263" defTabSz="449263" eaLnBrk="1" hangingPunct="1">
              <a:lnSpc>
                <a:spcPct val="80000"/>
              </a:lnSpc>
              <a:buFontTx/>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endParaRPr lang="en-GB" altLang="en-US" sz="1800" b="1" dirty="0">
              <a:solidFill>
                <a:srgbClr val="004964"/>
              </a:solidFill>
            </a:endParaRPr>
          </a:p>
          <a:p>
            <a:pPr marL="1016000" lvl="1" indent="-449263" defTabSz="449263" eaLnBrk="1" hangingPunct="1">
              <a:lnSpc>
                <a:spcPct val="80000"/>
              </a:lnSpc>
              <a:buFontTx/>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endParaRPr lang="en-GB" altLang="en-US" sz="1800" b="1" dirty="0">
              <a:solidFill>
                <a:srgbClr val="004964"/>
              </a:solidFill>
            </a:endParaRPr>
          </a:p>
          <a:p>
            <a:pPr marL="1016000" lvl="1" indent="-449263" defTabSz="449263" eaLnBrk="1" hangingPunct="1">
              <a:lnSpc>
                <a:spcPct val="80000"/>
              </a:lnSpc>
              <a:buFontTx/>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endParaRPr lang="en-GB" altLang="en-US" sz="1800" b="1" dirty="0">
              <a:solidFill>
                <a:srgbClr val="004964"/>
              </a:solidFill>
            </a:endParaRPr>
          </a:p>
          <a:p>
            <a:pPr marL="1016000" lvl="1" indent="-449263" defTabSz="449263" eaLnBrk="1" hangingPunct="1">
              <a:lnSpc>
                <a:spcPct val="80000"/>
              </a:lnSpc>
              <a:buFontTx/>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endParaRPr lang="en-GB" altLang="en-US" sz="1800" b="1" dirty="0">
              <a:solidFill>
                <a:srgbClr val="004964"/>
              </a:solidFill>
            </a:endParaRPr>
          </a:p>
          <a:p>
            <a:pPr marL="342900" lvl="1"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i="1" u="sng" dirty="0">
                <a:solidFill>
                  <a:srgbClr val="004964"/>
                </a:solidFill>
                <a:ea typeface="+mn-ea"/>
                <a:cs typeface="+mn-cs"/>
              </a:rPr>
              <a:t>How you meet the elements is up to you</a:t>
            </a: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Key Elements</a:t>
            </a:r>
          </a:p>
        </p:txBody>
      </p:sp>
      <p:pic>
        <p:nvPicPr>
          <p:cNvPr id="4" name="Picture 3"/>
          <p:cNvPicPr>
            <a:picLocks noChangeAspect="1"/>
          </p:cNvPicPr>
          <p:nvPr/>
        </p:nvPicPr>
        <p:blipFill>
          <a:blip r:embed="rId3"/>
          <a:stretch>
            <a:fillRect/>
          </a:stretch>
        </p:blipFill>
        <p:spPr>
          <a:xfrm>
            <a:off x="4860032" y="2852936"/>
            <a:ext cx="3146078" cy="2355759"/>
          </a:xfrm>
          <a:prstGeom prst="rect">
            <a:avLst/>
          </a:prstGeom>
        </p:spPr>
      </p:pic>
    </p:spTree>
    <p:extLst>
      <p:ext uri="{BB962C8B-B14F-4D97-AF65-F5344CB8AC3E}">
        <p14:creationId xmlns:p14="http://schemas.microsoft.com/office/powerpoint/2010/main" val="3769181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95536" y="980728"/>
            <a:ext cx="8276456" cy="5112568"/>
          </a:xfrm>
          <a:prstGeom prst="rect">
            <a:avLst/>
          </a:prstGeom>
        </p:spPr>
        <p:txBody>
          <a:bodyPr/>
          <a:lstStyle>
            <a:lvl1pPr marL="342900" indent="-342900" algn="l" rtl="0" eaLnBrk="0" fontAlgn="base" hangingPunct="0">
              <a:spcBef>
                <a:spcPct val="20000"/>
              </a:spcBef>
              <a:spcAft>
                <a:spcPct val="0"/>
              </a:spcAft>
              <a:buBlip>
                <a:blip r:embed="rId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marL="0" lvl="1" indent="0">
              <a:lnSpc>
                <a:spcPct val="80000"/>
              </a:lnSpc>
              <a:spcBef>
                <a:spcPct val="0"/>
              </a:spcBef>
              <a:spcAft>
                <a:spcPct val="50000"/>
              </a:spcAft>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b="1" dirty="0">
                <a:solidFill>
                  <a:srgbClr val="004964"/>
                </a:solidFill>
                <a:cs typeface="+mn-cs"/>
              </a:rPr>
              <a:t>3 Terms and Definitions</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Terms related to the organisation and leadership</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Terms related to planning</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Terms related to support and operations</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Terms related to performance evaluation and improvement</a:t>
            </a:r>
          </a:p>
          <a:p>
            <a:pPr defTabSz="914400">
              <a:lnSpc>
                <a:spcPct val="90000"/>
              </a:lnSpc>
              <a:buFont typeface="Wingdings" panose="05000000000000000000" pitchFamily="2" charset="2"/>
              <a:buNone/>
            </a:pPr>
            <a:endParaRPr lang="en-AU" altLang="en-US" sz="1800" kern="0" dirty="0">
              <a:solidFill>
                <a:srgbClr val="004964"/>
              </a:solidFill>
            </a:endParaRPr>
          </a:p>
          <a:p>
            <a:pPr marL="0" lvl="1" indent="0">
              <a:lnSpc>
                <a:spcPct val="80000"/>
              </a:lnSpc>
              <a:spcBef>
                <a:spcPct val="0"/>
              </a:spcBef>
              <a:spcAft>
                <a:spcPct val="50000"/>
              </a:spcAft>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b="1" dirty="0">
                <a:solidFill>
                  <a:srgbClr val="004964"/>
                </a:solidFill>
                <a:cs typeface="+mn-cs"/>
              </a:rPr>
              <a:t>4 Context of the Organisation</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Understanding the organisation and its context</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Understanding the needs and expectations of interested parties</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Determining the scope of the EMS</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The Environmental Management System</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ISO 14001:2015 Elements</a:t>
            </a:r>
          </a:p>
        </p:txBody>
      </p:sp>
    </p:spTree>
    <p:extLst>
      <p:ext uri="{BB962C8B-B14F-4D97-AF65-F5344CB8AC3E}">
        <p14:creationId xmlns:p14="http://schemas.microsoft.com/office/powerpoint/2010/main" val="2742054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95536" y="980728"/>
            <a:ext cx="8276456" cy="5112568"/>
          </a:xfrm>
          <a:prstGeom prst="rect">
            <a:avLst/>
          </a:prstGeom>
        </p:spPr>
        <p:txBody>
          <a:bodyPr/>
          <a:lstStyle>
            <a:lvl1pPr marL="342900" indent="-342900" algn="l" rtl="0" eaLnBrk="0" fontAlgn="base" hangingPunct="0">
              <a:spcBef>
                <a:spcPct val="20000"/>
              </a:spcBef>
              <a:spcAft>
                <a:spcPct val="0"/>
              </a:spcAft>
              <a:buBlip>
                <a:blip r:embed="rId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marL="0" lvl="1" indent="0">
              <a:lnSpc>
                <a:spcPct val="80000"/>
              </a:lnSpc>
              <a:spcBef>
                <a:spcPct val="0"/>
              </a:spcBef>
              <a:spcAft>
                <a:spcPct val="50000"/>
              </a:spcAft>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b="1" dirty="0">
                <a:solidFill>
                  <a:srgbClr val="004964"/>
                </a:solidFill>
                <a:cs typeface="+mn-cs"/>
              </a:rPr>
              <a:t>5 Leadership</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Leadership and commitment</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Environmental Policy</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Organisational roles, responsibilities and authorities</a:t>
            </a:r>
          </a:p>
          <a:p>
            <a:pPr marL="0" lvl="1" indent="0">
              <a:lnSpc>
                <a:spcPct val="80000"/>
              </a:lnSpc>
              <a:spcBef>
                <a:spcPct val="0"/>
              </a:spcBef>
              <a:spcAft>
                <a:spcPct val="50000"/>
              </a:spcAft>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endParaRPr lang="en-AU" altLang="en-US" sz="1800" dirty="0">
              <a:solidFill>
                <a:srgbClr val="004964"/>
              </a:solidFill>
              <a:cs typeface="+mn-cs"/>
            </a:endParaRPr>
          </a:p>
          <a:p>
            <a:pPr marL="0" lvl="1" indent="0">
              <a:lnSpc>
                <a:spcPct val="80000"/>
              </a:lnSpc>
              <a:spcBef>
                <a:spcPct val="0"/>
              </a:spcBef>
              <a:spcAft>
                <a:spcPct val="50000"/>
              </a:spcAft>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b="1" dirty="0">
                <a:solidFill>
                  <a:srgbClr val="004964"/>
                </a:solidFill>
                <a:cs typeface="+mn-cs"/>
              </a:rPr>
              <a:t>6 Planning</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Actions to address risks and opportunities</a:t>
            </a:r>
          </a:p>
          <a:p>
            <a:pPr marL="742950" lvl="2"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General</a:t>
            </a:r>
          </a:p>
          <a:p>
            <a:pPr marL="742950" lvl="2"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Environmental Aspects</a:t>
            </a:r>
          </a:p>
          <a:p>
            <a:pPr marL="742950" lvl="2"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Compliance obligations</a:t>
            </a:r>
          </a:p>
          <a:p>
            <a:pPr marL="742950" lvl="2"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Planning action</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Environmental objectives and planning to achieve them</a:t>
            </a:r>
          </a:p>
          <a:p>
            <a:pPr marL="742950" lvl="2"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Environmental objectives</a:t>
            </a:r>
          </a:p>
          <a:p>
            <a:pPr marL="742950" lvl="2"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Planning actions to achieve environmental objectives</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ISO 14001:2015 Elements</a:t>
            </a:r>
          </a:p>
        </p:txBody>
      </p:sp>
    </p:spTree>
    <p:extLst>
      <p:ext uri="{BB962C8B-B14F-4D97-AF65-F5344CB8AC3E}">
        <p14:creationId xmlns:p14="http://schemas.microsoft.com/office/powerpoint/2010/main" val="2810938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95536" y="908720"/>
            <a:ext cx="8276456" cy="5112568"/>
          </a:xfrm>
          <a:prstGeom prst="rect">
            <a:avLst/>
          </a:prstGeom>
        </p:spPr>
        <p:txBody>
          <a:bodyPr/>
          <a:lstStyle>
            <a:lvl1pPr marL="342900" indent="-342900" algn="l" rtl="0" eaLnBrk="0" fontAlgn="base" hangingPunct="0">
              <a:spcBef>
                <a:spcPct val="20000"/>
              </a:spcBef>
              <a:spcAft>
                <a:spcPct val="0"/>
              </a:spcAft>
              <a:buBlip>
                <a:blip r:embed="rId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marL="0" lvl="1" indent="0">
              <a:lnSpc>
                <a:spcPct val="80000"/>
              </a:lnSpc>
              <a:spcBef>
                <a:spcPct val="0"/>
              </a:spcBef>
              <a:spcAft>
                <a:spcPct val="50000"/>
              </a:spcAft>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b="1" dirty="0">
                <a:solidFill>
                  <a:srgbClr val="004964"/>
                </a:solidFill>
                <a:cs typeface="+mn-cs"/>
              </a:rPr>
              <a:t>7 Support</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Resources</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Competence</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Awareness</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Communication</a:t>
            </a:r>
          </a:p>
          <a:p>
            <a:pPr marL="742950" lvl="2"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General</a:t>
            </a:r>
          </a:p>
          <a:p>
            <a:pPr marL="742950" lvl="2"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Internal</a:t>
            </a:r>
          </a:p>
          <a:p>
            <a:pPr marL="742950" lvl="2"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External</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Documented Information</a:t>
            </a:r>
          </a:p>
          <a:p>
            <a:pPr marL="742950" lvl="2"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General</a:t>
            </a:r>
          </a:p>
          <a:p>
            <a:pPr marL="742950" lvl="2"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Creating and updating</a:t>
            </a:r>
          </a:p>
          <a:p>
            <a:pPr marL="742950" lvl="2"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Control of documented information</a:t>
            </a:r>
          </a:p>
          <a:p>
            <a:pPr marL="400050" lvl="2" indent="0">
              <a:lnSpc>
                <a:spcPct val="80000"/>
              </a:lnSpc>
              <a:spcBef>
                <a:spcPct val="0"/>
              </a:spcBef>
              <a:spcAft>
                <a:spcPct val="50000"/>
              </a:spcAft>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endParaRPr lang="en-AU" altLang="en-US" sz="1800" dirty="0">
              <a:solidFill>
                <a:srgbClr val="004964"/>
              </a:solidFill>
              <a:cs typeface="+mn-cs"/>
            </a:endParaRPr>
          </a:p>
          <a:p>
            <a:pPr marL="0" lvl="1" indent="0">
              <a:lnSpc>
                <a:spcPct val="80000"/>
              </a:lnSpc>
              <a:spcBef>
                <a:spcPct val="0"/>
              </a:spcBef>
              <a:spcAft>
                <a:spcPct val="50000"/>
              </a:spcAft>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b="1" dirty="0">
                <a:solidFill>
                  <a:srgbClr val="004964"/>
                </a:solidFill>
              </a:rPr>
              <a:t>8 Operations</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rPr>
              <a:t>Operational planning and control</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rPr>
              <a:t>Emergency preparedness and response</a:t>
            </a:r>
          </a:p>
          <a:p>
            <a:pPr marL="400050" lvl="2" indent="0">
              <a:lnSpc>
                <a:spcPct val="80000"/>
              </a:lnSpc>
              <a:spcBef>
                <a:spcPct val="0"/>
              </a:spcBef>
              <a:spcAft>
                <a:spcPct val="50000"/>
              </a:spcAft>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endParaRPr lang="en-AU" altLang="en-US" sz="1800" dirty="0">
              <a:solidFill>
                <a:srgbClr val="004964"/>
              </a:solidFill>
              <a:cs typeface="+mn-cs"/>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ISO 14001:2015 Elements</a:t>
            </a:r>
          </a:p>
        </p:txBody>
      </p:sp>
    </p:spTree>
    <p:extLst>
      <p:ext uri="{BB962C8B-B14F-4D97-AF65-F5344CB8AC3E}">
        <p14:creationId xmlns:p14="http://schemas.microsoft.com/office/powerpoint/2010/main" val="3394325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827584"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rPr>
              <a:t>Training Delivery</a:t>
            </a:r>
          </a:p>
        </p:txBody>
      </p:sp>
      <p:sp>
        <p:nvSpPr>
          <p:cNvPr id="3" name="Rectangle 3"/>
          <p:cNvSpPr txBox="1">
            <a:spLocks noChangeArrowheads="1"/>
          </p:cNvSpPr>
          <p:nvPr/>
        </p:nvSpPr>
        <p:spPr>
          <a:xfrm>
            <a:off x="684213" y="908720"/>
            <a:ext cx="7772400" cy="5516562"/>
          </a:xfrm>
          <a:prstGeom prst="rect">
            <a:avLst/>
          </a:prstGeom>
        </p:spPr>
        <p:txBody>
          <a:bodyPr/>
          <a:lstStyle>
            <a:lvl1pPr marL="342900" indent="-342900" algn="l" rtl="0" eaLnBrk="0" fontAlgn="base" hangingPunct="0">
              <a:spcBef>
                <a:spcPct val="20000"/>
              </a:spcBef>
              <a:spcAft>
                <a:spcPct val="0"/>
              </a:spcAft>
              <a:buBlip>
                <a:blip r:embed="rId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defTabSz="914400">
              <a:lnSpc>
                <a:spcPct val="90000"/>
              </a:lnSpc>
            </a:pPr>
            <a:r>
              <a:rPr lang="en-AU" altLang="en-US" sz="1800" kern="0" dirty="0">
                <a:solidFill>
                  <a:srgbClr val="004964"/>
                </a:solidFill>
              </a:rPr>
              <a:t>The style of training that will be delivered over the course of the next 3 days will be;</a:t>
            </a:r>
          </a:p>
          <a:p>
            <a:pPr marL="0" indent="0" defTabSz="914400">
              <a:lnSpc>
                <a:spcPct val="90000"/>
              </a:lnSpc>
              <a:buNone/>
            </a:pPr>
            <a:endParaRPr lang="en-AU" altLang="en-US" sz="1800" kern="0" dirty="0">
              <a:solidFill>
                <a:srgbClr val="004964"/>
              </a:solidFill>
            </a:endParaRPr>
          </a:p>
          <a:p>
            <a:pPr lvl="1" defTabSz="914400">
              <a:lnSpc>
                <a:spcPct val="90000"/>
              </a:lnSpc>
            </a:pPr>
            <a:r>
              <a:rPr lang="en-AU" altLang="en-US" sz="1800" kern="0" dirty="0">
                <a:solidFill>
                  <a:srgbClr val="004964"/>
                </a:solidFill>
              </a:rPr>
              <a:t>Presentation around power point slides</a:t>
            </a:r>
          </a:p>
          <a:p>
            <a:pPr marL="457200" lvl="1" indent="0" defTabSz="914400">
              <a:lnSpc>
                <a:spcPct val="90000"/>
              </a:lnSpc>
              <a:buNone/>
            </a:pPr>
            <a:endParaRPr lang="en-AU" altLang="en-US" sz="1800" kern="0" dirty="0">
              <a:solidFill>
                <a:srgbClr val="004964"/>
              </a:solidFill>
            </a:endParaRPr>
          </a:p>
          <a:p>
            <a:pPr lvl="1" defTabSz="914400">
              <a:lnSpc>
                <a:spcPct val="90000"/>
              </a:lnSpc>
            </a:pPr>
            <a:r>
              <a:rPr lang="en-AU" altLang="en-US" sz="1800" kern="0" dirty="0">
                <a:solidFill>
                  <a:srgbClr val="004964"/>
                </a:solidFill>
              </a:rPr>
              <a:t>Demonstration of elements of an EMS through an FQM software product</a:t>
            </a:r>
          </a:p>
          <a:p>
            <a:pPr marL="457200" lvl="1" indent="0" defTabSz="914400">
              <a:lnSpc>
                <a:spcPct val="90000"/>
              </a:lnSpc>
              <a:buNone/>
            </a:pPr>
            <a:endParaRPr lang="en-AU" altLang="en-US" sz="1800" kern="0" dirty="0">
              <a:solidFill>
                <a:srgbClr val="004964"/>
              </a:solidFill>
            </a:endParaRPr>
          </a:p>
          <a:p>
            <a:pPr lvl="1" defTabSz="914400">
              <a:lnSpc>
                <a:spcPct val="90000"/>
              </a:lnSpc>
            </a:pPr>
            <a:r>
              <a:rPr lang="en-AU" altLang="en-US" sz="1800" kern="0" dirty="0">
                <a:solidFill>
                  <a:srgbClr val="004964"/>
                </a:solidFill>
              </a:rPr>
              <a:t>Open dialogue of questions and answers through out the training. Please don’t wait to be asked if you understand, please ask any questions you wish. If I can not answer I will ensure to provide you with an answer by email or follow up call</a:t>
            </a:r>
          </a:p>
          <a:p>
            <a:pPr marL="457200" lvl="1" indent="0" defTabSz="914400">
              <a:lnSpc>
                <a:spcPct val="90000"/>
              </a:lnSpc>
              <a:buNone/>
            </a:pPr>
            <a:endParaRPr lang="en-AU" altLang="en-US" sz="1800" kern="0" dirty="0">
              <a:solidFill>
                <a:srgbClr val="004964"/>
              </a:solidFill>
            </a:endParaRPr>
          </a:p>
          <a:p>
            <a:pPr lvl="1" defTabSz="914400">
              <a:lnSpc>
                <a:spcPct val="90000"/>
              </a:lnSpc>
            </a:pPr>
            <a:r>
              <a:rPr lang="en-AU" altLang="en-US" sz="1800" kern="0" dirty="0">
                <a:solidFill>
                  <a:srgbClr val="004964"/>
                </a:solidFill>
              </a:rPr>
              <a:t>Open dialogue between peers to gain an understanding of the differences of locations within the agency, positions within the agency and the behaviours within the room</a:t>
            </a:r>
          </a:p>
          <a:p>
            <a:pPr marL="0" indent="0" defTabSz="914400">
              <a:lnSpc>
                <a:spcPct val="90000"/>
              </a:lnSpc>
              <a:buNone/>
            </a:pPr>
            <a:endParaRPr lang="en-AU" altLang="en-US" sz="1800" kern="0" dirty="0">
              <a:solidFill>
                <a:srgbClr val="004964"/>
              </a:solidFill>
            </a:endParaRPr>
          </a:p>
          <a:p>
            <a:pPr defTabSz="914400">
              <a:lnSpc>
                <a:spcPct val="90000"/>
              </a:lnSpc>
            </a:pPr>
            <a:endParaRPr lang="en-AU" altLang="en-US" sz="1800" kern="0" dirty="0">
              <a:solidFill>
                <a:srgbClr val="004964"/>
              </a:solidFill>
            </a:endParaRPr>
          </a:p>
          <a:p>
            <a:pPr defTabSz="914400">
              <a:lnSpc>
                <a:spcPct val="90000"/>
              </a:lnSpc>
            </a:pPr>
            <a:endParaRPr lang="en-AU" altLang="en-US" sz="1800" kern="0" dirty="0">
              <a:solidFill>
                <a:srgbClr val="004964"/>
              </a:solidFill>
            </a:endParaRPr>
          </a:p>
        </p:txBody>
      </p:sp>
      <p:pic>
        <p:nvPicPr>
          <p:cNvPr id="4" name="Picture 3"/>
          <p:cNvPicPr>
            <a:picLocks noChangeAspect="1"/>
          </p:cNvPicPr>
          <p:nvPr/>
        </p:nvPicPr>
        <p:blipFill>
          <a:blip r:embed="rId3"/>
          <a:stretch>
            <a:fillRect/>
          </a:stretch>
        </p:blipFill>
        <p:spPr>
          <a:xfrm>
            <a:off x="6970179" y="5733256"/>
            <a:ext cx="1346237" cy="1008112"/>
          </a:xfrm>
          <a:prstGeom prst="rect">
            <a:avLst/>
          </a:prstGeom>
        </p:spPr>
      </p:pic>
    </p:spTree>
    <p:extLst>
      <p:ext uri="{BB962C8B-B14F-4D97-AF65-F5344CB8AC3E}">
        <p14:creationId xmlns:p14="http://schemas.microsoft.com/office/powerpoint/2010/main" val="443715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67544" y="1196752"/>
            <a:ext cx="8276456" cy="5112568"/>
          </a:xfrm>
          <a:prstGeom prst="rect">
            <a:avLst/>
          </a:prstGeom>
        </p:spPr>
        <p:txBody>
          <a:bodyPr/>
          <a:lstStyle>
            <a:lvl1pPr marL="342900" indent="-342900" algn="l" rtl="0" eaLnBrk="0" fontAlgn="base" hangingPunct="0">
              <a:spcBef>
                <a:spcPct val="20000"/>
              </a:spcBef>
              <a:spcAft>
                <a:spcPct val="0"/>
              </a:spcAft>
              <a:buBlip>
                <a:blip r:embed="rId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marL="0" lvl="1" indent="0">
              <a:lnSpc>
                <a:spcPct val="80000"/>
              </a:lnSpc>
              <a:spcBef>
                <a:spcPct val="0"/>
              </a:spcBef>
              <a:spcAft>
                <a:spcPct val="50000"/>
              </a:spcAft>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b="1" dirty="0">
                <a:solidFill>
                  <a:srgbClr val="004964"/>
                </a:solidFill>
                <a:cs typeface="+mn-cs"/>
              </a:rPr>
              <a:t>9 Performance evaluation</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Monitoring, measurement, analysis and evaluation</a:t>
            </a:r>
          </a:p>
          <a:p>
            <a:pPr marL="742950" lvl="2"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General</a:t>
            </a:r>
          </a:p>
          <a:p>
            <a:pPr marL="742950" lvl="2"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Evaluation of compliance</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Internal Audit</a:t>
            </a:r>
          </a:p>
          <a:p>
            <a:pPr marL="742950" lvl="2"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General</a:t>
            </a:r>
          </a:p>
          <a:p>
            <a:pPr marL="742950" lvl="2"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Internal audit programme</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Management Review</a:t>
            </a:r>
          </a:p>
          <a:p>
            <a:pPr marL="0" lvl="1" indent="0">
              <a:lnSpc>
                <a:spcPct val="80000"/>
              </a:lnSpc>
              <a:spcBef>
                <a:spcPct val="0"/>
              </a:spcBef>
              <a:spcAft>
                <a:spcPct val="50000"/>
              </a:spcAft>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endParaRPr lang="en-AU" altLang="en-US" sz="1800" dirty="0">
              <a:solidFill>
                <a:srgbClr val="004964"/>
              </a:solidFill>
              <a:cs typeface="+mn-cs"/>
            </a:endParaRPr>
          </a:p>
          <a:p>
            <a:pPr marL="0" lvl="1" indent="0">
              <a:lnSpc>
                <a:spcPct val="80000"/>
              </a:lnSpc>
              <a:spcBef>
                <a:spcPct val="0"/>
              </a:spcBef>
              <a:spcAft>
                <a:spcPct val="50000"/>
              </a:spcAft>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b="1" dirty="0">
                <a:solidFill>
                  <a:srgbClr val="004964"/>
                </a:solidFill>
                <a:cs typeface="+mn-cs"/>
              </a:rPr>
              <a:t>10 Improvement</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General</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Nonconformity and corrective action</a:t>
            </a:r>
          </a:p>
          <a:p>
            <a:pPr marL="342900" lvl="1" indent="-342900">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AU" altLang="en-US" sz="1800" dirty="0">
                <a:solidFill>
                  <a:srgbClr val="004964"/>
                </a:solidFill>
                <a:cs typeface="+mn-cs"/>
              </a:rPr>
              <a:t>Continual improvement</a:t>
            </a:r>
          </a:p>
          <a:p>
            <a:pPr defTabSz="914400">
              <a:lnSpc>
                <a:spcPct val="90000"/>
              </a:lnSpc>
              <a:buFont typeface="Wingdings" panose="05000000000000000000" pitchFamily="2" charset="2"/>
              <a:buNone/>
            </a:pPr>
            <a:endParaRPr lang="en-AU" altLang="en-US" sz="1000" kern="0" dirty="0">
              <a:solidFill>
                <a:srgbClr val="004964"/>
              </a:solidFill>
            </a:endParaRPr>
          </a:p>
          <a:p>
            <a:pPr defTabSz="914400">
              <a:lnSpc>
                <a:spcPct val="90000"/>
              </a:lnSpc>
              <a:buFont typeface="Wingdings" panose="05000000000000000000" pitchFamily="2" charset="2"/>
              <a:buNone/>
            </a:pPr>
            <a:r>
              <a:rPr lang="en-AU" altLang="en-US" sz="1000" kern="0" dirty="0">
                <a:solidFill>
                  <a:srgbClr val="004964"/>
                </a:solidFill>
              </a:rPr>
              <a:t>		</a:t>
            </a:r>
          </a:p>
          <a:p>
            <a:pPr defTabSz="914400">
              <a:lnSpc>
                <a:spcPct val="90000"/>
              </a:lnSpc>
              <a:buFont typeface="Wingdings" panose="05000000000000000000" pitchFamily="2" charset="2"/>
              <a:buNone/>
            </a:pPr>
            <a:endParaRPr lang="en-AU" altLang="en-US" sz="1000" kern="0" dirty="0">
              <a:solidFill>
                <a:srgbClr val="004964"/>
              </a:solidFill>
            </a:endParaRPr>
          </a:p>
          <a:p>
            <a:pPr defTabSz="914400">
              <a:lnSpc>
                <a:spcPct val="130000"/>
              </a:lnSpc>
              <a:buFont typeface="Wingdings" panose="05000000000000000000" pitchFamily="2" charset="2"/>
              <a:buNone/>
            </a:pPr>
            <a:endParaRPr lang="en-AU" altLang="en-US" sz="1000" kern="0" dirty="0">
              <a:solidFill>
                <a:srgbClr val="004964"/>
              </a:solidFill>
            </a:endParaRPr>
          </a:p>
          <a:p>
            <a:pPr defTabSz="914400">
              <a:lnSpc>
                <a:spcPct val="130000"/>
              </a:lnSpc>
              <a:buFont typeface="Wingdings" panose="05000000000000000000" pitchFamily="2" charset="2"/>
              <a:buNone/>
            </a:pPr>
            <a:endParaRPr lang="en-AU" altLang="en-US" sz="1000" kern="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ISO 14001:2015 Elements</a:t>
            </a:r>
          </a:p>
        </p:txBody>
      </p:sp>
    </p:spTree>
    <p:extLst>
      <p:ext uri="{BB962C8B-B14F-4D97-AF65-F5344CB8AC3E}">
        <p14:creationId xmlns:p14="http://schemas.microsoft.com/office/powerpoint/2010/main" val="3918864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p:cNvSpPr>
            <a:spLocks noGrp="1" noChangeArrowheads="1"/>
          </p:cNvSpPr>
          <p:nvPr>
            <p:ph type="body" idx="1"/>
          </p:nvPr>
        </p:nvSpPr>
        <p:spPr bwMode="auto">
          <a:xfrm>
            <a:off x="323528" y="1052736"/>
            <a:ext cx="8496944" cy="5256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ea typeface="+mn-ea"/>
                <a:cs typeface="+mn-cs"/>
              </a:rPr>
              <a:t>Management’s declaration of commitment to the environment. </a:t>
            </a:r>
          </a:p>
          <a:p>
            <a:pPr marL="342900" lvl="1"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ea typeface="+mn-ea"/>
                <a:cs typeface="+mn-cs"/>
              </a:rPr>
              <a:t>Policy Statement </a:t>
            </a:r>
          </a:p>
          <a:p>
            <a:pPr marL="742950" lvl="2"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ea typeface="+mn-ea"/>
                <a:cs typeface="+mn-cs"/>
              </a:rPr>
              <a:t>3 Main Elements (Big 3)</a:t>
            </a:r>
          </a:p>
          <a:p>
            <a:pPr marL="1200150" lvl="3"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latin typeface="+mn-lt"/>
                <a:ea typeface="+mn-ea"/>
                <a:cs typeface="+mn-cs"/>
              </a:rPr>
              <a:t>Commitment to Compliance</a:t>
            </a:r>
          </a:p>
          <a:p>
            <a:pPr marL="1200150" lvl="3"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latin typeface="+mn-lt"/>
                <a:ea typeface="+mn-ea"/>
                <a:cs typeface="+mn-cs"/>
              </a:rPr>
              <a:t>Commitment to Prevention of Pollution and Accident </a:t>
            </a:r>
          </a:p>
          <a:p>
            <a:pPr marL="1200150" lvl="3"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latin typeface="+mn-lt"/>
                <a:ea typeface="+mn-ea"/>
                <a:cs typeface="+mn-cs"/>
              </a:rPr>
              <a:t>Commitment to Continual Improvement</a:t>
            </a:r>
          </a:p>
          <a:p>
            <a:pPr marL="342900" lvl="1"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ea typeface="+mn-ea"/>
                <a:cs typeface="+mn-cs"/>
              </a:rPr>
              <a:t>Broader definition of pollution prevention</a:t>
            </a:r>
          </a:p>
          <a:p>
            <a:pPr marL="342900" lvl="1"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rPr>
              <a:t>Must be appropriate to the nature, scale and environmental impacts of the organisation’s activities, products or services</a:t>
            </a:r>
          </a:p>
          <a:p>
            <a:pPr marL="342900" lvl="1"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rPr>
              <a:t>Provides a framework for setting and reviewing objectives and targets</a:t>
            </a:r>
          </a:p>
          <a:p>
            <a:pPr marL="342900" lvl="1"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rPr>
              <a:t>Way of communicating environmental mission internally and externally</a:t>
            </a:r>
          </a:p>
          <a:p>
            <a:pPr marL="342900" lvl="1"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r>
              <a:rPr lang="en-GB" altLang="en-US" sz="1800" dirty="0">
                <a:solidFill>
                  <a:srgbClr val="004964"/>
                </a:solidFill>
              </a:rPr>
              <a:t>Can be cascaded down from higher level group (government) statements</a:t>
            </a:r>
          </a:p>
          <a:p>
            <a:pPr marL="342900" lvl="1" indent="-342900" defTabSz="449263">
              <a:lnSpc>
                <a:spcPct val="80000"/>
              </a:lnSpc>
              <a:spcBef>
                <a:spcPct val="0"/>
              </a:spcBef>
              <a:spcAft>
                <a:spcPct val="50000"/>
              </a:spcAft>
              <a:buBlip>
                <a:blip r:embed="rId2"/>
              </a:buBlip>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 pos="9880600" algn="l"/>
              </a:tabLst>
            </a:pPr>
            <a:endParaRPr lang="en-GB" altLang="en-US" sz="1800" dirty="0">
              <a:solidFill>
                <a:srgbClr val="004964"/>
              </a:solidFill>
              <a:ea typeface="+mn-ea"/>
              <a:cs typeface="+mn-cs"/>
            </a:endParaRPr>
          </a:p>
          <a:p>
            <a:pPr marL="457200" indent="-457200" defTabSz="449263" eaLnBrk="1" hangingPunct="1">
              <a:lnSpc>
                <a:spcPct val="90000"/>
              </a:lnSpc>
              <a:spcBef>
                <a:spcPts val="700"/>
              </a:spcBef>
              <a:buFontTx/>
              <a:buNone/>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endParaRPr lang="en-GB" altLang="en-US" sz="2000" b="1" dirty="0"/>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Policy Statement</a:t>
            </a:r>
          </a:p>
        </p:txBody>
      </p:sp>
    </p:spTree>
    <p:extLst>
      <p:ext uri="{BB962C8B-B14F-4D97-AF65-F5344CB8AC3E}">
        <p14:creationId xmlns:p14="http://schemas.microsoft.com/office/powerpoint/2010/main" val="2862296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9" name="Picture 5"/>
          <p:cNvPicPr>
            <a:picLocks noGrp="1" noChangeAspect="1" noChangeArrowheads="1"/>
          </p:cNvPicPr>
          <p:nvPr>
            <p:ph type="body" idx="1"/>
          </p:nvPr>
        </p:nvPicPr>
        <p:blipFill>
          <a:blip r:embed="rId2"/>
          <a:srcRect l="3473"/>
          <a:stretch>
            <a:fillRect/>
          </a:stretch>
        </p:blipFill>
        <p:spPr>
          <a:xfrm>
            <a:off x="1259632" y="1628800"/>
            <a:ext cx="6638925" cy="4137025"/>
          </a:xfrm>
          <a:effectLst>
            <a:outerShdw dist="107933" dir="2700000" algn="ctr" rotWithShape="0">
              <a:srgbClr val="CEC8BA"/>
            </a:outerShdw>
          </a:effectLst>
        </p:spPr>
      </p:pic>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Communication</a:t>
            </a:r>
          </a:p>
        </p:txBody>
      </p:sp>
    </p:spTree>
    <p:extLst>
      <p:ext uri="{BB962C8B-B14F-4D97-AF65-F5344CB8AC3E}">
        <p14:creationId xmlns:p14="http://schemas.microsoft.com/office/powerpoint/2010/main" val="635971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4"/>
          <p:cNvSpPr>
            <a:spLocks noGrp="1" noChangeArrowheads="1"/>
          </p:cNvSpPr>
          <p:nvPr>
            <p:ph type="body" sz="half" idx="1"/>
          </p:nvPr>
        </p:nvSpPr>
        <p:spPr bwMode="auto">
          <a:xfrm>
            <a:off x="826566" y="1216025"/>
            <a:ext cx="7850187"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An organisation  evaluates and addresses its own significant aspects, including non-regulated aspects</a:t>
            </a:r>
          </a:p>
          <a:p>
            <a:pPr marL="457200" indent="-457200" defTabSz="449263" eaLnBrk="1" hangingPunct="1">
              <a:lnSpc>
                <a:spcPct val="90000"/>
              </a:lnSpc>
              <a:buFontTx/>
              <a:buNone/>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endParaRPr lang="en-GB" altLang="en-US" sz="1800" dirty="0">
              <a:solidFill>
                <a:srgbClr val="004964"/>
              </a:solidFill>
            </a:endParaRPr>
          </a:p>
          <a:p>
            <a:pPr marL="457200" indent="-457200"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May be positive or negative</a:t>
            </a:r>
          </a:p>
          <a:p>
            <a:pPr marL="457200" indent="-457200" defTabSz="449263" eaLnBrk="1" hangingPunct="1">
              <a:lnSpc>
                <a:spcPct val="90000"/>
              </a:lnSpc>
              <a:buFontTx/>
              <a:buNone/>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endParaRPr lang="en-GB" altLang="en-US" sz="1800" dirty="0">
              <a:solidFill>
                <a:srgbClr val="004964"/>
              </a:solidFill>
            </a:endParaRPr>
          </a:p>
          <a:p>
            <a:pPr marL="457200" indent="-457200"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Think from the fence line:</a:t>
            </a:r>
          </a:p>
          <a:p>
            <a:pPr marL="1016000" lvl="1" indent="-449263"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Aspect: Cause or Input: Element of an organisation’s activities, products, or services which can interact with the environment</a:t>
            </a:r>
          </a:p>
          <a:p>
            <a:pPr marL="1016000" lvl="1" indent="-449263"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Impact: Effect or Output: Any change to the environment, whether adverse or beneficial, resulting from an organisation’s activities, products, or services</a:t>
            </a:r>
          </a:p>
        </p:txBody>
      </p:sp>
      <p:sp>
        <p:nvSpPr>
          <p:cNvPr id="6"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Aspects and Impacts</a:t>
            </a:r>
          </a:p>
        </p:txBody>
      </p:sp>
    </p:spTree>
    <p:extLst>
      <p:ext uri="{BB962C8B-B14F-4D97-AF65-F5344CB8AC3E}">
        <p14:creationId xmlns:p14="http://schemas.microsoft.com/office/powerpoint/2010/main" val="88547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5"/>
          <p:cNvSpPr>
            <a:spLocks noGrp="1" noChangeArrowheads="1"/>
          </p:cNvSpPr>
          <p:nvPr>
            <p:ph type="body" sz="half" idx="4294967295"/>
          </p:nvPr>
        </p:nvSpPr>
        <p:spPr bwMode="auto">
          <a:xfrm>
            <a:off x="836613" y="1268760"/>
            <a:ext cx="7850187" cy="4425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b="1" dirty="0">
                <a:solidFill>
                  <a:srgbClr val="004964"/>
                </a:solidFill>
              </a:rPr>
              <a:t>Consider:</a:t>
            </a:r>
          </a:p>
          <a:p>
            <a:pPr marL="1016000" lvl="1" indent="-449263"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Air emissions</a:t>
            </a:r>
          </a:p>
          <a:p>
            <a:pPr marL="1016000" lvl="1" indent="-449263"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Solid/hazardous waste</a:t>
            </a:r>
          </a:p>
          <a:p>
            <a:pPr marL="1016000" lvl="1" indent="-449263"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Water effluents</a:t>
            </a:r>
          </a:p>
          <a:p>
            <a:pPr marL="1016000" lvl="1" indent="-449263"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Contamination of land</a:t>
            </a:r>
          </a:p>
          <a:p>
            <a:pPr marL="1016000" lvl="1" indent="-449263"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Noise, vibration and odour</a:t>
            </a:r>
          </a:p>
          <a:p>
            <a:pPr marL="1016000" lvl="1" indent="-449263"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Land use, energy use, water use</a:t>
            </a:r>
          </a:p>
          <a:p>
            <a:pPr marL="1016000" lvl="1" indent="-449263"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Raw material and resource use</a:t>
            </a:r>
          </a:p>
          <a:p>
            <a:pPr marL="1016000" lvl="1" indent="-449263"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Positive environmental issues</a:t>
            </a:r>
          </a:p>
          <a:p>
            <a:pPr marL="457200" indent="-457200"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b="1" dirty="0">
                <a:solidFill>
                  <a:srgbClr val="004964"/>
                </a:solidFill>
              </a:rPr>
              <a:t>Example:</a:t>
            </a:r>
          </a:p>
          <a:p>
            <a:pPr marL="1016000" lvl="1" indent="-449263"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Aspect:	Radioactive material</a:t>
            </a:r>
          </a:p>
          <a:p>
            <a:pPr marL="1016000" lvl="1" indent="-449263" defTabSz="449263" eaLnBrk="1" hangingPunct="1">
              <a:lnSpc>
                <a:spcPct val="9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Impact:	Transportation and storage issues;</a:t>
            </a:r>
          </a:p>
          <a:p>
            <a:pPr marL="566737" lvl="1" indent="0" defTabSz="449263" eaLnBrk="1" hangingPunct="1">
              <a:lnSpc>
                <a:spcPct val="90000"/>
              </a:lnSpc>
              <a:buNone/>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		     		Environmental contamination in storage, 				Likelihood of incident in transportation</a:t>
            </a: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Aspects and Impacts</a:t>
            </a:r>
          </a:p>
        </p:txBody>
      </p:sp>
    </p:spTree>
    <p:extLst>
      <p:ext uri="{BB962C8B-B14F-4D97-AF65-F5344CB8AC3E}">
        <p14:creationId xmlns:p14="http://schemas.microsoft.com/office/powerpoint/2010/main" val="2413483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bwMode="auto">
          <a:xfrm>
            <a:off x="879554" y="908720"/>
            <a:ext cx="7643812" cy="58326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GB" altLang="en-US" sz="1800" dirty="0">
                <a:solidFill>
                  <a:srgbClr val="004964"/>
                </a:solidFill>
              </a:rPr>
              <a:t>Ranking of Aspects:</a:t>
            </a:r>
          </a:p>
          <a:p>
            <a:pPr eaLnBrk="1" hangingPunct="1"/>
            <a:r>
              <a:rPr lang="en-GB" altLang="en-US" sz="1800" dirty="0">
                <a:solidFill>
                  <a:srgbClr val="004964"/>
                </a:solidFill>
              </a:rPr>
              <a:t>The organisation shall establish a documented procedure to identify its environmental aspects in order to determine </a:t>
            </a:r>
            <a:r>
              <a:rPr lang="en-GB" altLang="en-US" sz="1800" dirty="0">
                <a:solidFill>
                  <a:srgbClr val="004964"/>
                </a:solidFill>
                <a:latin typeface="+mj-lt"/>
              </a:rPr>
              <a:t>those which can have a significant impact on the environment</a:t>
            </a:r>
          </a:p>
          <a:p>
            <a:pPr eaLnBrk="1" hangingPunct="1">
              <a:lnSpc>
                <a:spcPct val="90000"/>
              </a:lnSpc>
              <a:spcBef>
                <a:spcPts val="700"/>
              </a:spcBef>
            </a:pPr>
            <a:r>
              <a:rPr lang="en-GB" altLang="en-US" sz="1800" dirty="0">
                <a:solidFill>
                  <a:srgbClr val="004964"/>
                </a:solidFill>
                <a:latin typeface="+mj-lt"/>
              </a:rPr>
              <a:t>Ranking/Significance Scoring, consider:</a:t>
            </a:r>
          </a:p>
          <a:p>
            <a:pPr lvl="1" eaLnBrk="1" hangingPunct="1">
              <a:lnSpc>
                <a:spcPct val="90000"/>
              </a:lnSpc>
              <a:spcBef>
                <a:spcPts val="700"/>
              </a:spcBef>
            </a:pPr>
            <a:r>
              <a:rPr lang="en-GB" altLang="en-US" sz="1800" dirty="0">
                <a:solidFill>
                  <a:srgbClr val="004964"/>
                </a:solidFill>
                <a:latin typeface="+mj-lt"/>
              </a:rPr>
              <a:t>Environmental Concerns</a:t>
            </a:r>
          </a:p>
          <a:p>
            <a:pPr lvl="2" eaLnBrk="1" hangingPunct="1">
              <a:lnSpc>
                <a:spcPct val="90000"/>
              </a:lnSpc>
              <a:spcBef>
                <a:spcPts val="600"/>
              </a:spcBef>
            </a:pPr>
            <a:r>
              <a:rPr lang="en-GB" altLang="en-US" sz="1800" dirty="0">
                <a:solidFill>
                  <a:srgbClr val="004964"/>
                </a:solidFill>
                <a:latin typeface="+mj-lt"/>
              </a:rPr>
              <a:t>Regulatory/legal exposure; health/</a:t>
            </a:r>
            <a:r>
              <a:rPr lang="en-GB" altLang="en-US" sz="1800" dirty="0" err="1">
                <a:solidFill>
                  <a:srgbClr val="004964"/>
                </a:solidFill>
                <a:latin typeface="+mj-lt"/>
              </a:rPr>
              <a:t>env</a:t>
            </a:r>
            <a:r>
              <a:rPr lang="en-GB" altLang="en-US" sz="1800" dirty="0">
                <a:solidFill>
                  <a:srgbClr val="004964"/>
                </a:solidFill>
                <a:latin typeface="+mj-lt"/>
              </a:rPr>
              <a:t> - Risks and Conservation</a:t>
            </a:r>
          </a:p>
          <a:p>
            <a:pPr lvl="1" eaLnBrk="1" hangingPunct="1">
              <a:lnSpc>
                <a:spcPct val="90000"/>
              </a:lnSpc>
              <a:spcBef>
                <a:spcPts val="700"/>
              </a:spcBef>
            </a:pPr>
            <a:r>
              <a:rPr lang="en-GB" altLang="en-US" sz="1800" dirty="0">
                <a:solidFill>
                  <a:srgbClr val="004964"/>
                </a:solidFill>
                <a:latin typeface="+mj-lt"/>
              </a:rPr>
              <a:t>Business Concerns:</a:t>
            </a:r>
          </a:p>
          <a:p>
            <a:pPr lvl="2" eaLnBrk="1" hangingPunct="1">
              <a:lnSpc>
                <a:spcPct val="90000"/>
              </a:lnSpc>
              <a:spcBef>
                <a:spcPts val="600"/>
              </a:spcBef>
            </a:pPr>
            <a:r>
              <a:rPr lang="en-GB" altLang="en-US" sz="1800" dirty="0">
                <a:solidFill>
                  <a:srgbClr val="004964"/>
                </a:solidFill>
                <a:latin typeface="+mj-lt"/>
              </a:rPr>
              <a:t>Effect on the public image; community concerns</a:t>
            </a:r>
          </a:p>
          <a:p>
            <a:pPr lvl="2" eaLnBrk="1" hangingPunct="1">
              <a:lnSpc>
                <a:spcPct val="90000"/>
              </a:lnSpc>
              <a:spcBef>
                <a:spcPts val="600"/>
              </a:spcBef>
            </a:pPr>
            <a:r>
              <a:rPr lang="en-GB" altLang="en-US" sz="1800" dirty="0">
                <a:solidFill>
                  <a:srgbClr val="004964"/>
                </a:solidFill>
                <a:latin typeface="+mj-lt"/>
              </a:rPr>
              <a:t>Cost savings; cost recovery period; equipment/facility</a:t>
            </a:r>
          </a:p>
          <a:p>
            <a:pPr lvl="1" eaLnBrk="1" hangingPunct="1">
              <a:lnSpc>
                <a:spcPct val="90000"/>
              </a:lnSpc>
              <a:spcBef>
                <a:spcPts val="700"/>
              </a:spcBef>
            </a:pPr>
            <a:r>
              <a:rPr lang="en-GB" altLang="en-US" sz="1800" dirty="0">
                <a:solidFill>
                  <a:srgbClr val="004964"/>
                </a:solidFill>
                <a:latin typeface="+mj-lt"/>
              </a:rPr>
              <a:t>Other issues:</a:t>
            </a:r>
          </a:p>
          <a:p>
            <a:pPr lvl="2" eaLnBrk="1" hangingPunct="1">
              <a:lnSpc>
                <a:spcPct val="90000"/>
              </a:lnSpc>
              <a:spcBef>
                <a:spcPts val="600"/>
              </a:spcBef>
            </a:pPr>
            <a:r>
              <a:rPr lang="en-GB" altLang="en-US" sz="1800" dirty="0">
                <a:solidFill>
                  <a:srgbClr val="004964"/>
                </a:solidFill>
                <a:latin typeface="+mj-lt"/>
              </a:rPr>
              <a:t>Scale, duration, and zone of impact</a:t>
            </a:r>
          </a:p>
          <a:p>
            <a:pPr lvl="2" eaLnBrk="1" hangingPunct="1">
              <a:lnSpc>
                <a:spcPct val="90000"/>
              </a:lnSpc>
              <a:spcBef>
                <a:spcPts val="600"/>
              </a:spcBef>
            </a:pPr>
            <a:r>
              <a:rPr lang="en-GB" altLang="en-US" sz="1800" dirty="0">
                <a:solidFill>
                  <a:srgbClr val="004964"/>
                </a:solidFill>
                <a:latin typeface="+mj-lt"/>
              </a:rPr>
              <a:t>Probability of occurrence - frequent, likely, possible, rarely,  unlikely</a:t>
            </a:r>
          </a:p>
          <a:p>
            <a:pPr lvl="2" eaLnBrk="1" hangingPunct="1">
              <a:lnSpc>
                <a:spcPct val="90000"/>
              </a:lnSpc>
              <a:spcBef>
                <a:spcPts val="600"/>
              </a:spcBef>
            </a:pPr>
            <a:r>
              <a:rPr lang="en-GB" altLang="en-US" sz="1800" dirty="0">
                <a:solidFill>
                  <a:srgbClr val="004964"/>
                </a:solidFill>
                <a:latin typeface="+mj-lt"/>
              </a:rPr>
              <a:t>Severity of impact - catastrophic, severe, moderate, minor </a:t>
            </a:r>
          </a:p>
          <a:p>
            <a:pPr eaLnBrk="1" hangingPunct="1"/>
            <a:endParaRPr lang="en-US"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Aspects and Impacts</a:t>
            </a:r>
          </a:p>
        </p:txBody>
      </p:sp>
    </p:spTree>
    <p:extLst>
      <p:ext uri="{BB962C8B-B14F-4D97-AF65-F5344CB8AC3E}">
        <p14:creationId xmlns:p14="http://schemas.microsoft.com/office/powerpoint/2010/main" val="1219982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Aspects and Impacts</a:t>
            </a:r>
          </a:p>
        </p:txBody>
      </p:sp>
      <p:pic>
        <p:nvPicPr>
          <p:cNvPr id="5" name="Picture 4"/>
          <p:cNvPicPr>
            <a:picLocks noChangeAspect="1"/>
          </p:cNvPicPr>
          <p:nvPr/>
        </p:nvPicPr>
        <p:blipFill rotWithShape="1">
          <a:blip r:embed="rId2"/>
          <a:srcRect l="32290" t="32282" r="33397" b="11609"/>
          <a:stretch/>
        </p:blipFill>
        <p:spPr>
          <a:xfrm>
            <a:off x="1331640" y="908720"/>
            <a:ext cx="5904656" cy="5428473"/>
          </a:xfrm>
          <a:prstGeom prst="rect">
            <a:avLst/>
          </a:prstGeom>
        </p:spPr>
      </p:pic>
    </p:spTree>
    <p:extLst>
      <p:ext uri="{BB962C8B-B14F-4D97-AF65-F5344CB8AC3E}">
        <p14:creationId xmlns:p14="http://schemas.microsoft.com/office/powerpoint/2010/main" val="3570049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Grp="1" noChangeArrowheads="1"/>
          </p:cNvSpPr>
          <p:nvPr>
            <p:ph type="body" sz="half" idx="4294967295"/>
          </p:nvPr>
        </p:nvSpPr>
        <p:spPr bwMode="auto">
          <a:xfrm>
            <a:off x="899592" y="1052736"/>
            <a:ext cx="7850187" cy="4425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Setting legal framework for the EMS</a:t>
            </a:r>
          </a:p>
          <a:p>
            <a:pPr marL="1016000" lvl="1" indent="-449263"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have a process to identify and access the legal requirements: local, national and international</a:t>
            </a:r>
          </a:p>
          <a:p>
            <a:pPr marL="1016000" lvl="1" indent="-449263"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have a documented system for keeping up-to-date</a:t>
            </a:r>
          </a:p>
          <a:p>
            <a:pPr marL="1016000" lvl="1" indent="-449263"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communicate to the right people</a:t>
            </a:r>
          </a:p>
          <a:p>
            <a:pPr marL="457200" indent="-457200"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Industry-specific requirements </a:t>
            </a:r>
          </a:p>
          <a:p>
            <a:pPr marL="457200" indent="-457200"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Other voluntary requirements </a:t>
            </a:r>
          </a:p>
          <a:p>
            <a:pPr marL="1016000" lvl="1" indent="-449263"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endParaRPr lang="en-GB" altLang="en-US" sz="1800" dirty="0">
              <a:solidFill>
                <a:srgbClr val="004964"/>
              </a:solidFill>
            </a:endParaRPr>
          </a:p>
          <a:p>
            <a:pPr marL="1016000" lvl="1" indent="-449263" defTabSz="449263" eaLnBrk="1" hangingPunct="1">
              <a:spcBef>
                <a:spcPts val="1250"/>
              </a:spcBef>
              <a:buFontTx/>
              <a:buNone/>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endParaRPr lang="en-GB" altLang="en-US" sz="1800" dirty="0">
              <a:solidFill>
                <a:srgbClr val="004964"/>
              </a:solidFill>
            </a:endParaRP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Legal and Other Requirements</a:t>
            </a:r>
          </a:p>
        </p:txBody>
      </p:sp>
    </p:spTree>
    <p:extLst>
      <p:ext uri="{BB962C8B-B14F-4D97-AF65-F5344CB8AC3E}">
        <p14:creationId xmlns:p14="http://schemas.microsoft.com/office/powerpoint/2010/main" val="2746097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Planning</a:t>
            </a:r>
          </a:p>
        </p:txBody>
      </p:sp>
      <p:graphicFrame>
        <p:nvGraphicFramePr>
          <p:cNvPr id="2" name="Diagram 1"/>
          <p:cNvGraphicFramePr/>
          <p:nvPr>
            <p:extLst>
              <p:ext uri="{D42A27DB-BD31-4B8C-83A1-F6EECF244321}">
                <p14:modId xmlns:p14="http://schemas.microsoft.com/office/powerpoint/2010/main" val="4110353149"/>
              </p:ext>
            </p:extLst>
          </p:nvPr>
        </p:nvGraphicFramePr>
        <p:xfrm>
          <a:off x="1835696" y="14847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3" name="Rectangle 5"/>
          <p:cNvSpPr>
            <a:spLocks noChangeArrowheads="1"/>
          </p:cNvSpPr>
          <p:nvPr/>
        </p:nvSpPr>
        <p:spPr bwMode="auto">
          <a:xfrm>
            <a:off x="2483768" y="2918074"/>
            <a:ext cx="1440160" cy="1197420"/>
          </a:xfrm>
          <a:prstGeom prst="rect">
            <a:avLst/>
          </a:prstGeom>
          <a:solidFill>
            <a:schemeClr val="accent1"/>
          </a:solidFill>
          <a:ln w="12600">
            <a:noFill/>
            <a:miter lim="800000"/>
            <a:headEnd/>
            <a:tailEnd/>
          </a:ln>
        </p:spPr>
        <p:txBody>
          <a:bodyPr wrap="square" lIns="90360" tIns="44280" rIns="90360" bIns="4428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hangingPunct="1">
              <a:buClr>
                <a:srgbClr val="5B5249"/>
              </a:buClr>
              <a:buSzPct val="100000"/>
              <a:buFont typeface="Arial" panose="020B0604020202020204" pitchFamily="34" charset="0"/>
              <a:buNone/>
            </a:pPr>
            <a:r>
              <a:rPr lang="en-GB" altLang="en-US" sz="1800" dirty="0">
                <a:solidFill>
                  <a:srgbClr val="004964"/>
                </a:solidFill>
                <a:latin typeface="+mj-lt"/>
                <a:cs typeface="Lucida Sans Unicode" panose="020B0602030504020204" pitchFamily="34" charset="0"/>
              </a:rPr>
              <a:t>Establish</a:t>
            </a:r>
          </a:p>
          <a:p>
            <a:pPr eaLnBrk="1" hangingPunct="1">
              <a:buClr>
                <a:srgbClr val="5B5249"/>
              </a:buClr>
              <a:buSzPct val="100000"/>
              <a:buFont typeface="Arial" panose="020B0604020202020204" pitchFamily="34" charset="0"/>
              <a:buNone/>
            </a:pPr>
            <a:r>
              <a:rPr lang="en-GB" altLang="en-US" sz="1800" dirty="0">
                <a:solidFill>
                  <a:srgbClr val="004964"/>
                </a:solidFill>
                <a:latin typeface="+mj-lt"/>
                <a:cs typeface="Lucida Sans Unicode" panose="020B0602030504020204" pitchFamily="34" charset="0"/>
              </a:rPr>
              <a:t>Objectives and </a:t>
            </a:r>
          </a:p>
          <a:p>
            <a:pPr eaLnBrk="1" hangingPunct="1">
              <a:buClr>
                <a:srgbClr val="5B5249"/>
              </a:buClr>
              <a:buSzPct val="100000"/>
              <a:buFont typeface="Arial" panose="020B0604020202020204" pitchFamily="34" charset="0"/>
              <a:buNone/>
            </a:pPr>
            <a:r>
              <a:rPr lang="en-GB" altLang="en-US" sz="1800" dirty="0">
                <a:solidFill>
                  <a:srgbClr val="004964"/>
                </a:solidFill>
                <a:latin typeface="+mj-lt"/>
                <a:cs typeface="Lucida Sans Unicode" panose="020B0602030504020204" pitchFamily="34" charset="0"/>
              </a:rPr>
              <a:t>targets</a:t>
            </a:r>
          </a:p>
        </p:txBody>
      </p:sp>
    </p:spTree>
    <p:extLst>
      <p:ext uri="{BB962C8B-B14F-4D97-AF65-F5344CB8AC3E}">
        <p14:creationId xmlns:p14="http://schemas.microsoft.com/office/powerpoint/2010/main" val="3966810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Video 1</a:t>
            </a:r>
          </a:p>
        </p:txBody>
      </p:sp>
    </p:spTree>
    <p:extLst>
      <p:ext uri="{BB962C8B-B14F-4D97-AF65-F5344CB8AC3E}">
        <p14:creationId xmlns:p14="http://schemas.microsoft.com/office/powerpoint/2010/main" val="252263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1115616" y="188913"/>
            <a:ext cx="7704137" cy="555625"/>
          </a:xfrm>
        </p:spPr>
        <p:txBody>
          <a:bodyPr lIns="90360" tIns="44280" rIns="90360" bIns="44280" anchor="b">
            <a:spAutoFit/>
          </a:bodyPr>
          <a:lstStyle/>
          <a:p>
            <a:pP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dirty="0">
                <a:solidFill>
                  <a:schemeClr val="bg1"/>
                </a:solidFill>
                <a:effectLst>
                  <a:outerShdw blurRad="38100" dist="38100" dir="2700000" algn="tl">
                    <a:srgbClr val="C0C0C0"/>
                  </a:outerShdw>
                </a:effectLst>
                <a:latin typeface="+mn-lt"/>
              </a:rPr>
              <a:t>Meet the Trainer and You</a:t>
            </a:r>
          </a:p>
        </p:txBody>
      </p:sp>
      <p:sp>
        <p:nvSpPr>
          <p:cNvPr id="9219" name="Slide Number Placeholder 4"/>
          <p:cNvSpPr>
            <a:spLocks noGrp="1"/>
          </p:cNvSpPr>
          <p:nvPr>
            <p:ph type="sldNum" sz="quarter" idx="4294967295"/>
          </p:nvPr>
        </p:nvSpPr>
        <p:spPr bwMode="auto">
          <a:xfrm>
            <a:off x="0" y="6242050"/>
            <a:ext cx="587375"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EA9270F3-06EC-421F-A221-CFE32CE07D49}" type="slidenum">
              <a:rPr lang="en-GB" altLang="en-US" sz="2600" b="1"/>
              <a:pPr>
                <a:lnSpc>
                  <a:spcPct val="86000"/>
                </a:lnSpc>
                <a:buClr>
                  <a:srgbClr val="000000"/>
                </a:buClr>
                <a:buSzPct val="100000"/>
                <a:buFont typeface="Times New Roman" panose="02020603050405020304" pitchFamily="18" charset="0"/>
                <a:buNone/>
              </a:pPr>
              <a:t>4</a:t>
            </a:fld>
            <a:endParaRPr lang="en-GB" altLang="en-US" sz="2600" b="1"/>
          </a:p>
        </p:txBody>
      </p:sp>
      <p:pic>
        <p:nvPicPr>
          <p:cNvPr id="2" name="Picture 1"/>
          <p:cNvPicPr>
            <a:picLocks noChangeAspect="1"/>
          </p:cNvPicPr>
          <p:nvPr/>
        </p:nvPicPr>
        <p:blipFill>
          <a:blip r:embed="rId3"/>
          <a:stretch>
            <a:fillRect/>
          </a:stretch>
        </p:blipFill>
        <p:spPr>
          <a:xfrm>
            <a:off x="2627784" y="2492896"/>
            <a:ext cx="3974177" cy="1708199"/>
          </a:xfrm>
          <a:prstGeom prst="rect">
            <a:avLst/>
          </a:prstGeom>
        </p:spPr>
      </p:pic>
    </p:spTree>
  </p:cSld>
  <p:clrMapOvr>
    <a:masterClrMapping/>
  </p:clrMapOvr>
  <p:transition spd="med" advTm="28672"/>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Lunch Break</a:t>
            </a:r>
          </a:p>
        </p:txBody>
      </p:sp>
    </p:spTree>
    <p:extLst>
      <p:ext uri="{BB962C8B-B14F-4D97-AF65-F5344CB8AC3E}">
        <p14:creationId xmlns:p14="http://schemas.microsoft.com/office/powerpoint/2010/main" val="3900512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body" sz="half" idx="4294967295"/>
          </p:nvPr>
        </p:nvSpPr>
        <p:spPr bwMode="auto">
          <a:xfrm>
            <a:off x="1042988" y="1196752"/>
            <a:ext cx="7777162" cy="4425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The organisation shall establish and maintain documented environmental objectives and targets.</a:t>
            </a:r>
            <a:br>
              <a:rPr lang="en-GB" altLang="en-US" sz="1800" dirty="0">
                <a:solidFill>
                  <a:srgbClr val="004964"/>
                </a:solidFill>
              </a:rPr>
            </a:br>
            <a:endParaRPr lang="en-GB" altLang="en-US" sz="1800" dirty="0">
              <a:solidFill>
                <a:srgbClr val="004964"/>
              </a:solidFill>
            </a:endParaRPr>
          </a:p>
          <a:p>
            <a:pPr marL="457200" indent="-457200"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Can include commitment to:</a:t>
            </a:r>
          </a:p>
          <a:p>
            <a:pPr marL="1016000" lvl="1" indent="-449263"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reduce waste </a:t>
            </a:r>
          </a:p>
          <a:p>
            <a:pPr marL="1016000" lvl="1" indent="-449263"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reduce or eliminate release of pollutant</a:t>
            </a:r>
          </a:p>
          <a:p>
            <a:pPr marL="1016000" lvl="1" indent="-449263"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design product to minimise environmental impact in production, use, and disposal</a:t>
            </a:r>
          </a:p>
          <a:p>
            <a:pPr marL="1016000" lvl="1" indent="-449263"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improve efficiency in operation to reduce environmental impact</a:t>
            </a:r>
          </a:p>
          <a:p>
            <a:pPr marL="1016000" lvl="1" indent="-449263"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Implementation of a certified EMS</a:t>
            </a:r>
          </a:p>
          <a:p>
            <a:pPr marL="1016000" lvl="1" indent="-449263"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endParaRPr lang="en-GB" altLang="en-US" sz="1800" dirty="0">
              <a:solidFill>
                <a:srgbClr val="004964"/>
              </a:solidFill>
            </a:endParaRPr>
          </a:p>
          <a:p>
            <a:pPr marL="457200" indent="-457200"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Be realistic. Keep objectives simple, flexible, measurable and achievable.</a:t>
            </a:r>
          </a:p>
          <a:p>
            <a:pPr marL="457200" indent="-457200"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Consider alignment with group / government objectives</a:t>
            </a: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Objectives and Targets</a:t>
            </a:r>
          </a:p>
        </p:txBody>
      </p:sp>
    </p:spTree>
    <p:extLst>
      <p:ext uri="{BB962C8B-B14F-4D97-AF65-F5344CB8AC3E}">
        <p14:creationId xmlns:p14="http://schemas.microsoft.com/office/powerpoint/2010/main" val="3547867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bwMode="auto">
          <a:xfrm>
            <a:off x="1043608" y="1268760"/>
            <a:ext cx="7643812"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1800" dirty="0">
                <a:solidFill>
                  <a:srgbClr val="004964"/>
                </a:solidFill>
              </a:rPr>
              <a:t>Objective: Reduce Electricity Use in Office</a:t>
            </a:r>
          </a:p>
          <a:p>
            <a:pPr eaLnBrk="1" hangingPunct="1"/>
            <a:r>
              <a:rPr lang="en-GB" altLang="en-US" sz="1800" dirty="0">
                <a:solidFill>
                  <a:srgbClr val="004964"/>
                </a:solidFill>
              </a:rPr>
              <a:t>Target:  Reduce Electricity Use by 15% by year end 2015 by introducing a policy to turn off all computer monitors, install energy efficient light bulbs and install heat exchange pumps</a:t>
            </a:r>
          </a:p>
          <a:p>
            <a:pPr eaLnBrk="1" hangingPunct="1"/>
            <a:r>
              <a:rPr lang="en-GB" altLang="en-US" sz="1800" dirty="0">
                <a:solidFill>
                  <a:srgbClr val="004964"/>
                </a:solidFill>
              </a:rPr>
              <a:t>Objective: Reduce company fuel use</a:t>
            </a:r>
          </a:p>
          <a:p>
            <a:pPr eaLnBrk="1" hangingPunct="1"/>
            <a:r>
              <a:rPr lang="en-GB" altLang="en-US" sz="1800" dirty="0">
                <a:solidFill>
                  <a:srgbClr val="004964"/>
                </a:solidFill>
              </a:rPr>
              <a:t>Target: Reduce fuel use by 20% by year end 2015 by reducing the amount of business travel by 10% and increasing the use of web or tele based meetings, by using contractors with fuel efficient plant and equipment.</a:t>
            </a:r>
          </a:p>
          <a:p>
            <a:pPr eaLnBrk="1" hangingPunct="1">
              <a:buFontTx/>
              <a:buNone/>
            </a:pPr>
            <a:endParaRPr lang="en-GB" altLang="en-US" sz="1800" dirty="0">
              <a:solidFill>
                <a:srgbClr val="004964"/>
              </a:solidFill>
            </a:endParaRPr>
          </a:p>
          <a:p>
            <a:pPr eaLnBrk="1" hangingPunct="1">
              <a:buFontTx/>
              <a:buNone/>
            </a:pPr>
            <a:r>
              <a:rPr lang="en-GB" altLang="en-US" sz="1800" dirty="0">
                <a:solidFill>
                  <a:srgbClr val="004964"/>
                </a:solidFill>
              </a:rPr>
              <a:t>Exercise 1: </a:t>
            </a:r>
          </a:p>
          <a:p>
            <a:pPr algn="just" eaLnBrk="1" hangingPunct="1">
              <a:buFontTx/>
              <a:buNone/>
            </a:pPr>
            <a:r>
              <a:rPr lang="en-GB" altLang="en-US" sz="1800" dirty="0">
                <a:solidFill>
                  <a:srgbClr val="004964"/>
                </a:solidFill>
              </a:rPr>
              <a:t>What potential objectives &amp; targets could your department, division, subsidiary, organisation, group possibly implement? </a:t>
            </a:r>
            <a:endParaRPr lang="en-US"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Objectives and Targets</a:t>
            </a:r>
          </a:p>
        </p:txBody>
      </p:sp>
    </p:spTree>
    <p:extLst>
      <p:ext uri="{BB962C8B-B14F-4D97-AF65-F5344CB8AC3E}">
        <p14:creationId xmlns:p14="http://schemas.microsoft.com/office/powerpoint/2010/main" val="2808756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bwMode="auto">
          <a:xfrm>
            <a:off x="899592" y="1340768"/>
            <a:ext cx="7643812" cy="15121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GB" altLang="en-US" sz="1800" dirty="0">
                <a:solidFill>
                  <a:srgbClr val="004964"/>
                </a:solidFill>
              </a:rPr>
              <a:t>Utilise existing action plan process to help achieve the objectives and targets e.g.</a:t>
            </a:r>
          </a:p>
          <a:p>
            <a:pPr eaLnBrk="1" hangingPunct="1">
              <a:buFontTx/>
              <a:buNone/>
            </a:pPr>
            <a:r>
              <a:rPr lang="en-GB" altLang="en-US" sz="1800" dirty="0">
                <a:solidFill>
                  <a:srgbClr val="004964"/>
                </a:solidFill>
              </a:rPr>
              <a:t>Traffic Light System</a:t>
            </a:r>
          </a:p>
          <a:p>
            <a:pPr eaLnBrk="1" hangingPunct="1">
              <a:buFontTx/>
              <a:buNone/>
            </a:pPr>
            <a:r>
              <a:rPr lang="en-GB" altLang="en-US" sz="1800" dirty="0">
                <a:solidFill>
                  <a:srgbClr val="004964"/>
                </a:solidFill>
              </a:rPr>
              <a:t>Do you have a similar action plan system?</a:t>
            </a:r>
            <a:endParaRPr lang="en-US"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Programme Action Plan</a:t>
            </a:r>
          </a:p>
        </p:txBody>
      </p:sp>
    </p:spTree>
    <p:extLst>
      <p:ext uri="{BB962C8B-B14F-4D97-AF65-F5344CB8AC3E}">
        <p14:creationId xmlns:p14="http://schemas.microsoft.com/office/powerpoint/2010/main" val="3999455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The Standard in Detail</a:t>
            </a:r>
          </a:p>
        </p:txBody>
      </p:sp>
    </p:spTree>
    <p:extLst>
      <p:ext uri="{BB962C8B-B14F-4D97-AF65-F5344CB8AC3E}">
        <p14:creationId xmlns:p14="http://schemas.microsoft.com/office/powerpoint/2010/main" val="2562005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body" sz="half" idx="4294967295"/>
          </p:nvPr>
        </p:nvSpPr>
        <p:spPr bwMode="auto">
          <a:xfrm>
            <a:off x="503188" y="1124744"/>
            <a:ext cx="8496944" cy="4958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49263" eaLnBrk="1" hangingPunct="1">
              <a:lnSpc>
                <a:spcPct val="90000"/>
              </a:lnSpc>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Terms and Definitions</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Terms related to the organisation and leadership</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Management System</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Policy</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Organisation</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Top management</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Interested parties</a:t>
            </a:r>
          </a:p>
          <a:p>
            <a:pPr marL="400050" lvl="1" indent="0" defTabSz="449263" eaLnBrk="1" hangingPunct="1">
              <a:lnSpc>
                <a:spcPct val="90000"/>
              </a:lnSpc>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400" dirty="0">
              <a:solidFill>
                <a:srgbClr val="004964"/>
              </a:solidFill>
            </a:endParaRP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Terms related to planning</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Environment</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Environmental aspects</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Environmental Condition</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Environmental Impacts</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Objectives</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Prevention and Pollution</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Requirements</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Compliance</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Risk and opportunity</a:t>
            </a: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3.0 Terms and Definitions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2657475"/>
            <a:ext cx="3554701" cy="1851645"/>
          </a:xfrm>
          <a:prstGeom prst="rect">
            <a:avLst/>
          </a:prstGeom>
        </p:spPr>
      </p:pic>
    </p:spTree>
    <p:extLst>
      <p:ext uri="{BB962C8B-B14F-4D97-AF65-F5344CB8AC3E}">
        <p14:creationId xmlns:p14="http://schemas.microsoft.com/office/powerpoint/2010/main" val="2858501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body" sz="half" idx="4294967295"/>
          </p:nvPr>
        </p:nvSpPr>
        <p:spPr bwMode="auto">
          <a:xfrm>
            <a:off x="503188" y="1124744"/>
            <a:ext cx="8496944" cy="4958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49263" eaLnBrk="1" hangingPunct="1">
              <a:lnSpc>
                <a:spcPct val="90000"/>
              </a:lnSpc>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Terms and Definitions</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Terms related to support and operations</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Competence</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Documented information</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Life cycle</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Outsource</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Process approach</a:t>
            </a:r>
          </a:p>
          <a:p>
            <a:pPr marL="400050" lvl="1" indent="0" defTabSz="449263" eaLnBrk="1" hangingPunct="1">
              <a:lnSpc>
                <a:spcPct val="90000"/>
              </a:lnSpc>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400" dirty="0">
              <a:solidFill>
                <a:srgbClr val="004964"/>
              </a:solidFill>
            </a:endParaRP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Terms related to performance evaluation and improvement</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Audit</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Conformity</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Non Conformity</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Corrective action</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Continual improvement</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Effectiveness</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Indicator</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Monitoring</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Measurement</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400" dirty="0">
                <a:solidFill>
                  <a:srgbClr val="004964"/>
                </a:solidFill>
              </a:rPr>
              <a:t>Performance</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400" dirty="0">
              <a:solidFill>
                <a:srgbClr val="004964"/>
              </a:solidFill>
            </a:endParaRP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3.0 Terms and Definitions</a:t>
            </a:r>
          </a:p>
        </p:txBody>
      </p:sp>
      <p:pic>
        <p:nvPicPr>
          <p:cNvPr id="3" name="Picture 2"/>
          <p:cNvPicPr>
            <a:picLocks noChangeAspect="1"/>
          </p:cNvPicPr>
          <p:nvPr/>
        </p:nvPicPr>
        <p:blipFill>
          <a:blip r:embed="rId2"/>
          <a:stretch>
            <a:fillRect/>
          </a:stretch>
        </p:blipFill>
        <p:spPr>
          <a:xfrm>
            <a:off x="5652120" y="4077072"/>
            <a:ext cx="2466975" cy="1847850"/>
          </a:xfrm>
          <a:prstGeom prst="rect">
            <a:avLst/>
          </a:prstGeom>
        </p:spPr>
      </p:pic>
    </p:spTree>
    <p:extLst>
      <p:ext uri="{BB962C8B-B14F-4D97-AF65-F5344CB8AC3E}">
        <p14:creationId xmlns:p14="http://schemas.microsoft.com/office/powerpoint/2010/main" val="3985407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body" sz="half" idx="4294967295"/>
          </p:nvPr>
        </p:nvSpPr>
        <p:spPr bwMode="auto">
          <a:xfrm>
            <a:off x="503188" y="1484784"/>
            <a:ext cx="8496944" cy="23042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49263" eaLnBrk="1" hangingPunct="1">
              <a:lnSpc>
                <a:spcPct val="90000"/>
              </a:lnSpc>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Context of the Organisation</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Understanding the organisation and its context</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Understanding the needs and expectations of interested parties</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Determining the scope of the EMS</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Environmental Management System</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4.0 Context of the Organisation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645024"/>
            <a:ext cx="5334000" cy="2390775"/>
          </a:xfrm>
          <a:prstGeom prst="rect">
            <a:avLst/>
          </a:prstGeom>
        </p:spPr>
      </p:pic>
    </p:spTree>
    <p:extLst>
      <p:ext uri="{BB962C8B-B14F-4D97-AF65-F5344CB8AC3E}">
        <p14:creationId xmlns:p14="http://schemas.microsoft.com/office/powerpoint/2010/main" val="388291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body" sz="half" idx="4294967295"/>
          </p:nvPr>
        </p:nvSpPr>
        <p:spPr bwMode="auto">
          <a:xfrm>
            <a:off x="503188" y="1484784"/>
            <a:ext cx="8496944" cy="23042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lnSpc>
                <a:spcPct val="90000"/>
              </a:lnSpc>
              <a:buFont typeface="Wingdings" panose="05000000000000000000" pitchFamily="2" charset="2"/>
              <a:buNone/>
            </a:pPr>
            <a:r>
              <a:rPr lang="en-AU" altLang="en-US" sz="1800" dirty="0">
                <a:solidFill>
                  <a:srgbClr val="004964"/>
                </a:solidFill>
              </a:rPr>
              <a:t>Leadership</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Leadership and commitment</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Must be demonstrated and lead from the top</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No longer able to delegate accountability</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Environmental Policy</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Organisational roles, responsibilities and authorities</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5.0 Leadership</a:t>
            </a:r>
          </a:p>
        </p:txBody>
      </p:sp>
      <p:pic>
        <p:nvPicPr>
          <p:cNvPr id="3" name="Picture 2"/>
          <p:cNvPicPr>
            <a:picLocks noChangeAspect="1"/>
          </p:cNvPicPr>
          <p:nvPr/>
        </p:nvPicPr>
        <p:blipFill>
          <a:blip r:embed="rId2"/>
          <a:stretch>
            <a:fillRect/>
          </a:stretch>
        </p:blipFill>
        <p:spPr>
          <a:xfrm>
            <a:off x="3131840" y="4077072"/>
            <a:ext cx="2762250" cy="1657350"/>
          </a:xfrm>
          <a:prstGeom prst="rect">
            <a:avLst/>
          </a:prstGeom>
        </p:spPr>
      </p:pic>
    </p:spTree>
    <p:extLst>
      <p:ext uri="{BB962C8B-B14F-4D97-AF65-F5344CB8AC3E}">
        <p14:creationId xmlns:p14="http://schemas.microsoft.com/office/powerpoint/2010/main" val="4075534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body" sz="half" idx="4294967295"/>
          </p:nvPr>
        </p:nvSpPr>
        <p:spPr bwMode="auto">
          <a:xfrm>
            <a:off x="503188" y="1484784"/>
            <a:ext cx="8496944" cy="4392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49263" eaLnBrk="1" hangingPunct="1">
              <a:lnSpc>
                <a:spcPct val="90000"/>
              </a:lnSpc>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Planning</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Actions to address risks and opportunities</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General</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Environmental Aspects</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Compliance obligations</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Planning action</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Environmental objectives and planning to achieve them</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Environmental objectives</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Planning actions to achieve environmental objectives</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6.0 Planning</a:t>
            </a:r>
          </a:p>
        </p:txBody>
      </p:sp>
      <p:pic>
        <p:nvPicPr>
          <p:cNvPr id="2" name="Picture 1"/>
          <p:cNvPicPr>
            <a:picLocks noChangeAspect="1"/>
          </p:cNvPicPr>
          <p:nvPr/>
        </p:nvPicPr>
        <p:blipFill>
          <a:blip r:embed="rId2"/>
          <a:stretch>
            <a:fillRect/>
          </a:stretch>
        </p:blipFill>
        <p:spPr>
          <a:xfrm>
            <a:off x="2267744" y="4839047"/>
            <a:ext cx="4410075" cy="1038225"/>
          </a:xfrm>
          <a:prstGeom prst="rect">
            <a:avLst/>
          </a:prstGeom>
        </p:spPr>
      </p:pic>
    </p:spTree>
    <p:extLst>
      <p:ext uri="{BB962C8B-B14F-4D97-AF65-F5344CB8AC3E}">
        <p14:creationId xmlns:p14="http://schemas.microsoft.com/office/powerpoint/2010/main" val="131379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899592" y="188913"/>
            <a:ext cx="7704137" cy="555625"/>
          </a:xfrm>
        </p:spPr>
        <p:txBody>
          <a:bodyPr lIns="90360" tIns="44280" rIns="90360" bIns="44280" anchor="b">
            <a:spAutoFit/>
          </a:bodyPr>
          <a:lstStyle/>
          <a:p>
            <a:pP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dirty="0">
                <a:solidFill>
                  <a:schemeClr val="bg1"/>
                </a:solidFill>
                <a:effectLst>
                  <a:outerShdw blurRad="38100" dist="38100" dir="2700000" algn="tl">
                    <a:srgbClr val="C0C0C0"/>
                  </a:outerShdw>
                </a:effectLst>
                <a:latin typeface="+mn-lt"/>
              </a:rPr>
              <a:t>About OPA</a:t>
            </a:r>
          </a:p>
        </p:txBody>
      </p:sp>
      <p:sp>
        <p:nvSpPr>
          <p:cNvPr id="9219" name="Slide Number Placeholder 4"/>
          <p:cNvSpPr>
            <a:spLocks noGrp="1"/>
          </p:cNvSpPr>
          <p:nvPr>
            <p:ph type="sldNum" sz="quarter" idx="4294967295"/>
          </p:nvPr>
        </p:nvSpPr>
        <p:spPr bwMode="auto">
          <a:xfrm>
            <a:off x="0" y="6242050"/>
            <a:ext cx="587375"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EA9270F3-06EC-421F-A221-CFE32CE07D49}" type="slidenum">
              <a:rPr lang="en-GB" altLang="en-US" sz="2600" b="1"/>
              <a:pPr>
                <a:lnSpc>
                  <a:spcPct val="86000"/>
                </a:lnSpc>
                <a:buClr>
                  <a:srgbClr val="000000"/>
                </a:buClr>
                <a:buSzPct val="100000"/>
                <a:buFont typeface="Times New Roman" panose="02020603050405020304" pitchFamily="18" charset="0"/>
                <a:buNone/>
              </a:pPr>
              <a:t>5</a:t>
            </a:fld>
            <a:endParaRPr lang="en-GB" altLang="en-US" sz="2600" b="1"/>
          </a:p>
        </p:txBody>
      </p:sp>
      <p:pic>
        <p:nvPicPr>
          <p:cNvPr id="3" name="Picture 2"/>
          <p:cNvPicPr>
            <a:picLocks noChangeAspect="1"/>
          </p:cNvPicPr>
          <p:nvPr/>
        </p:nvPicPr>
        <p:blipFill rotWithShape="1">
          <a:blip r:embed="rId3"/>
          <a:srcRect l="2898"/>
          <a:stretch/>
        </p:blipFill>
        <p:spPr>
          <a:xfrm>
            <a:off x="3347864" y="1188939"/>
            <a:ext cx="2412575" cy="583877"/>
          </a:xfrm>
          <a:prstGeom prst="rect">
            <a:avLst/>
          </a:prstGeom>
        </p:spPr>
      </p:pic>
      <p:sp>
        <p:nvSpPr>
          <p:cNvPr id="6" name="Rectangle 3"/>
          <p:cNvSpPr txBox="1">
            <a:spLocks noChangeArrowheads="1"/>
          </p:cNvSpPr>
          <p:nvPr/>
        </p:nvSpPr>
        <p:spPr>
          <a:xfrm>
            <a:off x="684213" y="2205534"/>
            <a:ext cx="7772400" cy="2663626"/>
          </a:xfrm>
          <a:prstGeom prst="rect">
            <a:avLst/>
          </a:prstGeom>
        </p:spPr>
        <p:txBody>
          <a:bodyPr/>
          <a:lstStyle>
            <a:lvl1pPr marL="342900" indent="-342900" algn="l" rtl="0" eaLnBrk="0" fontAlgn="base" hangingPunct="0">
              <a:spcBef>
                <a:spcPct val="20000"/>
              </a:spcBef>
              <a:spcAft>
                <a:spcPct val="0"/>
              </a:spcAft>
              <a:buBlip>
                <a:blip r:embed="rId4"/>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marL="0" lvl="0" indent="0" defTabSz="914400">
              <a:lnSpc>
                <a:spcPct val="90000"/>
              </a:lnSpc>
              <a:buNone/>
            </a:pPr>
            <a:r>
              <a:rPr lang="en-US" altLang="en-US" sz="1800" kern="0" dirty="0">
                <a:solidFill>
                  <a:srgbClr val="004964"/>
                </a:solidFill>
              </a:rPr>
              <a:t>The OPA operate 6 Oil Fuel Depots (OFD) around the UK and their aim is to;</a:t>
            </a:r>
          </a:p>
          <a:p>
            <a:pPr lvl="0" defTabSz="914400">
              <a:lnSpc>
                <a:spcPct val="90000"/>
              </a:lnSpc>
            </a:pPr>
            <a:r>
              <a:rPr lang="en-US" altLang="en-US" sz="1800" kern="0" dirty="0">
                <a:solidFill>
                  <a:srgbClr val="004964"/>
                </a:solidFill>
              </a:rPr>
              <a:t>provide a marine fuel receipt, storage, delivery and jetty service</a:t>
            </a:r>
          </a:p>
          <a:p>
            <a:pPr lvl="0" defTabSz="914400">
              <a:lnSpc>
                <a:spcPct val="90000"/>
              </a:lnSpc>
            </a:pPr>
            <a:r>
              <a:rPr lang="en-US" altLang="en-US" sz="1800" kern="0" dirty="0">
                <a:solidFill>
                  <a:srgbClr val="004964"/>
                </a:solidFill>
              </a:rPr>
              <a:t>manage, operate and maintain the OFDs safely and securely in accordance with all regulatory requirements</a:t>
            </a:r>
          </a:p>
          <a:p>
            <a:pPr lvl="0" defTabSz="914400">
              <a:lnSpc>
                <a:spcPct val="90000"/>
              </a:lnSpc>
            </a:pPr>
            <a:r>
              <a:rPr lang="en-US" altLang="en-US" sz="1800" kern="0" dirty="0">
                <a:solidFill>
                  <a:srgbClr val="004964"/>
                </a:solidFill>
              </a:rPr>
              <a:t>manage and maintain those sites previously in GPSS which were not part of the recent GPSS sale, safely and efficiently</a:t>
            </a:r>
          </a:p>
          <a:p>
            <a:pPr lvl="0" defTabSz="914400">
              <a:lnSpc>
                <a:spcPct val="90000"/>
              </a:lnSpc>
            </a:pPr>
            <a:endParaRPr lang="en-US" altLang="en-US" sz="1800" kern="0" dirty="0">
              <a:solidFill>
                <a:srgbClr val="004964"/>
              </a:solidFill>
            </a:endParaRPr>
          </a:p>
          <a:p>
            <a:pPr marL="0" lvl="0" indent="0" defTabSz="914400">
              <a:lnSpc>
                <a:spcPct val="90000"/>
              </a:lnSpc>
              <a:buNone/>
            </a:pPr>
            <a:r>
              <a:rPr lang="en-US" altLang="en-US" sz="1800" kern="0" dirty="0">
                <a:solidFill>
                  <a:srgbClr val="004964"/>
                </a:solidFill>
              </a:rPr>
              <a:t>Is this correct?</a:t>
            </a:r>
          </a:p>
          <a:p>
            <a:pPr lvl="0" defTabSz="914400">
              <a:lnSpc>
                <a:spcPct val="90000"/>
              </a:lnSpc>
            </a:pPr>
            <a:endParaRPr lang="en-US" altLang="en-US" sz="1800" kern="0" dirty="0">
              <a:solidFill>
                <a:srgbClr val="004964"/>
              </a:solidFill>
            </a:endParaRPr>
          </a:p>
          <a:p>
            <a:pPr marL="0" indent="0" defTabSz="914400">
              <a:lnSpc>
                <a:spcPct val="90000"/>
              </a:lnSpc>
              <a:buNone/>
            </a:pPr>
            <a:endParaRPr lang="en-AU" altLang="en-US" sz="1800" kern="0" dirty="0">
              <a:solidFill>
                <a:srgbClr val="004964"/>
              </a:solidFill>
            </a:endParaRPr>
          </a:p>
        </p:txBody>
      </p:sp>
    </p:spTree>
    <p:extLst>
      <p:ext uri="{BB962C8B-B14F-4D97-AF65-F5344CB8AC3E}">
        <p14:creationId xmlns:p14="http://schemas.microsoft.com/office/powerpoint/2010/main" val="2301399419"/>
      </p:ext>
    </p:extLst>
  </p:cSld>
  <p:clrMapOvr>
    <a:masterClrMapping/>
  </p:clrMapOvr>
  <p:transition spd="med" advTm="28672"/>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body" sz="half" idx="4294967295"/>
          </p:nvPr>
        </p:nvSpPr>
        <p:spPr bwMode="auto">
          <a:xfrm>
            <a:off x="863228" y="1124744"/>
            <a:ext cx="6301060" cy="4392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lnSpc>
                <a:spcPct val="90000"/>
              </a:lnSpc>
              <a:buFont typeface="Wingdings" panose="05000000000000000000" pitchFamily="2" charset="2"/>
              <a:buNone/>
            </a:pPr>
            <a:r>
              <a:rPr lang="en-AU" altLang="en-US" sz="1800" dirty="0">
                <a:solidFill>
                  <a:srgbClr val="004964"/>
                </a:solidFill>
              </a:rPr>
              <a:t>Support</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Resources</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Competence</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Awareness</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Communication</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General</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Internal</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External</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Documented Information</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General</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Creating and updating</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Control of documented information</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7.0 Support</a:t>
            </a:r>
          </a:p>
        </p:txBody>
      </p:sp>
      <p:pic>
        <p:nvPicPr>
          <p:cNvPr id="2" name="Picture 1"/>
          <p:cNvPicPr>
            <a:picLocks noChangeAspect="1"/>
          </p:cNvPicPr>
          <p:nvPr/>
        </p:nvPicPr>
        <p:blipFill>
          <a:blip r:embed="rId2"/>
          <a:stretch>
            <a:fillRect/>
          </a:stretch>
        </p:blipFill>
        <p:spPr>
          <a:xfrm>
            <a:off x="6029275" y="1128156"/>
            <a:ext cx="2143125" cy="2143125"/>
          </a:xfrm>
          <a:prstGeom prst="rect">
            <a:avLst/>
          </a:prstGeom>
        </p:spPr>
      </p:pic>
      <p:pic>
        <p:nvPicPr>
          <p:cNvPr id="3" name="Picture 2"/>
          <p:cNvPicPr>
            <a:picLocks noChangeAspect="1"/>
          </p:cNvPicPr>
          <p:nvPr/>
        </p:nvPicPr>
        <p:blipFill>
          <a:blip r:embed="rId3"/>
          <a:stretch>
            <a:fillRect/>
          </a:stretch>
        </p:blipFill>
        <p:spPr>
          <a:xfrm>
            <a:off x="1187624" y="4797152"/>
            <a:ext cx="2362200" cy="1933575"/>
          </a:xfrm>
          <a:prstGeom prst="rect">
            <a:avLst/>
          </a:prstGeom>
        </p:spPr>
      </p:pic>
    </p:spTree>
    <p:extLst>
      <p:ext uri="{BB962C8B-B14F-4D97-AF65-F5344CB8AC3E}">
        <p14:creationId xmlns:p14="http://schemas.microsoft.com/office/powerpoint/2010/main" val="2319994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body" sz="half" idx="4294967295"/>
          </p:nvPr>
        </p:nvSpPr>
        <p:spPr bwMode="auto">
          <a:xfrm>
            <a:off x="503188" y="1484784"/>
            <a:ext cx="6301060" cy="4392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lnSpc>
                <a:spcPct val="90000"/>
              </a:lnSpc>
              <a:buFont typeface="Wingdings" panose="05000000000000000000" pitchFamily="2" charset="2"/>
              <a:buNone/>
            </a:pPr>
            <a:r>
              <a:rPr lang="en-AU" altLang="en-US" sz="1800" dirty="0">
                <a:solidFill>
                  <a:srgbClr val="004964"/>
                </a:solidFill>
              </a:rPr>
              <a:t>Operations</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Operational planning and control</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Emergency preparedness and response</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8.0 Operations</a:t>
            </a:r>
          </a:p>
        </p:txBody>
      </p:sp>
      <p:pic>
        <p:nvPicPr>
          <p:cNvPr id="2" name="Picture 1"/>
          <p:cNvPicPr>
            <a:picLocks noChangeAspect="1"/>
          </p:cNvPicPr>
          <p:nvPr/>
        </p:nvPicPr>
        <p:blipFill>
          <a:blip r:embed="rId2"/>
          <a:stretch>
            <a:fillRect/>
          </a:stretch>
        </p:blipFill>
        <p:spPr>
          <a:xfrm>
            <a:off x="6012160" y="1196752"/>
            <a:ext cx="2466975" cy="1847850"/>
          </a:xfrm>
          <a:prstGeom prst="rect">
            <a:avLst/>
          </a:prstGeom>
        </p:spPr>
      </p:pic>
      <p:pic>
        <p:nvPicPr>
          <p:cNvPr id="3" name="Picture 2"/>
          <p:cNvPicPr>
            <a:picLocks noChangeAspect="1"/>
          </p:cNvPicPr>
          <p:nvPr/>
        </p:nvPicPr>
        <p:blipFill>
          <a:blip r:embed="rId3"/>
          <a:stretch>
            <a:fillRect/>
          </a:stretch>
        </p:blipFill>
        <p:spPr>
          <a:xfrm>
            <a:off x="864758" y="4365104"/>
            <a:ext cx="2733675" cy="1666875"/>
          </a:xfrm>
          <a:prstGeom prst="rect">
            <a:avLst/>
          </a:prstGeom>
        </p:spPr>
      </p:pic>
    </p:spTree>
    <p:extLst>
      <p:ext uri="{BB962C8B-B14F-4D97-AF65-F5344CB8AC3E}">
        <p14:creationId xmlns:p14="http://schemas.microsoft.com/office/powerpoint/2010/main" val="358770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body" sz="half" idx="4294967295"/>
          </p:nvPr>
        </p:nvSpPr>
        <p:spPr bwMode="auto">
          <a:xfrm>
            <a:off x="503188" y="1484784"/>
            <a:ext cx="6301060" cy="4392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lnSpc>
                <a:spcPct val="90000"/>
              </a:lnSpc>
              <a:buFont typeface="Wingdings" panose="05000000000000000000" pitchFamily="2" charset="2"/>
              <a:buNone/>
            </a:pPr>
            <a:r>
              <a:rPr lang="en-AU" altLang="en-US" sz="1800" dirty="0">
                <a:solidFill>
                  <a:srgbClr val="004964"/>
                </a:solidFill>
              </a:rPr>
              <a:t>Performance evaluation</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Monitoring, measurement, analysis and evaluation</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General</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Evaluation of compliance</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Internal Audit</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General</a:t>
            </a:r>
          </a:p>
          <a:p>
            <a:pPr marL="857250" lvl="1"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Internal audit programme</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Management Review</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9.0 Performance Evaluation</a:t>
            </a:r>
          </a:p>
        </p:txBody>
      </p:sp>
      <p:pic>
        <p:nvPicPr>
          <p:cNvPr id="2" name="Picture 1"/>
          <p:cNvPicPr>
            <a:picLocks noChangeAspect="1"/>
          </p:cNvPicPr>
          <p:nvPr/>
        </p:nvPicPr>
        <p:blipFill>
          <a:blip r:embed="rId2"/>
          <a:stretch>
            <a:fillRect/>
          </a:stretch>
        </p:blipFill>
        <p:spPr>
          <a:xfrm>
            <a:off x="6144935" y="1504577"/>
            <a:ext cx="2466975" cy="1847850"/>
          </a:xfrm>
          <a:prstGeom prst="rect">
            <a:avLst/>
          </a:prstGeom>
        </p:spPr>
      </p:pic>
      <p:pic>
        <p:nvPicPr>
          <p:cNvPr id="3" name="Picture 2"/>
          <p:cNvPicPr>
            <a:picLocks noChangeAspect="1"/>
          </p:cNvPicPr>
          <p:nvPr/>
        </p:nvPicPr>
        <p:blipFill>
          <a:blip r:embed="rId3"/>
          <a:stretch>
            <a:fillRect/>
          </a:stretch>
        </p:blipFill>
        <p:spPr>
          <a:xfrm>
            <a:off x="395536" y="4524346"/>
            <a:ext cx="2028825" cy="2247900"/>
          </a:xfrm>
          <a:prstGeom prst="rect">
            <a:avLst/>
          </a:prstGeom>
        </p:spPr>
      </p:pic>
    </p:spTree>
    <p:extLst>
      <p:ext uri="{BB962C8B-B14F-4D97-AF65-F5344CB8AC3E}">
        <p14:creationId xmlns:p14="http://schemas.microsoft.com/office/powerpoint/2010/main" val="3441827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body" sz="half" idx="4294967295"/>
          </p:nvPr>
        </p:nvSpPr>
        <p:spPr bwMode="auto">
          <a:xfrm>
            <a:off x="503188" y="1484784"/>
            <a:ext cx="6301060" cy="4392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lnSpc>
                <a:spcPct val="90000"/>
              </a:lnSpc>
              <a:buFont typeface="Wingdings" panose="05000000000000000000" pitchFamily="2" charset="2"/>
              <a:buNone/>
            </a:pPr>
            <a:r>
              <a:rPr lang="en-AU" altLang="en-US" sz="1800" dirty="0">
                <a:solidFill>
                  <a:srgbClr val="004964"/>
                </a:solidFill>
              </a:rPr>
              <a:t>Improvement</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General</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Nonconformity and corrective action</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AU" altLang="en-US" sz="1800" dirty="0">
                <a:solidFill>
                  <a:srgbClr val="004964"/>
                </a:solidFill>
              </a:rPr>
              <a:t>Continual improvement</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AU" altLang="en-US" sz="1800" dirty="0">
              <a:solidFill>
                <a:srgbClr val="004964"/>
              </a:solidFill>
            </a:endParaRP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10.0 Improvement</a:t>
            </a:r>
          </a:p>
        </p:txBody>
      </p:sp>
      <p:pic>
        <p:nvPicPr>
          <p:cNvPr id="2" name="Picture 1"/>
          <p:cNvPicPr>
            <a:picLocks noChangeAspect="1"/>
          </p:cNvPicPr>
          <p:nvPr/>
        </p:nvPicPr>
        <p:blipFill>
          <a:blip r:embed="rId2"/>
          <a:stretch>
            <a:fillRect/>
          </a:stretch>
        </p:blipFill>
        <p:spPr>
          <a:xfrm>
            <a:off x="3653718" y="3777795"/>
            <a:ext cx="2152650" cy="2124075"/>
          </a:xfrm>
          <a:prstGeom prst="rect">
            <a:avLst/>
          </a:prstGeom>
        </p:spPr>
      </p:pic>
    </p:spTree>
    <p:extLst>
      <p:ext uri="{BB962C8B-B14F-4D97-AF65-F5344CB8AC3E}">
        <p14:creationId xmlns:p14="http://schemas.microsoft.com/office/powerpoint/2010/main" val="376589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Video 2</a:t>
            </a:r>
          </a:p>
        </p:txBody>
      </p:sp>
    </p:spTree>
    <p:extLst>
      <p:ext uri="{BB962C8B-B14F-4D97-AF65-F5344CB8AC3E}">
        <p14:creationId xmlns:p14="http://schemas.microsoft.com/office/powerpoint/2010/main" val="4275628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body" sz="half" idx="4294967295"/>
          </p:nvPr>
        </p:nvSpPr>
        <p:spPr bwMode="auto">
          <a:xfrm>
            <a:off x="921529" y="1340768"/>
            <a:ext cx="7705725" cy="4425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The organisation shall establish and maintain documents (Processes / Procedures) to monitor and measure the key characteristics of its operations that can have a significant impact on the environment.</a:t>
            </a:r>
          </a:p>
          <a:p>
            <a:pPr marL="457200" indent="-457200"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Track how well the system is working</a:t>
            </a:r>
          </a:p>
          <a:p>
            <a:pPr marL="457200" indent="-457200"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Measure the key characteristics of those activities that can have significant impacts</a:t>
            </a:r>
          </a:p>
          <a:p>
            <a:pPr marL="457200" indent="-457200"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Analyse the root causes of problems</a:t>
            </a:r>
          </a:p>
          <a:p>
            <a:pPr marL="457200" indent="-457200" defTabSz="449263" eaLnBrk="1" hangingPunct="1">
              <a:spcBef>
                <a:spcPts val="700"/>
              </a:spcBef>
              <a:buFontTx/>
              <a:buNone/>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endParaRPr lang="en-GB" altLang="en-US" sz="1800" dirty="0">
              <a:solidFill>
                <a:srgbClr val="004964"/>
              </a:solidFill>
            </a:endParaRP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Monitor and Measure</a:t>
            </a:r>
          </a:p>
        </p:txBody>
      </p:sp>
    </p:spTree>
    <p:extLst>
      <p:ext uri="{BB962C8B-B14F-4D97-AF65-F5344CB8AC3E}">
        <p14:creationId xmlns:p14="http://schemas.microsoft.com/office/powerpoint/2010/main" val="755253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bwMode="auto">
          <a:xfrm>
            <a:off x="987667" y="1329198"/>
            <a:ext cx="7643812"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1800" dirty="0">
                <a:solidFill>
                  <a:srgbClr val="004964"/>
                </a:solidFill>
              </a:rPr>
              <a:t>Develop a process / procedure for periodically evaluating compliance with applicable legal requirements</a:t>
            </a:r>
          </a:p>
          <a:p>
            <a:pPr eaLnBrk="1" hangingPunct="1"/>
            <a:r>
              <a:rPr lang="en-GB" altLang="en-US" sz="1800" dirty="0">
                <a:solidFill>
                  <a:srgbClr val="004964"/>
                </a:solidFill>
              </a:rPr>
              <a:t>Keep records of evaluations. </a:t>
            </a:r>
          </a:p>
          <a:p>
            <a:pPr eaLnBrk="1" hangingPunct="1"/>
            <a:r>
              <a:rPr lang="en-GB" altLang="en-US" sz="1800" dirty="0">
                <a:solidFill>
                  <a:srgbClr val="004964"/>
                </a:solidFill>
              </a:rPr>
              <a:t>Can be done during EMS Internal Audits</a:t>
            </a:r>
            <a:endParaRPr lang="en-US" altLang="en-US" sz="1800" dirty="0">
              <a:solidFill>
                <a:srgbClr val="004964"/>
              </a:solidFill>
            </a:endParaRP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Evaluation of Compliance</a:t>
            </a:r>
          </a:p>
        </p:txBody>
      </p:sp>
    </p:spTree>
    <p:extLst>
      <p:ext uri="{BB962C8B-B14F-4D97-AF65-F5344CB8AC3E}">
        <p14:creationId xmlns:p14="http://schemas.microsoft.com/office/powerpoint/2010/main" val="2695508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body" idx="1"/>
          </p:nvPr>
        </p:nvSpPr>
        <p:spPr bwMode="auto">
          <a:xfrm>
            <a:off x="929754" y="1052736"/>
            <a:ext cx="7643812"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altLang="en-US" sz="1800" dirty="0">
                <a:solidFill>
                  <a:srgbClr val="004964"/>
                </a:solidFill>
              </a:rPr>
              <a:t>Develop processes / procedure for investigating, correcting, and preventing system deficiencies</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altLang="en-US" sz="1800" dirty="0">
                <a:solidFill>
                  <a:srgbClr val="004964"/>
                </a:solidFill>
              </a:rPr>
              <a:t>Set up process for assigning responsibilities for and tracking completion of corrective action</a:t>
            </a:r>
          </a:p>
          <a:p>
            <a:pPr marL="457200" indent="-457200" defTabSz="449263" eaLnBrk="1" hangingPunct="1">
              <a:lnSpc>
                <a:spcPct val="9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altLang="en-US" sz="1800" dirty="0">
                <a:solidFill>
                  <a:srgbClr val="004964"/>
                </a:solidFill>
              </a:rPr>
              <a:t>Set up process to revise EMS processes / procedures based on corrective actions</a:t>
            </a: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Non Conformity and Action</a:t>
            </a:r>
          </a:p>
        </p:txBody>
      </p:sp>
    </p:spTree>
    <p:extLst>
      <p:ext uri="{BB962C8B-B14F-4D97-AF65-F5344CB8AC3E}">
        <p14:creationId xmlns:p14="http://schemas.microsoft.com/office/powerpoint/2010/main" val="2732879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Grp="1" noChangeArrowheads="1"/>
          </p:cNvSpPr>
          <p:nvPr>
            <p:ph type="body" idx="1"/>
          </p:nvPr>
        </p:nvSpPr>
        <p:spPr bwMode="auto">
          <a:xfrm>
            <a:off x="929754" y="908720"/>
            <a:ext cx="7643812"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defTabSz="449263" eaLnBrk="1" hangingPunct="1">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GB" altLang="en-US" sz="1800" dirty="0">
              <a:solidFill>
                <a:srgbClr val="004964"/>
              </a:solidFill>
            </a:endParaRPr>
          </a:p>
          <a:p>
            <a:pPr marL="457200" indent="-457200" defTabSz="449263" eaLnBrk="1" hangingPunct="1">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altLang="en-US" sz="1800" dirty="0">
                <a:solidFill>
                  <a:srgbClr val="004964"/>
                </a:solidFill>
              </a:rPr>
              <a:t>The organisation shall establish and maintain processes / procedures for the identification, maintenance and disposition of environmental records</a:t>
            </a:r>
          </a:p>
          <a:p>
            <a:pPr marL="457200" indent="-457200" defTabSz="449263" eaLnBrk="1" hangingPunct="1">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altLang="en-US" sz="1800" dirty="0">
                <a:solidFill>
                  <a:srgbClr val="004964"/>
                </a:solidFill>
              </a:rPr>
              <a:t>Include - training records, audits, management reviews</a:t>
            </a: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Control of Records</a:t>
            </a:r>
          </a:p>
        </p:txBody>
      </p:sp>
    </p:spTree>
    <p:extLst>
      <p:ext uri="{BB962C8B-B14F-4D97-AF65-F5344CB8AC3E}">
        <p14:creationId xmlns:p14="http://schemas.microsoft.com/office/powerpoint/2010/main" val="17709660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5"/>
          <p:cNvSpPr>
            <a:spLocks noGrp="1" noChangeArrowheads="1"/>
          </p:cNvSpPr>
          <p:nvPr>
            <p:ph type="body" sz="half" idx="4294967295"/>
          </p:nvPr>
        </p:nvSpPr>
        <p:spPr bwMode="auto">
          <a:xfrm>
            <a:off x="1043608" y="1340768"/>
            <a:ext cx="7777162" cy="4425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449263" eaLnBrk="1" hangingPunct="1">
              <a:lnSpc>
                <a:spcPct val="8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Develop internal EMS audit program</a:t>
            </a:r>
          </a:p>
          <a:p>
            <a:pPr marL="457200" indent="-457200" defTabSz="449263" eaLnBrk="1" hangingPunct="1">
              <a:lnSpc>
                <a:spcPct val="8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Are all EMS requirements met? </a:t>
            </a:r>
          </a:p>
          <a:p>
            <a:pPr marL="1016000" lvl="1" indent="-449263" defTabSz="449263" eaLnBrk="1" hangingPunct="1">
              <a:lnSpc>
                <a:spcPct val="8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i="1" dirty="0">
                <a:solidFill>
                  <a:srgbClr val="004964"/>
                </a:solidFill>
              </a:rPr>
              <a:t>(Are we meeting the standard?)</a:t>
            </a:r>
          </a:p>
          <a:p>
            <a:pPr marL="457200" indent="-457200" defTabSz="449263" eaLnBrk="1" hangingPunct="1">
              <a:lnSpc>
                <a:spcPct val="8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Is the system working? </a:t>
            </a:r>
          </a:p>
          <a:p>
            <a:pPr marL="1016000" lvl="1" indent="-449263" defTabSz="449263" eaLnBrk="1" hangingPunct="1">
              <a:lnSpc>
                <a:spcPct val="8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(Are we doing what we said we would?)</a:t>
            </a:r>
          </a:p>
          <a:p>
            <a:pPr marL="457200" indent="-457200" defTabSz="449263" eaLnBrk="1" hangingPunct="1">
              <a:lnSpc>
                <a:spcPct val="80000"/>
              </a:lnSpc>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Determine audit frequency and procedures; train auditors; keep records of audits, findings, and follow up actions</a:t>
            </a: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Internal Audit</a:t>
            </a:r>
          </a:p>
        </p:txBody>
      </p:sp>
    </p:spTree>
    <p:extLst>
      <p:ext uri="{BB962C8B-B14F-4D97-AF65-F5344CB8AC3E}">
        <p14:creationId xmlns:p14="http://schemas.microsoft.com/office/powerpoint/2010/main" val="1999372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827584" y="188913"/>
            <a:ext cx="7704137" cy="555625"/>
          </a:xfrm>
        </p:spPr>
        <p:txBody>
          <a:bodyPr lIns="90360" tIns="44280" rIns="90360" bIns="44280" anchor="b">
            <a:spAutoFit/>
          </a:bodyPr>
          <a:lstStyle/>
          <a:p>
            <a:pP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dirty="0">
                <a:solidFill>
                  <a:schemeClr val="bg1"/>
                </a:solidFill>
                <a:effectLst>
                  <a:outerShdw blurRad="38100" dist="38100" dir="2700000" algn="tl">
                    <a:srgbClr val="C0C0C0"/>
                  </a:outerShdw>
                </a:effectLst>
                <a:latin typeface="+mn-lt"/>
              </a:rPr>
              <a:t>About OPA</a:t>
            </a:r>
          </a:p>
        </p:txBody>
      </p:sp>
      <p:sp>
        <p:nvSpPr>
          <p:cNvPr id="9219" name="Slide Number Placeholder 4"/>
          <p:cNvSpPr>
            <a:spLocks noGrp="1"/>
          </p:cNvSpPr>
          <p:nvPr>
            <p:ph type="sldNum" sz="quarter" idx="4294967295"/>
          </p:nvPr>
        </p:nvSpPr>
        <p:spPr bwMode="auto">
          <a:xfrm>
            <a:off x="0" y="6242050"/>
            <a:ext cx="587375"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EA9270F3-06EC-421F-A221-CFE32CE07D49}" type="slidenum">
              <a:rPr lang="en-GB" altLang="en-US" sz="2600" b="1"/>
              <a:pPr>
                <a:lnSpc>
                  <a:spcPct val="86000"/>
                </a:lnSpc>
                <a:buClr>
                  <a:srgbClr val="000000"/>
                </a:buClr>
                <a:buSzPct val="100000"/>
                <a:buFont typeface="Times New Roman" panose="02020603050405020304" pitchFamily="18" charset="0"/>
                <a:buNone/>
              </a:pPr>
              <a:t>6</a:t>
            </a:fld>
            <a:endParaRPr lang="en-GB" altLang="en-US" sz="2600" b="1"/>
          </a:p>
        </p:txBody>
      </p:sp>
      <p:graphicFrame>
        <p:nvGraphicFramePr>
          <p:cNvPr id="4" name="Diagram 3"/>
          <p:cNvGraphicFramePr/>
          <p:nvPr>
            <p:extLst>
              <p:ext uri="{D42A27DB-BD31-4B8C-83A1-F6EECF244321}">
                <p14:modId xmlns:p14="http://schemas.microsoft.com/office/powerpoint/2010/main" val="941799881"/>
              </p:ext>
            </p:extLst>
          </p:nvPr>
        </p:nvGraphicFramePr>
        <p:xfrm>
          <a:off x="899592" y="1268760"/>
          <a:ext cx="7224464"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bwMode="auto">
          <a:xfrm>
            <a:off x="1822048" y="1150008"/>
            <a:ext cx="5367504" cy="5433696"/>
          </a:xfrm>
          <a:prstGeom prst="ellipse">
            <a:avLst/>
          </a:prstGeom>
          <a:noFill/>
          <a:ln w="9525" cap="flat" cmpd="sng" algn="ctr">
            <a:solidFill>
              <a:srgbClr val="006666"/>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8" charset="0"/>
              <a:buNone/>
              <a:tabLst/>
            </a:pPr>
            <a:endParaRPr kumimoji="0" lang="en-GB" sz="2400" b="0" i="0" u="none" strike="noStrike" cap="none" normalizeH="0" baseline="0">
              <a:ln>
                <a:noFill/>
              </a:ln>
              <a:solidFill>
                <a:schemeClr val="bg1"/>
              </a:solidFill>
              <a:effectLst/>
              <a:latin typeface="Times New Roman" pitchFamily="18" charset="0"/>
              <a:ea typeface="Lucida Sans Unicode" pitchFamily="34" charset="0"/>
              <a:cs typeface="Lucida Sans Unicode" pitchFamily="34" charset="0"/>
            </a:endParaRPr>
          </a:p>
        </p:txBody>
      </p:sp>
      <p:sp>
        <p:nvSpPr>
          <p:cNvPr id="9" name="Rectangle 8"/>
          <p:cNvSpPr/>
          <p:nvPr/>
        </p:nvSpPr>
        <p:spPr>
          <a:xfrm>
            <a:off x="251520" y="1023119"/>
            <a:ext cx="2709396" cy="400110"/>
          </a:xfrm>
          <a:prstGeom prst="rect">
            <a:avLst/>
          </a:prstGeom>
        </p:spPr>
        <p:txBody>
          <a:bodyPr wrap="none">
            <a:spAutoFit/>
          </a:bodyPr>
          <a:lstStyle/>
          <a:p>
            <a:r>
              <a:rPr lang="en-AU" sz="2000" kern="0" dirty="0">
                <a:solidFill>
                  <a:srgbClr val="004964"/>
                </a:solidFill>
                <a:latin typeface="+mn-lt"/>
              </a:rPr>
              <a:t>Ministry Of Defence</a:t>
            </a:r>
            <a:endParaRPr lang="en-GB" sz="2000" dirty="0">
              <a:latin typeface="+mn-lt"/>
            </a:endParaRPr>
          </a:p>
        </p:txBody>
      </p:sp>
      <p:sp>
        <p:nvSpPr>
          <p:cNvPr id="12" name="Rectangle 11"/>
          <p:cNvSpPr/>
          <p:nvPr/>
        </p:nvSpPr>
        <p:spPr>
          <a:xfrm>
            <a:off x="6152754" y="1023119"/>
            <a:ext cx="2667718" cy="400110"/>
          </a:xfrm>
          <a:prstGeom prst="rect">
            <a:avLst/>
          </a:prstGeom>
        </p:spPr>
        <p:txBody>
          <a:bodyPr wrap="none">
            <a:spAutoFit/>
          </a:bodyPr>
          <a:lstStyle/>
          <a:p>
            <a:r>
              <a:rPr lang="en-AU" sz="2000" kern="0" dirty="0">
                <a:solidFill>
                  <a:srgbClr val="004964"/>
                </a:solidFill>
                <a:latin typeface="+mn-lt"/>
              </a:rPr>
              <a:t>Commercial Clients</a:t>
            </a:r>
            <a:endParaRPr lang="en-GB" sz="2000" dirty="0">
              <a:latin typeface="+mn-lt"/>
            </a:endParaRPr>
          </a:p>
        </p:txBody>
      </p:sp>
    </p:spTree>
    <p:extLst>
      <p:ext uri="{BB962C8B-B14F-4D97-AF65-F5344CB8AC3E}">
        <p14:creationId xmlns:p14="http://schemas.microsoft.com/office/powerpoint/2010/main" val="3873279408"/>
      </p:ext>
    </p:extLst>
  </p:cSld>
  <p:clrMapOvr>
    <a:masterClrMapping/>
  </p:clrMapOvr>
  <p:transition spd="med" advTm="28672"/>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Comfort Break</a:t>
            </a:r>
          </a:p>
        </p:txBody>
      </p:sp>
    </p:spTree>
    <p:extLst>
      <p:ext uri="{BB962C8B-B14F-4D97-AF65-F5344CB8AC3E}">
        <p14:creationId xmlns:p14="http://schemas.microsoft.com/office/powerpoint/2010/main" val="2395081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5"/>
          <p:cNvSpPr>
            <a:spLocks noGrp="1" noChangeArrowheads="1"/>
          </p:cNvSpPr>
          <p:nvPr>
            <p:ph type="body" sz="half" idx="4294967295"/>
          </p:nvPr>
        </p:nvSpPr>
        <p:spPr bwMode="auto">
          <a:xfrm>
            <a:off x="895561" y="1196752"/>
            <a:ext cx="7777162" cy="4425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Reviews EMS to ensure its continuing suitability, adequacy and effectiveness</a:t>
            </a:r>
          </a:p>
          <a:p>
            <a:pPr marL="457200" indent="-457200"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Reviews process to ensure necessary information is collected for evaluation</a:t>
            </a:r>
          </a:p>
          <a:p>
            <a:pPr marL="457200" indent="-457200"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Review must be documented</a:t>
            </a:r>
          </a:p>
          <a:p>
            <a:pPr marL="457200" indent="-457200"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Consider changes to:</a:t>
            </a:r>
          </a:p>
          <a:p>
            <a:pPr marL="1016000" lvl="1" indent="-449263"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policy</a:t>
            </a:r>
          </a:p>
          <a:p>
            <a:pPr marL="1016000" lvl="1" indent="-449263"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objectives</a:t>
            </a:r>
          </a:p>
          <a:p>
            <a:pPr marL="1016000" lvl="1" indent="-449263" defTabSz="449263" eaLnBrk="1" hangingPunct="1">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pPr>
            <a:r>
              <a:rPr lang="en-GB" altLang="en-US" sz="1800" dirty="0">
                <a:solidFill>
                  <a:srgbClr val="004964"/>
                </a:solidFill>
              </a:rPr>
              <a:t>other EMS elements</a:t>
            </a: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Management Review</a:t>
            </a:r>
          </a:p>
        </p:txBody>
      </p:sp>
    </p:spTree>
    <p:extLst>
      <p:ext uri="{BB962C8B-B14F-4D97-AF65-F5344CB8AC3E}">
        <p14:creationId xmlns:p14="http://schemas.microsoft.com/office/powerpoint/2010/main" val="35036771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bwMode="auto">
          <a:xfrm>
            <a:off x="990882" y="1196752"/>
            <a:ext cx="7643812"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GB" altLang="en-US" sz="1800" dirty="0">
                <a:solidFill>
                  <a:srgbClr val="004964"/>
                </a:solidFill>
              </a:rPr>
              <a:t>The following requirements are found as general requirements across many different standards, including ISO 14001 and ISO 9001:</a:t>
            </a:r>
          </a:p>
          <a:p>
            <a:pPr eaLnBrk="1" hangingPunct="1"/>
            <a:endParaRPr lang="en-GB" altLang="en-US" sz="1800" dirty="0">
              <a:solidFill>
                <a:srgbClr val="004964"/>
              </a:solidFill>
            </a:endParaRPr>
          </a:p>
          <a:p>
            <a:pPr eaLnBrk="1" hangingPunct="1"/>
            <a:r>
              <a:rPr lang="en-GB" altLang="en-US" sz="1800" dirty="0">
                <a:solidFill>
                  <a:srgbClr val="004964"/>
                </a:solidFill>
              </a:rPr>
              <a:t>Control of Documents</a:t>
            </a:r>
          </a:p>
          <a:p>
            <a:pPr eaLnBrk="1" hangingPunct="1"/>
            <a:r>
              <a:rPr lang="en-GB" altLang="en-US" sz="1800" dirty="0">
                <a:solidFill>
                  <a:srgbClr val="004964"/>
                </a:solidFill>
              </a:rPr>
              <a:t>Control of Records</a:t>
            </a:r>
          </a:p>
          <a:p>
            <a:pPr eaLnBrk="1" hangingPunct="1"/>
            <a:r>
              <a:rPr lang="en-GB" altLang="en-US" sz="1800" dirty="0">
                <a:solidFill>
                  <a:srgbClr val="004964"/>
                </a:solidFill>
              </a:rPr>
              <a:t>Internal Auditing</a:t>
            </a:r>
          </a:p>
          <a:p>
            <a:pPr eaLnBrk="1" hangingPunct="1"/>
            <a:r>
              <a:rPr lang="en-GB" altLang="en-US" sz="1800" dirty="0">
                <a:solidFill>
                  <a:srgbClr val="004964"/>
                </a:solidFill>
              </a:rPr>
              <a:t>Management Review</a:t>
            </a:r>
          </a:p>
          <a:p>
            <a:pPr eaLnBrk="1" hangingPunct="1"/>
            <a:r>
              <a:rPr lang="en-GB" altLang="en-US" sz="1800" dirty="0">
                <a:solidFill>
                  <a:srgbClr val="004964"/>
                </a:solidFill>
              </a:rPr>
              <a:t>Corrective and Preventive Action</a:t>
            </a:r>
          </a:p>
          <a:p>
            <a:pPr eaLnBrk="1" hangingPunct="1"/>
            <a:r>
              <a:rPr lang="en-GB" altLang="en-US" sz="1800" dirty="0">
                <a:solidFill>
                  <a:srgbClr val="004964"/>
                </a:solidFill>
              </a:rPr>
              <a:t>Competence, Training and Awareness</a:t>
            </a:r>
          </a:p>
          <a:p>
            <a:pPr eaLnBrk="1" hangingPunct="1"/>
            <a:r>
              <a:rPr lang="en-GB" altLang="en-US" sz="1800" dirty="0">
                <a:solidFill>
                  <a:srgbClr val="004964"/>
                </a:solidFill>
              </a:rPr>
              <a:t>Improvement</a:t>
            </a:r>
          </a:p>
          <a:p>
            <a:pPr eaLnBrk="1" hangingPunct="1"/>
            <a:endParaRPr lang="en-US"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Overlapping Requirements</a:t>
            </a:r>
          </a:p>
        </p:txBody>
      </p:sp>
    </p:spTree>
    <p:extLst>
      <p:ext uri="{BB962C8B-B14F-4D97-AF65-F5344CB8AC3E}">
        <p14:creationId xmlns:p14="http://schemas.microsoft.com/office/powerpoint/2010/main" val="1242452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bwMode="auto">
          <a:xfrm>
            <a:off x="899592" y="1052736"/>
            <a:ext cx="7643812"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50000"/>
              </a:spcBef>
            </a:pPr>
            <a:r>
              <a:rPr lang="en-GB" altLang="en-US" sz="1800" dirty="0">
                <a:solidFill>
                  <a:srgbClr val="004964"/>
                </a:solidFill>
              </a:rPr>
              <a:t>The general principles contained in BS EN ISO 19011: 2002  embrace well proven and accepted practices in the performance of management system audits.</a:t>
            </a:r>
          </a:p>
          <a:p>
            <a:pPr eaLnBrk="1" hangingPunct="1">
              <a:spcBef>
                <a:spcPct val="50000"/>
              </a:spcBef>
            </a:pPr>
            <a:r>
              <a:rPr lang="en-GB" altLang="en-US" sz="1800" dirty="0">
                <a:solidFill>
                  <a:srgbClr val="004964"/>
                </a:solidFill>
              </a:rPr>
              <a:t>BS EN ISO 19011: 2002 provides useful guidance on the procedures to be adopted to ensure a satisfactory EMS audit process for both auditor and auditee.</a:t>
            </a:r>
          </a:p>
          <a:p>
            <a:pPr eaLnBrk="1" hangingPunct="1">
              <a:spcBef>
                <a:spcPct val="50000"/>
              </a:spcBef>
            </a:pPr>
            <a:endParaRPr lang="en-GB" altLang="en-US" sz="1800" dirty="0">
              <a:solidFill>
                <a:srgbClr val="004964"/>
              </a:solidFill>
            </a:endParaRPr>
          </a:p>
          <a:p>
            <a:pPr eaLnBrk="1" hangingPunct="1"/>
            <a:endParaRPr lang="en-GB"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Guidelines for Auditing</a:t>
            </a:r>
          </a:p>
        </p:txBody>
      </p:sp>
    </p:spTree>
    <p:extLst>
      <p:ext uri="{BB962C8B-B14F-4D97-AF65-F5344CB8AC3E}">
        <p14:creationId xmlns:p14="http://schemas.microsoft.com/office/powerpoint/2010/main" val="698566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 Box 5"/>
          <p:cNvSpPr txBox="1">
            <a:spLocks noChangeArrowheads="1"/>
          </p:cNvSpPr>
          <p:nvPr/>
        </p:nvSpPr>
        <p:spPr bwMode="auto">
          <a:xfrm>
            <a:off x="1349375" y="804863"/>
            <a:ext cx="4768850" cy="400050"/>
          </a:xfrm>
          <a:prstGeom prst="rect">
            <a:avLst/>
          </a:prstGeom>
          <a:noFill/>
          <a:ln w="9525">
            <a:noFill/>
            <a:miter lim="800000"/>
            <a:headEnd/>
            <a:tailEnd/>
          </a:ln>
          <a:effectLst/>
        </p:spPr>
        <p:txBody>
          <a:bodyPr>
            <a:spAutoFit/>
          </a:bodyPr>
          <a:lstStyle/>
          <a:p>
            <a:pPr>
              <a:spcBef>
                <a:spcPct val="50000"/>
              </a:spcBef>
              <a:defRPr/>
            </a:pPr>
            <a:endParaRPr lang="en-GB" dirty="0">
              <a:latin typeface="+mn-lt"/>
            </a:endParaRPr>
          </a:p>
        </p:txBody>
      </p:sp>
      <p:sp>
        <p:nvSpPr>
          <p:cNvPr id="49160" name="Text Box 8"/>
          <p:cNvSpPr txBox="1">
            <a:spLocks noChangeArrowheads="1"/>
          </p:cNvSpPr>
          <p:nvPr/>
        </p:nvSpPr>
        <p:spPr bwMode="auto">
          <a:xfrm>
            <a:off x="2285900" y="1772816"/>
            <a:ext cx="4878388" cy="369332"/>
          </a:xfrm>
          <a:prstGeom prst="rect">
            <a:avLst/>
          </a:prstGeom>
          <a:noFill/>
          <a:ln w="9525">
            <a:noFill/>
            <a:miter lim="800000"/>
            <a:headEnd/>
            <a:tailEnd/>
          </a:ln>
          <a:effectLst/>
        </p:spPr>
        <p:txBody>
          <a:bodyPr>
            <a:spAutoFit/>
          </a:bodyPr>
          <a:lstStyle/>
          <a:p>
            <a:pPr>
              <a:spcBef>
                <a:spcPct val="50000"/>
              </a:spcBef>
              <a:defRPr/>
            </a:pPr>
            <a:r>
              <a:rPr lang="en-GB" sz="1800" b="1" dirty="0">
                <a:solidFill>
                  <a:srgbClr val="004964"/>
                </a:solidFill>
                <a:latin typeface="+mn-lt"/>
              </a:rPr>
              <a:t>Source of environmental legislation</a:t>
            </a:r>
          </a:p>
        </p:txBody>
      </p:sp>
      <p:graphicFrame>
        <p:nvGraphicFramePr>
          <p:cNvPr id="49185" name="Group 33"/>
          <p:cNvGraphicFramePr>
            <a:graphicFrameLocks noGrp="1"/>
          </p:cNvGraphicFramePr>
          <p:nvPr>
            <p:extLst>
              <p:ext uri="{D42A27DB-BD31-4B8C-83A1-F6EECF244321}">
                <p14:modId xmlns:p14="http://schemas.microsoft.com/office/powerpoint/2010/main" val="1355299798"/>
              </p:ext>
            </p:extLst>
          </p:nvPr>
        </p:nvGraphicFramePr>
        <p:xfrm>
          <a:off x="1703660" y="2636912"/>
          <a:ext cx="6096000" cy="2159001"/>
        </p:xfrm>
        <a:graphic>
          <a:graphicData uri="http://schemas.openxmlformats.org/drawingml/2006/table">
            <a:tbl>
              <a:tblPr/>
              <a:tblGrid>
                <a:gridCol w="2368550">
                  <a:extLst>
                    <a:ext uri="{9D8B030D-6E8A-4147-A177-3AD203B41FA5}">
                      <a16:colId xmlns:a16="http://schemas.microsoft.com/office/drawing/2014/main" val="20000"/>
                    </a:ext>
                  </a:extLst>
                </a:gridCol>
                <a:gridCol w="3727450">
                  <a:extLst>
                    <a:ext uri="{9D8B030D-6E8A-4147-A177-3AD203B41FA5}">
                      <a16:colId xmlns:a16="http://schemas.microsoft.com/office/drawing/2014/main" val="20001"/>
                    </a:ext>
                  </a:extLst>
                </a:gridCol>
              </a:tblGrid>
              <a:tr h="758825">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GB" sz="1800" b="0" i="0" u="none" strike="noStrike" cap="none" normalizeH="0" baseline="0" dirty="0">
                          <a:ln>
                            <a:noFill/>
                          </a:ln>
                          <a:solidFill>
                            <a:srgbClr val="004964"/>
                          </a:solidFill>
                          <a:effectLst/>
                          <a:latin typeface="+mj-lt"/>
                        </a:rPr>
                        <a:t>International: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GB" sz="1800" b="0" i="0" u="none" strike="noStrike" cap="none" normalizeH="0" baseline="0" dirty="0">
                          <a:ln>
                            <a:noFill/>
                          </a:ln>
                          <a:solidFill>
                            <a:srgbClr val="004964"/>
                          </a:solidFill>
                          <a:effectLst/>
                          <a:latin typeface="+mj-lt"/>
                        </a:rPr>
                        <a:t>Rio, Kyoto, Agenda 21, Montreal Protocol</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0088">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GB" sz="1800" b="0" i="0" u="none" strike="noStrike" cap="none" normalizeH="0" baseline="0" dirty="0">
                          <a:ln>
                            <a:noFill/>
                          </a:ln>
                          <a:solidFill>
                            <a:srgbClr val="004964"/>
                          </a:solidFill>
                          <a:effectLst/>
                          <a:latin typeface="+mj-lt"/>
                        </a:rPr>
                        <a:t>National: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GB" sz="1800" b="0" i="0" u="none" strike="noStrike" cap="none" normalizeH="0" baseline="0" dirty="0">
                          <a:ln>
                            <a:noFill/>
                          </a:ln>
                          <a:solidFill>
                            <a:srgbClr val="004964"/>
                          </a:solidFill>
                          <a:effectLst/>
                          <a:latin typeface="+mj-lt"/>
                        </a:rPr>
                        <a:t>Air, Water, Land</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0088">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GB" sz="1800" b="0" i="0" u="none" strike="noStrike" cap="none" normalizeH="0" baseline="0" dirty="0">
                          <a:ln>
                            <a:noFill/>
                          </a:ln>
                          <a:solidFill>
                            <a:srgbClr val="004964"/>
                          </a:solidFill>
                          <a:effectLst/>
                          <a:latin typeface="+mj-lt"/>
                        </a:rPr>
                        <a:t>Local: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GB" sz="1800" b="0" i="0" u="none" strike="noStrike" cap="none" normalizeH="0" baseline="0" dirty="0">
                          <a:ln>
                            <a:noFill/>
                          </a:ln>
                          <a:solidFill>
                            <a:srgbClr val="004964"/>
                          </a:solidFill>
                          <a:effectLst/>
                          <a:latin typeface="+mj-lt"/>
                        </a:rPr>
                        <a:t>Noise, Nuisance, Litter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Legislation Overview</a:t>
            </a:r>
          </a:p>
        </p:txBody>
      </p:sp>
    </p:spTree>
    <p:extLst>
      <p:ext uri="{BB962C8B-B14F-4D97-AF65-F5344CB8AC3E}">
        <p14:creationId xmlns:p14="http://schemas.microsoft.com/office/powerpoint/2010/main" val="5907014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5"/>
          <p:cNvSpPr txBox="1">
            <a:spLocks noChangeArrowheads="1"/>
          </p:cNvSpPr>
          <p:nvPr/>
        </p:nvSpPr>
        <p:spPr bwMode="auto">
          <a:xfrm>
            <a:off x="1331913" y="1196752"/>
            <a:ext cx="6335712" cy="1394228"/>
          </a:xfrm>
          <a:prstGeom prst="rect">
            <a:avLst/>
          </a:prstGeom>
          <a:noFill/>
          <a:ln w="9525">
            <a:noFill/>
            <a:miter lim="800000"/>
            <a:headEnd/>
            <a:tailEnd/>
          </a:ln>
          <a:effectLst/>
        </p:spPr>
        <p:txBody>
          <a:bodyPr>
            <a:spAutoFit/>
          </a:bodyPr>
          <a:lstStyle/>
          <a:p>
            <a:pPr marL="342900" indent="-342900">
              <a:lnSpc>
                <a:spcPct val="80000"/>
              </a:lnSpc>
              <a:spcAft>
                <a:spcPct val="50000"/>
              </a:spcAft>
              <a:buBlip>
                <a:blip r:embed="rId3"/>
              </a:buBlip>
              <a:tabLst>
                <a:tab pos="476250" algn="l"/>
                <a:tab pos="2100263" algn="l"/>
              </a:tabLst>
              <a:defRPr/>
            </a:pPr>
            <a:r>
              <a:rPr lang="en-GB" sz="1800" dirty="0">
                <a:solidFill>
                  <a:srgbClr val="004964"/>
                </a:solidFill>
                <a:latin typeface="+mj-lt"/>
                <a:cs typeface="+mn-cs"/>
              </a:rPr>
              <a:t>Statutes (acts)</a:t>
            </a:r>
          </a:p>
          <a:p>
            <a:pPr marL="342900" indent="-342900">
              <a:lnSpc>
                <a:spcPct val="80000"/>
              </a:lnSpc>
              <a:spcAft>
                <a:spcPct val="50000"/>
              </a:spcAft>
              <a:buBlip>
                <a:blip r:embed="rId3"/>
              </a:buBlip>
              <a:tabLst>
                <a:tab pos="476250" algn="l"/>
                <a:tab pos="2100263" algn="l"/>
              </a:tabLst>
              <a:defRPr/>
            </a:pPr>
            <a:r>
              <a:rPr lang="en-GB" sz="1800" dirty="0">
                <a:solidFill>
                  <a:srgbClr val="004964"/>
                </a:solidFill>
                <a:latin typeface="+mj-lt"/>
                <a:cs typeface="+mn-cs"/>
              </a:rPr>
              <a:t>Statutory instruments (regulations)</a:t>
            </a:r>
          </a:p>
          <a:p>
            <a:pPr marL="342900" indent="-342900">
              <a:lnSpc>
                <a:spcPct val="80000"/>
              </a:lnSpc>
              <a:spcAft>
                <a:spcPct val="50000"/>
              </a:spcAft>
              <a:buBlip>
                <a:blip r:embed="rId3"/>
              </a:buBlip>
              <a:tabLst>
                <a:tab pos="476250" algn="l"/>
                <a:tab pos="2100263" algn="l"/>
              </a:tabLst>
              <a:defRPr/>
            </a:pPr>
            <a:r>
              <a:rPr lang="en-GB" sz="1800" dirty="0">
                <a:solidFill>
                  <a:srgbClr val="004964"/>
                </a:solidFill>
                <a:latin typeface="+mj-lt"/>
                <a:cs typeface="+mn-cs"/>
              </a:rPr>
              <a:t>Local by-laws</a:t>
            </a:r>
          </a:p>
          <a:p>
            <a:pPr marL="342900" indent="-342900">
              <a:lnSpc>
                <a:spcPct val="80000"/>
              </a:lnSpc>
              <a:spcAft>
                <a:spcPct val="50000"/>
              </a:spcAft>
              <a:buBlip>
                <a:blip r:embed="rId3"/>
              </a:buBlip>
              <a:tabLst>
                <a:tab pos="476250" algn="l"/>
                <a:tab pos="2100263" algn="l"/>
              </a:tabLst>
              <a:defRPr/>
            </a:pPr>
            <a:r>
              <a:rPr lang="en-GB" sz="1800" dirty="0">
                <a:solidFill>
                  <a:srgbClr val="004964"/>
                </a:solidFill>
                <a:latin typeface="+mj-lt"/>
                <a:cs typeface="+mn-cs"/>
              </a:rPr>
              <a:t>Land Use – Town and Country Planning Act 1990</a:t>
            </a:r>
          </a:p>
        </p:txBody>
      </p:sp>
      <p:sp>
        <p:nvSpPr>
          <p:cNvPr id="50182" name="Text Box 6"/>
          <p:cNvSpPr txBox="1">
            <a:spLocks noChangeArrowheads="1"/>
          </p:cNvSpPr>
          <p:nvPr/>
        </p:nvSpPr>
        <p:spPr bwMode="auto">
          <a:xfrm>
            <a:off x="395536" y="3789040"/>
            <a:ext cx="2089150" cy="369332"/>
          </a:xfrm>
          <a:prstGeom prst="rect">
            <a:avLst/>
          </a:prstGeom>
          <a:noFill/>
          <a:ln w="9525">
            <a:noFill/>
            <a:miter lim="800000"/>
            <a:headEnd/>
            <a:tailEnd/>
          </a:ln>
          <a:effectLst/>
        </p:spPr>
        <p:txBody>
          <a:bodyPr>
            <a:spAutoFit/>
          </a:bodyPr>
          <a:lstStyle/>
          <a:p>
            <a:pPr>
              <a:spcBef>
                <a:spcPct val="50000"/>
              </a:spcBef>
              <a:defRPr/>
            </a:pPr>
            <a:r>
              <a:rPr lang="en-GB" sz="1800" dirty="0">
                <a:solidFill>
                  <a:srgbClr val="004964"/>
                </a:solidFill>
                <a:latin typeface="+mn-lt"/>
              </a:rPr>
              <a:t>For example:</a:t>
            </a:r>
          </a:p>
        </p:txBody>
      </p:sp>
      <p:sp>
        <p:nvSpPr>
          <p:cNvPr id="50183" name="Text Box 7"/>
          <p:cNvSpPr txBox="1">
            <a:spLocks noChangeArrowheads="1"/>
          </p:cNvSpPr>
          <p:nvPr/>
        </p:nvSpPr>
        <p:spPr bwMode="auto">
          <a:xfrm>
            <a:off x="1331913" y="4509120"/>
            <a:ext cx="7150100" cy="757130"/>
          </a:xfrm>
          <a:prstGeom prst="rect">
            <a:avLst/>
          </a:prstGeom>
          <a:noFill/>
          <a:ln w="9525">
            <a:noFill/>
            <a:miter lim="800000"/>
            <a:headEnd/>
            <a:tailEnd/>
          </a:ln>
          <a:effectLst/>
        </p:spPr>
        <p:txBody>
          <a:bodyPr>
            <a:spAutoFit/>
          </a:bodyPr>
          <a:lstStyle/>
          <a:p>
            <a:pPr marL="342900" indent="-342900">
              <a:lnSpc>
                <a:spcPct val="80000"/>
              </a:lnSpc>
              <a:spcAft>
                <a:spcPct val="50000"/>
              </a:spcAft>
              <a:buBlip>
                <a:blip r:embed="rId3"/>
              </a:buBlip>
              <a:tabLst>
                <a:tab pos="476250" algn="l"/>
                <a:tab pos="2100263" algn="l"/>
              </a:tabLst>
              <a:defRPr/>
            </a:pPr>
            <a:r>
              <a:rPr lang="en-GB" sz="1800" dirty="0">
                <a:solidFill>
                  <a:srgbClr val="004964"/>
                </a:solidFill>
                <a:latin typeface="+mj-lt"/>
                <a:cs typeface="+mn-cs"/>
              </a:rPr>
              <a:t>Land use -  the town and country planning regulations requires developers of major projects to produce an environmental statement – a detailed EIA.</a:t>
            </a:r>
          </a:p>
        </p:txBody>
      </p:sp>
      <p:sp>
        <p:nvSpPr>
          <p:cNvPr id="6"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Legislation</a:t>
            </a:r>
          </a:p>
        </p:txBody>
      </p:sp>
    </p:spTree>
    <p:extLst>
      <p:ext uri="{BB962C8B-B14F-4D97-AF65-F5344CB8AC3E}">
        <p14:creationId xmlns:p14="http://schemas.microsoft.com/office/powerpoint/2010/main" val="997543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Text Box 5"/>
          <p:cNvSpPr txBox="1">
            <a:spLocks noChangeArrowheads="1"/>
          </p:cNvSpPr>
          <p:nvPr/>
        </p:nvSpPr>
        <p:spPr bwMode="auto">
          <a:xfrm>
            <a:off x="1256779" y="3895830"/>
            <a:ext cx="6873875" cy="1837426"/>
          </a:xfrm>
          <a:prstGeom prst="rect">
            <a:avLst/>
          </a:prstGeom>
          <a:noFill/>
          <a:ln w="9525">
            <a:noFill/>
            <a:miter lim="800000"/>
            <a:headEnd/>
            <a:tailEnd/>
          </a:ln>
          <a:effectLst/>
        </p:spPr>
        <p:txBody>
          <a:bodyPr wrap="square">
            <a:spAutoFit/>
          </a:bodyPr>
          <a:lstStyle/>
          <a:p>
            <a:pPr marL="342900" indent="-342900">
              <a:lnSpc>
                <a:spcPct val="80000"/>
              </a:lnSpc>
              <a:spcAft>
                <a:spcPct val="50000"/>
              </a:spcAft>
              <a:buBlip>
                <a:blip r:embed="rId2"/>
              </a:buBlip>
              <a:defRPr/>
            </a:pPr>
            <a:r>
              <a:rPr lang="en-GB" sz="1800" dirty="0">
                <a:solidFill>
                  <a:srgbClr val="004964"/>
                </a:solidFill>
                <a:latin typeface="+mj-lt"/>
                <a:cs typeface="+mn-cs"/>
              </a:rPr>
              <a:t>EC Directives – NO2, SO2, particulates, CFCs, Lead, vehicle exhausts</a:t>
            </a:r>
          </a:p>
          <a:p>
            <a:pPr marL="342900" indent="-342900">
              <a:lnSpc>
                <a:spcPct val="80000"/>
              </a:lnSpc>
              <a:spcAft>
                <a:spcPct val="50000"/>
              </a:spcAft>
              <a:buBlip>
                <a:blip r:embed="rId2"/>
              </a:buBlip>
              <a:defRPr/>
            </a:pPr>
            <a:r>
              <a:rPr lang="en-GB" sz="1800" dirty="0">
                <a:solidFill>
                  <a:srgbClr val="004964"/>
                </a:solidFill>
                <a:latin typeface="+mj-lt"/>
                <a:cs typeface="+mn-cs"/>
              </a:rPr>
              <a:t>Environmental Protection Act 1990 – IPPC, Parts A1, A2, B</a:t>
            </a:r>
          </a:p>
          <a:p>
            <a:pPr marL="342900" indent="-342900">
              <a:lnSpc>
                <a:spcPct val="80000"/>
              </a:lnSpc>
              <a:spcAft>
                <a:spcPct val="50000"/>
              </a:spcAft>
              <a:buBlip>
                <a:blip r:embed="rId2"/>
              </a:buBlip>
              <a:defRPr/>
            </a:pPr>
            <a:r>
              <a:rPr lang="en-GB" sz="1800" dirty="0">
                <a:solidFill>
                  <a:srgbClr val="004964"/>
                </a:solidFill>
                <a:latin typeface="+mj-lt"/>
                <a:cs typeface="+mn-cs"/>
              </a:rPr>
              <a:t>Environmental Act 1995 – Part 4 Air Quality </a:t>
            </a:r>
          </a:p>
          <a:p>
            <a:pPr marL="342900" indent="-342900">
              <a:lnSpc>
                <a:spcPct val="80000"/>
              </a:lnSpc>
              <a:spcAft>
                <a:spcPct val="50000"/>
              </a:spcAft>
              <a:buBlip>
                <a:blip r:embed="rId2"/>
              </a:buBlip>
              <a:defRPr/>
            </a:pPr>
            <a:r>
              <a:rPr lang="en-GB" sz="1800" dirty="0">
                <a:solidFill>
                  <a:srgbClr val="004964"/>
                </a:solidFill>
                <a:latin typeface="+mj-lt"/>
                <a:cs typeface="+mn-cs"/>
              </a:rPr>
              <a:t>Climate Change Legislation</a:t>
            </a:r>
          </a:p>
        </p:txBody>
      </p:sp>
      <p:sp>
        <p:nvSpPr>
          <p:cNvPr id="51207" name="Rectangle 7"/>
          <p:cNvSpPr>
            <a:spLocks noChangeArrowheads="1"/>
          </p:cNvSpPr>
          <p:nvPr/>
        </p:nvSpPr>
        <p:spPr bwMode="auto">
          <a:xfrm>
            <a:off x="572567" y="874740"/>
            <a:ext cx="8031162" cy="2668423"/>
          </a:xfrm>
          <a:prstGeom prst="rect">
            <a:avLst/>
          </a:prstGeom>
          <a:noFill/>
          <a:ln w="9525">
            <a:noFill/>
            <a:miter lim="800000"/>
            <a:headEnd/>
            <a:tailEnd/>
          </a:ln>
          <a:effectLst/>
        </p:spPr>
        <p:txBody>
          <a:bodyPr wrap="square">
            <a:spAutoFit/>
          </a:bodyPr>
          <a:lstStyle/>
          <a:p>
            <a:pPr>
              <a:lnSpc>
                <a:spcPct val="110000"/>
              </a:lnSpc>
              <a:spcBef>
                <a:spcPct val="50000"/>
              </a:spcBef>
              <a:buFont typeface="Wingdings" pitchFamily="2" charset="2"/>
              <a:buNone/>
              <a:defRPr/>
            </a:pPr>
            <a:r>
              <a:rPr lang="en-GB" sz="1800" b="1" dirty="0">
                <a:solidFill>
                  <a:srgbClr val="004964"/>
                </a:solidFill>
                <a:latin typeface="+mj-lt"/>
                <a:ea typeface="+mj-ea"/>
                <a:cs typeface="+mj-cs"/>
              </a:rPr>
              <a:t>Air Pollution</a:t>
            </a:r>
            <a:r>
              <a:rPr lang="en-GB" sz="1800" dirty="0">
                <a:solidFill>
                  <a:srgbClr val="004964"/>
                </a:solidFill>
                <a:latin typeface="+mj-lt"/>
              </a:rPr>
              <a:t>: regulates atmospheric emissions leading to acid rain, global warming, air pollutants, solvent release, ozone depletion and vehicle emission pollutants.  European directives and international agreements reinforce the EPA 1990 and Environment Act 1995.  </a:t>
            </a:r>
          </a:p>
          <a:p>
            <a:pPr>
              <a:lnSpc>
                <a:spcPct val="110000"/>
              </a:lnSpc>
              <a:spcBef>
                <a:spcPct val="50000"/>
              </a:spcBef>
              <a:buFont typeface="Wingdings" pitchFamily="2" charset="2"/>
              <a:buNone/>
              <a:defRPr/>
            </a:pPr>
            <a:r>
              <a:rPr lang="en-GB" sz="1800" dirty="0">
                <a:solidFill>
                  <a:srgbClr val="004964"/>
                </a:solidFill>
                <a:latin typeface="+mj-lt"/>
              </a:rPr>
              <a:t>In the UK, two pollutant control regimes operate in the areas of </a:t>
            </a:r>
            <a:r>
              <a:rPr lang="en-GB" sz="1800" b="1" dirty="0">
                <a:solidFill>
                  <a:srgbClr val="004964"/>
                </a:solidFill>
                <a:latin typeface="+mj-lt"/>
              </a:rPr>
              <a:t>LAPC</a:t>
            </a:r>
            <a:r>
              <a:rPr lang="en-GB" sz="1800" dirty="0">
                <a:solidFill>
                  <a:srgbClr val="004964"/>
                </a:solidFill>
                <a:latin typeface="+mj-lt"/>
              </a:rPr>
              <a:t> (Local Air Pollution Control) and </a:t>
            </a:r>
            <a:r>
              <a:rPr lang="en-GB" sz="1800" b="1" dirty="0">
                <a:solidFill>
                  <a:srgbClr val="004964"/>
                </a:solidFill>
                <a:latin typeface="+mj-lt"/>
              </a:rPr>
              <a:t>IPC</a:t>
            </a:r>
            <a:r>
              <a:rPr lang="en-GB" sz="1800" dirty="0">
                <a:solidFill>
                  <a:srgbClr val="004964"/>
                </a:solidFill>
                <a:latin typeface="+mj-lt"/>
              </a:rPr>
              <a:t> (Integrated Pollution Control).</a:t>
            </a:r>
          </a:p>
        </p:txBody>
      </p:sp>
      <p:sp>
        <p:nvSpPr>
          <p:cNvPr id="6"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Legislation</a:t>
            </a:r>
          </a:p>
        </p:txBody>
      </p:sp>
    </p:spTree>
    <p:extLst>
      <p:ext uri="{BB962C8B-B14F-4D97-AF65-F5344CB8AC3E}">
        <p14:creationId xmlns:p14="http://schemas.microsoft.com/office/powerpoint/2010/main" val="2730127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467544" y="764704"/>
            <a:ext cx="8352927" cy="2668423"/>
          </a:xfrm>
          <a:prstGeom prst="rect">
            <a:avLst/>
          </a:prstGeom>
          <a:noFill/>
          <a:ln w="9525">
            <a:noFill/>
            <a:miter lim="800000"/>
            <a:headEnd/>
            <a:tailEnd/>
          </a:ln>
          <a:effectLst/>
        </p:spPr>
        <p:txBody>
          <a:bodyPr wrap="square">
            <a:spAutoFit/>
          </a:bodyPr>
          <a:lstStyle/>
          <a:p>
            <a:pPr>
              <a:lnSpc>
                <a:spcPct val="110000"/>
              </a:lnSpc>
              <a:spcBef>
                <a:spcPct val="50000"/>
              </a:spcBef>
              <a:buFont typeface="Wingdings" pitchFamily="2" charset="2"/>
              <a:buNone/>
              <a:defRPr/>
            </a:pPr>
            <a:r>
              <a:rPr lang="en-GB" sz="1800" b="1" dirty="0">
                <a:solidFill>
                  <a:srgbClr val="004964"/>
                </a:solidFill>
                <a:latin typeface="+mj-lt"/>
                <a:ea typeface="+mj-ea"/>
                <a:cs typeface="+mj-cs"/>
              </a:rPr>
              <a:t>Effluent and Water</a:t>
            </a:r>
            <a:r>
              <a:rPr lang="en-GB" sz="1800" b="1" dirty="0">
                <a:solidFill>
                  <a:srgbClr val="004964"/>
                </a:solidFill>
                <a:latin typeface="+mj-lt"/>
              </a:rPr>
              <a:t>: </a:t>
            </a:r>
            <a:r>
              <a:rPr lang="en-GB" sz="1800" dirty="0">
                <a:solidFill>
                  <a:srgbClr val="004964"/>
                </a:solidFill>
                <a:latin typeface="+mj-lt"/>
              </a:rPr>
              <a:t>there are a number of legislation control discharge to water and require consent in advance. The EPA 1990, Water Act 1989, Water Industry Act 1991, Water Resources Act 1991 and in Scotland, Control of Pollution Act 1974, Sewerage (Scotland) Act 1968 and Water(Scotland) Act 1980.  </a:t>
            </a:r>
          </a:p>
          <a:p>
            <a:pPr>
              <a:lnSpc>
                <a:spcPct val="110000"/>
              </a:lnSpc>
              <a:spcBef>
                <a:spcPct val="50000"/>
              </a:spcBef>
              <a:buFont typeface="Wingdings" pitchFamily="2" charset="2"/>
              <a:buNone/>
              <a:defRPr/>
            </a:pPr>
            <a:r>
              <a:rPr lang="en-GB" sz="1800" dirty="0">
                <a:solidFill>
                  <a:srgbClr val="004964"/>
                </a:solidFill>
                <a:latin typeface="+mj-lt"/>
              </a:rPr>
              <a:t>Discharges of effluent to sewer, water courses and the sea are subject to consent for levels of </a:t>
            </a:r>
            <a:r>
              <a:rPr lang="en-GB" sz="1800" b="1" dirty="0">
                <a:solidFill>
                  <a:srgbClr val="004964"/>
                </a:solidFill>
                <a:latin typeface="+mj-lt"/>
              </a:rPr>
              <a:t>COD</a:t>
            </a:r>
            <a:r>
              <a:rPr lang="en-GB" sz="1800" dirty="0">
                <a:solidFill>
                  <a:srgbClr val="004964"/>
                </a:solidFill>
                <a:latin typeface="+mj-lt"/>
              </a:rPr>
              <a:t> (Chemical Oxygen Demand), </a:t>
            </a:r>
            <a:r>
              <a:rPr lang="en-GB" sz="1800" b="1" dirty="0">
                <a:solidFill>
                  <a:srgbClr val="004964"/>
                </a:solidFill>
                <a:latin typeface="+mj-lt"/>
              </a:rPr>
              <a:t>BOD</a:t>
            </a:r>
            <a:r>
              <a:rPr lang="en-GB" sz="1800" dirty="0">
                <a:solidFill>
                  <a:srgbClr val="004964"/>
                </a:solidFill>
                <a:latin typeface="+mj-lt"/>
              </a:rPr>
              <a:t>, Ph level, mineral content and other chemical constituents.  </a:t>
            </a:r>
          </a:p>
        </p:txBody>
      </p:sp>
      <p:sp>
        <p:nvSpPr>
          <p:cNvPr id="52230" name="Text Box 6"/>
          <p:cNvSpPr txBox="1">
            <a:spLocks noChangeArrowheads="1"/>
          </p:cNvSpPr>
          <p:nvPr/>
        </p:nvSpPr>
        <p:spPr bwMode="auto">
          <a:xfrm>
            <a:off x="1476375" y="3679630"/>
            <a:ext cx="6596063" cy="2917722"/>
          </a:xfrm>
          <a:prstGeom prst="rect">
            <a:avLst/>
          </a:prstGeom>
          <a:noFill/>
          <a:ln w="9525">
            <a:noFill/>
            <a:miter lim="800000"/>
            <a:headEnd/>
            <a:tailEnd/>
          </a:ln>
          <a:effectLst/>
        </p:spPr>
        <p:txBody>
          <a:bodyPr>
            <a:spAutoFit/>
          </a:bodyPr>
          <a:lstStyle/>
          <a:p>
            <a:pPr marL="342900" indent="-342900">
              <a:lnSpc>
                <a:spcPct val="80000"/>
              </a:lnSpc>
              <a:spcAft>
                <a:spcPct val="50000"/>
              </a:spcAft>
              <a:buBlip>
                <a:blip r:embed="rId2"/>
              </a:buBlip>
              <a:defRPr/>
            </a:pPr>
            <a:r>
              <a:rPr lang="en-GB" sz="1800" dirty="0">
                <a:solidFill>
                  <a:srgbClr val="004964"/>
                </a:solidFill>
                <a:latin typeface="+mj-lt"/>
                <a:cs typeface="+mn-cs"/>
              </a:rPr>
              <a:t>EC Directives – water quality, sea water, groundwater, urban waste, water treatment</a:t>
            </a:r>
          </a:p>
          <a:p>
            <a:pPr marL="342900" indent="-342900">
              <a:lnSpc>
                <a:spcPct val="80000"/>
              </a:lnSpc>
              <a:spcAft>
                <a:spcPct val="50000"/>
              </a:spcAft>
              <a:buBlip>
                <a:blip r:embed="rId2"/>
              </a:buBlip>
              <a:defRPr/>
            </a:pPr>
            <a:r>
              <a:rPr lang="en-GB" sz="1800" dirty="0">
                <a:solidFill>
                  <a:srgbClr val="004964"/>
                </a:solidFill>
                <a:latin typeface="+mj-lt"/>
                <a:cs typeface="+mn-cs"/>
              </a:rPr>
              <a:t>Environmental Protection Regulations – Red list of prescribed substances 1991, black list EU</a:t>
            </a:r>
          </a:p>
          <a:p>
            <a:pPr marL="342900" indent="-342900">
              <a:lnSpc>
                <a:spcPct val="80000"/>
              </a:lnSpc>
              <a:spcAft>
                <a:spcPct val="50000"/>
              </a:spcAft>
              <a:buBlip>
                <a:blip r:embed="rId2"/>
              </a:buBlip>
              <a:defRPr/>
            </a:pPr>
            <a:r>
              <a:rPr lang="en-GB" sz="1800" dirty="0">
                <a:solidFill>
                  <a:srgbClr val="004964"/>
                </a:solidFill>
                <a:latin typeface="+mj-lt"/>
                <a:cs typeface="+mn-cs"/>
              </a:rPr>
              <a:t>Water Resources Act 1991</a:t>
            </a:r>
          </a:p>
          <a:p>
            <a:pPr marL="342900" indent="-342900">
              <a:lnSpc>
                <a:spcPct val="80000"/>
              </a:lnSpc>
              <a:spcAft>
                <a:spcPct val="50000"/>
              </a:spcAft>
              <a:buBlip>
                <a:blip r:embed="rId2"/>
              </a:buBlip>
              <a:defRPr/>
            </a:pPr>
            <a:r>
              <a:rPr lang="en-GB" sz="1800" dirty="0">
                <a:solidFill>
                  <a:srgbClr val="004964"/>
                </a:solidFill>
                <a:latin typeface="+mj-lt"/>
                <a:cs typeface="+mn-cs"/>
              </a:rPr>
              <a:t>Control of Pollution Act 1974 – consent to discharge</a:t>
            </a:r>
          </a:p>
          <a:p>
            <a:pPr marL="342900" indent="-342900">
              <a:lnSpc>
                <a:spcPct val="80000"/>
              </a:lnSpc>
              <a:spcAft>
                <a:spcPct val="50000"/>
              </a:spcAft>
              <a:buBlip>
                <a:blip r:embed="rId2"/>
              </a:buBlip>
              <a:defRPr/>
            </a:pPr>
            <a:r>
              <a:rPr lang="en-GB" sz="1800" dirty="0">
                <a:solidFill>
                  <a:srgbClr val="004964"/>
                </a:solidFill>
                <a:latin typeface="+mj-lt"/>
                <a:cs typeface="+mn-cs"/>
              </a:rPr>
              <a:t>Sewerage (Scotland) Act 1968</a:t>
            </a:r>
          </a:p>
          <a:p>
            <a:pPr marL="342900" indent="-342900">
              <a:lnSpc>
                <a:spcPct val="80000"/>
              </a:lnSpc>
              <a:spcAft>
                <a:spcPct val="50000"/>
              </a:spcAft>
              <a:buBlip>
                <a:blip r:embed="rId2"/>
              </a:buBlip>
              <a:defRPr/>
            </a:pPr>
            <a:r>
              <a:rPr lang="en-GB" sz="1800" dirty="0">
                <a:solidFill>
                  <a:srgbClr val="004964"/>
                </a:solidFill>
                <a:latin typeface="+mj-lt"/>
                <a:cs typeface="+mn-cs"/>
              </a:rPr>
              <a:t>Water (Scotland) Act 1980</a:t>
            </a:r>
          </a:p>
          <a:p>
            <a:pPr marL="342900" indent="-342900">
              <a:lnSpc>
                <a:spcPct val="80000"/>
              </a:lnSpc>
              <a:spcAft>
                <a:spcPct val="50000"/>
              </a:spcAft>
              <a:buBlip>
                <a:blip r:embed="rId2"/>
              </a:buBlip>
              <a:defRPr/>
            </a:pPr>
            <a:r>
              <a:rPr lang="en-GB" sz="1800" dirty="0">
                <a:solidFill>
                  <a:srgbClr val="004964"/>
                </a:solidFill>
                <a:latin typeface="+mj-lt"/>
                <a:cs typeface="+mn-cs"/>
              </a:rPr>
              <a:t>Water Act 1989 – water quality </a:t>
            </a:r>
          </a:p>
        </p:txBody>
      </p:sp>
      <p:sp>
        <p:nvSpPr>
          <p:cNvPr id="6"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Legislation</a:t>
            </a:r>
          </a:p>
        </p:txBody>
      </p:sp>
    </p:spTree>
    <p:extLst>
      <p:ext uri="{BB962C8B-B14F-4D97-AF65-F5344CB8AC3E}">
        <p14:creationId xmlns:p14="http://schemas.microsoft.com/office/powerpoint/2010/main" val="39704933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539553" y="836712"/>
            <a:ext cx="7950397" cy="3526478"/>
          </a:xfrm>
          <a:prstGeom prst="rect">
            <a:avLst/>
          </a:prstGeom>
          <a:noFill/>
          <a:ln w="9525">
            <a:noFill/>
            <a:miter lim="800000"/>
            <a:headEnd/>
            <a:tailEnd/>
          </a:ln>
          <a:effectLst/>
        </p:spPr>
        <p:txBody>
          <a:bodyPr wrap="square">
            <a:spAutoFit/>
          </a:bodyPr>
          <a:lstStyle/>
          <a:p>
            <a:pPr>
              <a:lnSpc>
                <a:spcPct val="110000"/>
              </a:lnSpc>
              <a:spcBef>
                <a:spcPct val="50000"/>
              </a:spcBef>
              <a:buFont typeface="Wingdings" pitchFamily="2" charset="2"/>
              <a:buNone/>
              <a:defRPr/>
            </a:pPr>
            <a:r>
              <a:rPr lang="en-GB" sz="1800" b="1" dirty="0">
                <a:solidFill>
                  <a:srgbClr val="004964"/>
                </a:solidFill>
                <a:latin typeface="+mj-lt"/>
                <a:ea typeface="+mj-ea"/>
                <a:cs typeface="+mj-cs"/>
              </a:rPr>
              <a:t>Waste Management </a:t>
            </a:r>
            <a:r>
              <a:rPr lang="en-GB" sz="1800" dirty="0">
                <a:solidFill>
                  <a:srgbClr val="004964"/>
                </a:solidFill>
                <a:latin typeface="+mj-lt"/>
              </a:rPr>
              <a:t>: Waste disposal comes under the EPA 1990 where it imposes a ‘duty of care’ on all producers of waste.  A licensing system regulates the consigning and disposal of various types of waste.  </a:t>
            </a:r>
          </a:p>
          <a:p>
            <a:pPr>
              <a:lnSpc>
                <a:spcPct val="110000"/>
              </a:lnSpc>
              <a:spcBef>
                <a:spcPct val="50000"/>
              </a:spcBef>
              <a:buFont typeface="Wingdings" pitchFamily="2" charset="2"/>
              <a:buNone/>
              <a:defRPr/>
            </a:pPr>
            <a:r>
              <a:rPr lang="en-GB" sz="1800" dirty="0">
                <a:solidFill>
                  <a:srgbClr val="004964"/>
                </a:solidFill>
                <a:latin typeface="+mj-lt"/>
              </a:rPr>
              <a:t>‘Special Waste’ – hazardous, ‘Controlled Waste’.</a:t>
            </a:r>
          </a:p>
          <a:p>
            <a:pPr>
              <a:lnSpc>
                <a:spcPct val="110000"/>
              </a:lnSpc>
              <a:spcBef>
                <a:spcPct val="50000"/>
              </a:spcBef>
              <a:buFont typeface="Wingdings" pitchFamily="2" charset="2"/>
              <a:buNone/>
              <a:defRPr/>
            </a:pPr>
            <a:r>
              <a:rPr lang="en-GB" sz="1800" dirty="0">
                <a:solidFill>
                  <a:srgbClr val="004964"/>
                </a:solidFill>
                <a:latin typeface="+mj-lt"/>
              </a:rPr>
              <a:t>Management of landfill sites is regulated through Part 2 of EPA 1990.  </a:t>
            </a:r>
          </a:p>
          <a:p>
            <a:pPr>
              <a:lnSpc>
                <a:spcPct val="110000"/>
              </a:lnSpc>
              <a:spcBef>
                <a:spcPct val="50000"/>
              </a:spcBef>
              <a:buFont typeface="Wingdings" pitchFamily="2" charset="2"/>
              <a:buNone/>
              <a:defRPr/>
            </a:pPr>
            <a:r>
              <a:rPr lang="en-GB" sz="1800" dirty="0">
                <a:solidFill>
                  <a:srgbClr val="004964"/>
                </a:solidFill>
                <a:latin typeface="+mj-lt"/>
              </a:rPr>
              <a:t>‘Packaging Waste’ – is regulated through the Producer Responsibility Obligations (Packaging Waste) Regulation 1997, under the Environmental Act 1995. </a:t>
            </a:r>
          </a:p>
        </p:txBody>
      </p:sp>
      <p:sp>
        <p:nvSpPr>
          <p:cNvPr id="53253" name="Text Box 5"/>
          <p:cNvSpPr txBox="1">
            <a:spLocks noChangeArrowheads="1"/>
          </p:cNvSpPr>
          <p:nvPr/>
        </p:nvSpPr>
        <p:spPr bwMode="auto">
          <a:xfrm>
            <a:off x="539552" y="4665910"/>
            <a:ext cx="7950398" cy="923330"/>
          </a:xfrm>
          <a:prstGeom prst="rect">
            <a:avLst/>
          </a:prstGeom>
          <a:noFill/>
          <a:ln w="9525">
            <a:noFill/>
            <a:miter lim="800000"/>
            <a:headEnd/>
            <a:tailEnd/>
          </a:ln>
          <a:effectLst/>
        </p:spPr>
        <p:txBody>
          <a:bodyPr wrap="square">
            <a:spAutoFit/>
          </a:bodyPr>
          <a:lstStyle/>
          <a:p>
            <a:pPr algn="just">
              <a:spcBef>
                <a:spcPct val="50000"/>
              </a:spcBef>
              <a:defRPr/>
            </a:pPr>
            <a:r>
              <a:rPr lang="en-GB" sz="1800" dirty="0">
                <a:solidFill>
                  <a:srgbClr val="004964"/>
                </a:solidFill>
                <a:latin typeface="+mn-lt"/>
              </a:rPr>
              <a:t>The control, storage and handling of hazardous substances under the </a:t>
            </a:r>
            <a:r>
              <a:rPr lang="en-GB" sz="1800" b="1" dirty="0">
                <a:solidFill>
                  <a:srgbClr val="004964"/>
                </a:solidFill>
                <a:latin typeface="+mn-lt"/>
              </a:rPr>
              <a:t>COSHH 1994 Regulations</a:t>
            </a:r>
            <a:r>
              <a:rPr lang="en-GB" sz="1800" dirty="0">
                <a:solidFill>
                  <a:srgbClr val="004964"/>
                </a:solidFill>
                <a:latin typeface="+mn-lt"/>
              </a:rPr>
              <a:t>, places the responsibility for protection of employees on the Employers.</a:t>
            </a:r>
          </a:p>
        </p:txBody>
      </p:sp>
      <p:sp>
        <p:nvSpPr>
          <p:cNvPr id="53254" name="Text Box 6"/>
          <p:cNvSpPr txBox="1">
            <a:spLocks noChangeArrowheads="1"/>
          </p:cNvSpPr>
          <p:nvPr/>
        </p:nvSpPr>
        <p:spPr bwMode="auto">
          <a:xfrm>
            <a:off x="539552" y="5733256"/>
            <a:ext cx="7950398" cy="646331"/>
          </a:xfrm>
          <a:prstGeom prst="rect">
            <a:avLst/>
          </a:prstGeom>
          <a:noFill/>
          <a:ln w="9525">
            <a:noFill/>
            <a:miter lim="800000"/>
            <a:headEnd/>
            <a:tailEnd/>
          </a:ln>
          <a:effectLst/>
        </p:spPr>
        <p:txBody>
          <a:bodyPr wrap="square">
            <a:spAutoFit/>
          </a:bodyPr>
          <a:lstStyle/>
          <a:p>
            <a:pPr algn="just">
              <a:spcBef>
                <a:spcPct val="50000"/>
              </a:spcBef>
              <a:defRPr/>
            </a:pPr>
            <a:r>
              <a:rPr lang="en-GB" sz="1800" dirty="0">
                <a:solidFill>
                  <a:srgbClr val="004964"/>
                </a:solidFill>
                <a:latin typeface="+mn-lt"/>
              </a:rPr>
              <a:t>Control measures include: information and training as well as routine monitoring and health surveillance.</a:t>
            </a: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Legislation</a:t>
            </a:r>
          </a:p>
        </p:txBody>
      </p:sp>
    </p:spTree>
    <p:extLst>
      <p:ext uri="{BB962C8B-B14F-4D97-AF65-F5344CB8AC3E}">
        <p14:creationId xmlns:p14="http://schemas.microsoft.com/office/powerpoint/2010/main" val="39685636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755576" y="1223682"/>
            <a:ext cx="8075612" cy="4108817"/>
          </a:xfrm>
          <a:prstGeom prst="rect">
            <a:avLst/>
          </a:prstGeom>
          <a:noFill/>
          <a:ln w="9525">
            <a:noFill/>
            <a:miter lim="800000"/>
            <a:headEnd/>
            <a:tailEnd/>
          </a:ln>
          <a:effectLst/>
        </p:spPr>
        <p:txBody>
          <a:bodyPr>
            <a:spAutoFit/>
          </a:bodyPr>
          <a:lstStyle/>
          <a:p>
            <a:pPr marL="342900" indent="-342900">
              <a:lnSpc>
                <a:spcPct val="80000"/>
              </a:lnSpc>
              <a:spcAft>
                <a:spcPct val="50000"/>
              </a:spcAft>
              <a:buBlip>
                <a:blip r:embed="rId2"/>
              </a:buBlip>
              <a:defRPr/>
            </a:pPr>
            <a:r>
              <a:rPr lang="en-GB" sz="1800" dirty="0">
                <a:solidFill>
                  <a:srgbClr val="004964"/>
                </a:solidFill>
                <a:latin typeface="+mj-lt"/>
                <a:cs typeface="+mn-cs"/>
              </a:rPr>
              <a:t>Noise and Statutory Nuisance Act 1993 give local authorities power to 	deal with noise or vibration which is prejudicial to health.  </a:t>
            </a:r>
          </a:p>
          <a:p>
            <a:pPr marL="342900" indent="-342900">
              <a:lnSpc>
                <a:spcPct val="80000"/>
              </a:lnSpc>
              <a:spcAft>
                <a:spcPct val="50000"/>
              </a:spcAft>
              <a:buBlip>
                <a:blip r:embed="rId2"/>
              </a:buBlip>
              <a:defRPr/>
            </a:pPr>
            <a:r>
              <a:rPr lang="en-GB" sz="1800" dirty="0">
                <a:solidFill>
                  <a:srgbClr val="004964"/>
                </a:solidFill>
                <a:latin typeface="+mj-lt"/>
                <a:cs typeface="+mn-cs"/>
              </a:rPr>
              <a:t>Occupational noise is covered by the Health &amp; Safety at Work Act 1974.</a:t>
            </a:r>
          </a:p>
          <a:p>
            <a:pPr marL="342900" indent="-342900">
              <a:lnSpc>
                <a:spcPct val="80000"/>
              </a:lnSpc>
              <a:spcAft>
                <a:spcPct val="50000"/>
              </a:spcAft>
              <a:buBlip>
                <a:blip r:embed="rId2"/>
              </a:buBlip>
              <a:defRPr/>
            </a:pPr>
            <a:r>
              <a:rPr lang="en-GB" sz="1800" dirty="0">
                <a:solidFill>
                  <a:srgbClr val="004964"/>
                </a:solidFill>
                <a:latin typeface="+mj-lt"/>
                <a:cs typeface="+mn-cs"/>
              </a:rPr>
              <a:t>Statutory Nuisances  – state of premises, odours, gases,  accumulations, animals and others which create a nuisance.</a:t>
            </a:r>
          </a:p>
          <a:p>
            <a:pPr marL="342900" indent="-342900">
              <a:lnSpc>
                <a:spcPct val="80000"/>
              </a:lnSpc>
              <a:spcAft>
                <a:spcPct val="50000"/>
              </a:spcAft>
              <a:buBlip>
                <a:blip r:embed="rId2"/>
              </a:buBlip>
              <a:defRPr/>
            </a:pPr>
            <a:r>
              <a:rPr lang="en-GB" sz="1800" dirty="0">
                <a:solidFill>
                  <a:srgbClr val="004964"/>
                </a:solidFill>
                <a:latin typeface="+mj-lt"/>
                <a:cs typeface="+mn-cs"/>
              </a:rPr>
              <a:t>EU ECO-Labelling – is a voluntary scheme administer by an independent 	board.  This needs a Life Cycle Analysis of the products evaluating 	environmental impacts from birth to death of the products.</a:t>
            </a:r>
          </a:p>
          <a:p>
            <a:pPr marL="800100" lvl="2" indent="-342900">
              <a:lnSpc>
                <a:spcPct val="80000"/>
              </a:lnSpc>
              <a:spcAft>
                <a:spcPct val="50000"/>
              </a:spcAft>
              <a:buBlip>
                <a:blip r:embed="rId2"/>
              </a:buBlip>
              <a:defRPr/>
            </a:pPr>
            <a:r>
              <a:rPr lang="en-GB" sz="1800" dirty="0">
                <a:solidFill>
                  <a:srgbClr val="004964"/>
                </a:solidFill>
                <a:latin typeface="+mj-lt"/>
                <a:cs typeface="+mn-cs"/>
              </a:rPr>
              <a:t>Life-cycle analysis – researching through raw material usage, manufacturing, distribution, use, maintenance and disposal.</a:t>
            </a:r>
          </a:p>
          <a:p>
            <a:pPr marL="342900" indent="-342900">
              <a:lnSpc>
                <a:spcPct val="80000"/>
              </a:lnSpc>
              <a:spcAft>
                <a:spcPct val="50000"/>
              </a:spcAft>
              <a:buBlip>
                <a:blip r:embed="rId2"/>
              </a:buBlip>
              <a:defRPr/>
            </a:pPr>
            <a:r>
              <a:rPr lang="en-GB" sz="1800" dirty="0">
                <a:solidFill>
                  <a:srgbClr val="004964"/>
                </a:solidFill>
                <a:latin typeface="+mj-lt"/>
                <a:cs typeface="+mn-cs"/>
              </a:rPr>
              <a:t>Others – Air quality, Sox, Nox, greenhouse gases, vehicle CO2 emissions, electrical and electronic waste disposal etc. </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Other Legislation</a:t>
            </a:r>
          </a:p>
        </p:txBody>
      </p:sp>
    </p:spTree>
    <p:extLst>
      <p:ext uri="{BB962C8B-B14F-4D97-AF65-F5344CB8AC3E}">
        <p14:creationId xmlns:p14="http://schemas.microsoft.com/office/powerpoint/2010/main" val="2477948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827584" y="188913"/>
            <a:ext cx="7704137" cy="555625"/>
          </a:xfrm>
        </p:spPr>
        <p:txBody>
          <a:bodyPr lIns="90360" tIns="44280" rIns="90360" bIns="44280" anchor="b">
            <a:spAutoFit/>
          </a:bodyPr>
          <a:lstStyle/>
          <a:p>
            <a:pP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dirty="0">
                <a:solidFill>
                  <a:schemeClr val="bg1"/>
                </a:solidFill>
                <a:effectLst>
                  <a:outerShdw blurRad="38100" dist="38100" dir="2700000" algn="tl">
                    <a:srgbClr val="C0C0C0"/>
                  </a:outerShdw>
                </a:effectLst>
                <a:latin typeface="+mn-lt"/>
              </a:rPr>
              <a:t>About FQM Ltd</a:t>
            </a:r>
          </a:p>
        </p:txBody>
      </p:sp>
      <p:sp>
        <p:nvSpPr>
          <p:cNvPr id="9219" name="Slide Number Placeholder 4"/>
          <p:cNvSpPr>
            <a:spLocks noGrp="1"/>
          </p:cNvSpPr>
          <p:nvPr>
            <p:ph type="sldNum" sz="quarter" idx="4294967295"/>
          </p:nvPr>
        </p:nvSpPr>
        <p:spPr bwMode="auto">
          <a:xfrm>
            <a:off x="0" y="6242050"/>
            <a:ext cx="587375"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EA9270F3-06EC-421F-A221-CFE32CE07D49}" type="slidenum">
              <a:rPr lang="en-GB" altLang="en-US" sz="2600" b="1"/>
              <a:pPr>
                <a:lnSpc>
                  <a:spcPct val="86000"/>
                </a:lnSpc>
                <a:buClr>
                  <a:srgbClr val="000000"/>
                </a:buClr>
                <a:buSzPct val="100000"/>
                <a:buFont typeface="Times New Roman" panose="02020603050405020304" pitchFamily="18" charset="0"/>
                <a:buNone/>
              </a:pPr>
              <a:t>7</a:t>
            </a:fld>
            <a:endParaRPr lang="en-GB" altLang="en-US" sz="2600" b="1"/>
          </a:p>
        </p:txBody>
      </p:sp>
      <p:sp>
        <p:nvSpPr>
          <p:cNvPr id="5" name="Rectangle 1"/>
          <p:cNvSpPr>
            <a:spLocks noChangeArrowheads="1"/>
          </p:cNvSpPr>
          <p:nvPr/>
        </p:nvSpPr>
        <p:spPr bwMode="auto">
          <a:xfrm>
            <a:off x="323528" y="1988840"/>
            <a:ext cx="8437563" cy="252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600"/>
              </a:spcBef>
              <a:buClr>
                <a:srgbClr val="000000"/>
              </a:buClr>
              <a:buSzPct val="100000"/>
              <a:buFont typeface="Verdana" panose="020B0604030504040204" pitchFamily="34" charset="0"/>
              <a:buNone/>
            </a:pPr>
            <a:r>
              <a:rPr lang="en-GB" altLang="en-US" b="1" dirty="0">
                <a:solidFill>
                  <a:srgbClr val="004964"/>
                </a:solidFill>
                <a:latin typeface="Verdana" panose="020B0604030504040204" pitchFamily="34" charset="0"/>
              </a:rPr>
              <a:t>WWW.FQMLTD.COM</a:t>
            </a:r>
          </a:p>
          <a:p>
            <a:pPr algn="ctr">
              <a:spcBef>
                <a:spcPts val="600"/>
              </a:spcBef>
              <a:buClr>
                <a:srgbClr val="000000"/>
              </a:buClr>
              <a:buSzPct val="100000"/>
              <a:buFont typeface="Verdana" panose="020B0604030504040204" pitchFamily="34" charset="0"/>
              <a:buNone/>
            </a:pPr>
            <a:endParaRPr lang="en-GB" altLang="en-US" b="1" dirty="0">
              <a:solidFill>
                <a:srgbClr val="004964"/>
              </a:solidFill>
              <a:latin typeface="Verdana" panose="020B0604030504040204" pitchFamily="34" charset="0"/>
            </a:endParaRPr>
          </a:p>
          <a:p>
            <a:pPr algn="ctr">
              <a:spcBef>
                <a:spcPts val="600"/>
              </a:spcBef>
              <a:buClr>
                <a:srgbClr val="000000"/>
              </a:buClr>
              <a:buSzPct val="100000"/>
              <a:buFont typeface="Verdana" panose="020B0604030504040204" pitchFamily="34" charset="0"/>
              <a:buNone/>
            </a:pPr>
            <a:r>
              <a:rPr lang="en-GB" altLang="en-US" b="1" dirty="0">
                <a:solidFill>
                  <a:srgbClr val="004964"/>
                </a:solidFill>
                <a:latin typeface="Verdana" panose="020B0604030504040204" pitchFamily="34" charset="0"/>
              </a:rPr>
              <a:t>WWW.FQMTRAINING.COM</a:t>
            </a:r>
          </a:p>
          <a:p>
            <a:pPr algn="ctr">
              <a:spcBef>
                <a:spcPts val="600"/>
              </a:spcBef>
              <a:buClr>
                <a:srgbClr val="000000"/>
              </a:buClr>
              <a:buSzPct val="100000"/>
              <a:buFont typeface="Verdana" panose="020B0604030504040204" pitchFamily="34" charset="0"/>
              <a:buNone/>
            </a:pPr>
            <a:endParaRPr lang="en-GB" altLang="en-US" sz="2000" dirty="0">
              <a:solidFill>
                <a:srgbClr val="004964"/>
              </a:solidFill>
              <a:latin typeface="Verdana" panose="020B0604030504040204" pitchFamily="34" charset="0"/>
            </a:endParaRPr>
          </a:p>
          <a:p>
            <a:pPr algn="ctr">
              <a:buClr>
                <a:srgbClr val="000000"/>
              </a:buClr>
              <a:buSzPct val="100000"/>
              <a:buFont typeface="Verdana" panose="020B0604030504040204" pitchFamily="34" charset="0"/>
              <a:buNone/>
            </a:pPr>
            <a:endParaRPr lang="en-GB" altLang="en-US" dirty="0">
              <a:solidFill>
                <a:srgbClr val="004964"/>
              </a:solidFill>
              <a:latin typeface="Verdana" panose="020B0604030504040204" pitchFamily="34" charset="0"/>
            </a:endParaRPr>
          </a:p>
          <a:p>
            <a:pPr algn="ctr">
              <a:spcBef>
                <a:spcPts val="400"/>
              </a:spcBef>
              <a:buClr>
                <a:srgbClr val="000000"/>
              </a:buClr>
              <a:buSzPct val="100000"/>
              <a:buFont typeface="Verdana" panose="020B0604030504040204" pitchFamily="34" charset="0"/>
              <a:buNone/>
            </a:pPr>
            <a:endParaRPr lang="en-GB" altLang="en-US" dirty="0">
              <a:solidFill>
                <a:srgbClr val="004964"/>
              </a:solidFill>
              <a:latin typeface="Verdana" panose="020B0604030504040204" pitchFamily="34" charset="0"/>
            </a:endParaRPr>
          </a:p>
        </p:txBody>
      </p:sp>
    </p:spTree>
    <p:extLst>
      <p:ext uri="{BB962C8B-B14F-4D97-AF65-F5344CB8AC3E}">
        <p14:creationId xmlns:p14="http://schemas.microsoft.com/office/powerpoint/2010/main" val="309653048"/>
      </p:ext>
    </p:extLst>
  </p:cSld>
  <p:clrMapOvr>
    <a:masterClrMapping/>
  </p:clrMapOvr>
  <p:transition spd="med" advTm="28672"/>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 Box 6"/>
          <p:cNvSpPr txBox="1">
            <a:spLocks noChangeArrowheads="1"/>
          </p:cNvSpPr>
          <p:nvPr/>
        </p:nvSpPr>
        <p:spPr bwMode="auto">
          <a:xfrm>
            <a:off x="1263650" y="1611313"/>
            <a:ext cx="5616575" cy="369332"/>
          </a:xfrm>
          <a:prstGeom prst="rect">
            <a:avLst/>
          </a:prstGeom>
          <a:noFill/>
          <a:ln w="9525">
            <a:noFill/>
            <a:miter lim="800000"/>
            <a:headEnd/>
            <a:tailEnd/>
          </a:ln>
          <a:effectLst/>
        </p:spPr>
        <p:txBody>
          <a:bodyPr>
            <a:spAutoFit/>
          </a:bodyPr>
          <a:lstStyle/>
          <a:p>
            <a:pPr>
              <a:spcBef>
                <a:spcPct val="50000"/>
              </a:spcBef>
              <a:defRPr/>
            </a:pPr>
            <a:endParaRPr lang="en-GB" sz="1800" dirty="0">
              <a:solidFill>
                <a:srgbClr val="004964"/>
              </a:solidFill>
              <a:latin typeface="+mn-lt"/>
            </a:endParaRPr>
          </a:p>
        </p:txBody>
      </p:sp>
      <p:sp>
        <p:nvSpPr>
          <p:cNvPr id="55303" name="Text Box 7"/>
          <p:cNvSpPr txBox="1">
            <a:spLocks noChangeArrowheads="1"/>
          </p:cNvSpPr>
          <p:nvPr/>
        </p:nvSpPr>
        <p:spPr bwMode="auto">
          <a:xfrm>
            <a:off x="1258888" y="836613"/>
            <a:ext cx="3025775" cy="369332"/>
          </a:xfrm>
          <a:prstGeom prst="rect">
            <a:avLst/>
          </a:prstGeom>
          <a:noFill/>
          <a:ln w="9525">
            <a:noFill/>
            <a:miter lim="800000"/>
            <a:headEnd/>
            <a:tailEnd/>
          </a:ln>
          <a:effectLst/>
        </p:spPr>
        <p:txBody>
          <a:bodyPr>
            <a:spAutoFit/>
          </a:bodyPr>
          <a:lstStyle/>
          <a:p>
            <a:pPr>
              <a:spcBef>
                <a:spcPct val="50000"/>
              </a:spcBef>
              <a:defRPr/>
            </a:pPr>
            <a:r>
              <a:rPr lang="en-GB" sz="1800" dirty="0">
                <a:solidFill>
                  <a:srgbClr val="004964"/>
                </a:solidFill>
                <a:latin typeface="+mn-lt"/>
              </a:rPr>
              <a:t>EU Legislation:</a:t>
            </a:r>
          </a:p>
        </p:txBody>
      </p:sp>
      <p:sp>
        <p:nvSpPr>
          <p:cNvPr id="55304" name="Text Box 8"/>
          <p:cNvSpPr txBox="1">
            <a:spLocks noChangeArrowheads="1"/>
          </p:cNvSpPr>
          <p:nvPr/>
        </p:nvSpPr>
        <p:spPr bwMode="auto">
          <a:xfrm>
            <a:off x="899592" y="1304878"/>
            <a:ext cx="7056511" cy="1034129"/>
          </a:xfrm>
          <a:prstGeom prst="rect">
            <a:avLst/>
          </a:prstGeom>
          <a:noFill/>
          <a:ln w="9525">
            <a:noFill/>
            <a:miter lim="800000"/>
            <a:headEnd/>
            <a:tailEnd/>
          </a:ln>
          <a:effectLst/>
        </p:spPr>
        <p:txBody>
          <a:bodyPr wrap="square">
            <a:spAutoFit/>
          </a:bodyPr>
          <a:lstStyle/>
          <a:p>
            <a:pPr marL="342900" indent="-342900">
              <a:lnSpc>
                <a:spcPct val="80000"/>
              </a:lnSpc>
              <a:spcAft>
                <a:spcPct val="50000"/>
              </a:spcAft>
              <a:buBlip>
                <a:blip r:embed="rId2"/>
              </a:buBlip>
              <a:defRPr/>
            </a:pPr>
            <a:r>
              <a:rPr lang="en-GB" sz="1800" dirty="0">
                <a:solidFill>
                  <a:srgbClr val="004964"/>
                </a:solidFill>
                <a:latin typeface="+mj-lt"/>
                <a:cs typeface="+mn-cs"/>
              </a:rPr>
              <a:t>EU Regulations – mandatory</a:t>
            </a:r>
          </a:p>
          <a:p>
            <a:pPr marL="342900" indent="-342900">
              <a:lnSpc>
                <a:spcPct val="80000"/>
              </a:lnSpc>
              <a:spcAft>
                <a:spcPct val="50000"/>
              </a:spcAft>
              <a:buBlip>
                <a:blip r:embed="rId2"/>
              </a:buBlip>
              <a:defRPr/>
            </a:pPr>
            <a:r>
              <a:rPr lang="en-GB" sz="1800" dirty="0">
                <a:solidFill>
                  <a:srgbClr val="004964"/>
                </a:solidFill>
                <a:latin typeface="+mj-lt"/>
                <a:cs typeface="+mn-cs"/>
              </a:rPr>
              <a:t>EU Directives – national legislation to schedule</a:t>
            </a:r>
          </a:p>
          <a:p>
            <a:pPr marL="342900" indent="-342900">
              <a:lnSpc>
                <a:spcPct val="80000"/>
              </a:lnSpc>
              <a:spcAft>
                <a:spcPct val="50000"/>
              </a:spcAft>
              <a:buBlip>
                <a:blip r:embed="rId2"/>
              </a:buBlip>
              <a:defRPr/>
            </a:pPr>
            <a:r>
              <a:rPr lang="en-GB" sz="1800" dirty="0">
                <a:solidFill>
                  <a:srgbClr val="004964"/>
                </a:solidFill>
                <a:latin typeface="+mj-lt"/>
                <a:cs typeface="+mn-cs"/>
              </a:rPr>
              <a:t>EU Recommendations – no legal enforcement</a:t>
            </a:r>
          </a:p>
        </p:txBody>
      </p:sp>
      <p:sp>
        <p:nvSpPr>
          <p:cNvPr id="55305" name="Text Box 9"/>
          <p:cNvSpPr txBox="1">
            <a:spLocks noChangeArrowheads="1"/>
          </p:cNvSpPr>
          <p:nvPr/>
        </p:nvSpPr>
        <p:spPr bwMode="auto">
          <a:xfrm>
            <a:off x="1259632" y="3068960"/>
            <a:ext cx="3852863" cy="369332"/>
          </a:xfrm>
          <a:prstGeom prst="rect">
            <a:avLst/>
          </a:prstGeom>
          <a:noFill/>
          <a:ln w="9525">
            <a:noFill/>
            <a:miter lim="800000"/>
            <a:headEnd/>
            <a:tailEnd/>
          </a:ln>
          <a:effectLst/>
        </p:spPr>
        <p:txBody>
          <a:bodyPr>
            <a:spAutoFit/>
          </a:bodyPr>
          <a:lstStyle/>
          <a:p>
            <a:pPr>
              <a:spcBef>
                <a:spcPct val="50000"/>
              </a:spcBef>
              <a:defRPr/>
            </a:pPr>
            <a:r>
              <a:rPr lang="en-GB" sz="1800" dirty="0">
                <a:solidFill>
                  <a:srgbClr val="004964"/>
                </a:solidFill>
                <a:latin typeface="+mn-lt"/>
              </a:rPr>
              <a:t>Regulatory Agencies:</a:t>
            </a:r>
          </a:p>
        </p:txBody>
      </p:sp>
      <p:sp>
        <p:nvSpPr>
          <p:cNvPr id="55308" name="Text Box 12"/>
          <p:cNvSpPr txBox="1">
            <a:spLocks noChangeArrowheads="1"/>
          </p:cNvSpPr>
          <p:nvPr/>
        </p:nvSpPr>
        <p:spPr bwMode="auto">
          <a:xfrm>
            <a:off x="899592" y="3573016"/>
            <a:ext cx="7488832" cy="2114425"/>
          </a:xfrm>
          <a:prstGeom prst="rect">
            <a:avLst/>
          </a:prstGeom>
          <a:noFill/>
          <a:ln w="9525">
            <a:noFill/>
            <a:miter lim="800000"/>
            <a:headEnd/>
            <a:tailEnd/>
          </a:ln>
          <a:effectLst/>
        </p:spPr>
        <p:txBody>
          <a:bodyPr wrap="square">
            <a:spAutoFit/>
          </a:bodyPr>
          <a:lstStyle/>
          <a:p>
            <a:pPr marL="342900" indent="-342900">
              <a:lnSpc>
                <a:spcPct val="80000"/>
              </a:lnSpc>
              <a:spcAft>
                <a:spcPct val="50000"/>
              </a:spcAft>
              <a:buBlip>
                <a:blip r:embed="rId2"/>
              </a:buBlip>
              <a:defRPr/>
            </a:pPr>
            <a:r>
              <a:rPr lang="en-GB" sz="1800" dirty="0">
                <a:solidFill>
                  <a:srgbClr val="004964"/>
                </a:solidFill>
                <a:latin typeface="+mj-lt"/>
                <a:cs typeface="+mn-cs"/>
              </a:rPr>
              <a:t>Environment Agency (EA) – England &amp; Wales</a:t>
            </a:r>
          </a:p>
          <a:p>
            <a:pPr marL="342900" indent="-342900">
              <a:lnSpc>
                <a:spcPct val="80000"/>
              </a:lnSpc>
              <a:spcAft>
                <a:spcPct val="50000"/>
              </a:spcAft>
              <a:buBlip>
                <a:blip r:embed="rId2"/>
              </a:buBlip>
              <a:defRPr/>
            </a:pPr>
            <a:r>
              <a:rPr lang="en-GB" sz="1800" dirty="0">
                <a:solidFill>
                  <a:srgbClr val="004964"/>
                </a:solidFill>
                <a:latin typeface="+mj-lt"/>
                <a:cs typeface="+mn-cs"/>
              </a:rPr>
              <a:t>Scottish Environment Protection Agency (SEPA)</a:t>
            </a:r>
          </a:p>
          <a:p>
            <a:pPr marL="342900" indent="-342900">
              <a:lnSpc>
                <a:spcPct val="80000"/>
              </a:lnSpc>
              <a:spcAft>
                <a:spcPct val="50000"/>
              </a:spcAft>
              <a:buBlip>
                <a:blip r:embed="rId2"/>
              </a:buBlip>
              <a:defRPr/>
            </a:pPr>
            <a:r>
              <a:rPr lang="en-GB" sz="1800" dirty="0">
                <a:solidFill>
                  <a:srgbClr val="004964"/>
                </a:solidFill>
                <a:latin typeface="+mj-lt"/>
                <a:cs typeface="+mn-cs"/>
              </a:rPr>
              <a:t>Department of Energy and Climate Change (DECC)</a:t>
            </a:r>
          </a:p>
          <a:p>
            <a:pPr marL="342900" indent="-342900">
              <a:lnSpc>
                <a:spcPct val="80000"/>
              </a:lnSpc>
              <a:spcAft>
                <a:spcPct val="50000"/>
              </a:spcAft>
              <a:buBlip>
                <a:blip r:embed="rId2"/>
              </a:buBlip>
              <a:defRPr/>
            </a:pPr>
            <a:r>
              <a:rPr lang="en-GB" sz="1800" dirty="0">
                <a:solidFill>
                  <a:srgbClr val="004964"/>
                </a:solidFill>
                <a:latin typeface="+mj-lt"/>
                <a:cs typeface="+mn-cs"/>
              </a:rPr>
              <a:t>Environment and Heritage Service (EHS) – Northern Ireland</a:t>
            </a:r>
          </a:p>
          <a:p>
            <a:pPr marL="342900" indent="-342900">
              <a:lnSpc>
                <a:spcPct val="80000"/>
              </a:lnSpc>
              <a:spcAft>
                <a:spcPct val="50000"/>
              </a:spcAft>
              <a:buBlip>
                <a:blip r:embed="rId2"/>
              </a:buBlip>
              <a:defRPr/>
            </a:pPr>
            <a:r>
              <a:rPr lang="en-GB" sz="1800" dirty="0">
                <a:solidFill>
                  <a:srgbClr val="004964"/>
                </a:solidFill>
                <a:latin typeface="+mj-lt"/>
                <a:cs typeface="+mn-cs"/>
              </a:rPr>
              <a:t>Local Councils</a:t>
            </a:r>
          </a:p>
          <a:p>
            <a:pPr marL="342900" indent="-342900">
              <a:lnSpc>
                <a:spcPct val="80000"/>
              </a:lnSpc>
              <a:spcAft>
                <a:spcPct val="50000"/>
              </a:spcAft>
              <a:buBlip>
                <a:blip r:embed="rId2"/>
              </a:buBlip>
              <a:defRPr/>
            </a:pPr>
            <a:r>
              <a:rPr lang="en-GB" sz="1800" dirty="0">
                <a:solidFill>
                  <a:srgbClr val="004964"/>
                </a:solidFill>
                <a:latin typeface="+mj-lt"/>
                <a:cs typeface="+mn-cs"/>
              </a:rPr>
              <a:t>Water Authorities</a:t>
            </a:r>
          </a:p>
        </p:txBody>
      </p:sp>
      <p:sp>
        <p:nvSpPr>
          <p:cNvPr id="11"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EU Legislation</a:t>
            </a:r>
          </a:p>
        </p:txBody>
      </p:sp>
    </p:spTree>
    <p:extLst>
      <p:ext uri="{BB962C8B-B14F-4D97-AF65-F5344CB8AC3E}">
        <p14:creationId xmlns:p14="http://schemas.microsoft.com/office/powerpoint/2010/main" val="170674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Text Box 6"/>
          <p:cNvSpPr txBox="1">
            <a:spLocks noChangeArrowheads="1"/>
          </p:cNvSpPr>
          <p:nvPr/>
        </p:nvSpPr>
        <p:spPr bwMode="auto">
          <a:xfrm>
            <a:off x="1331913" y="1557338"/>
            <a:ext cx="6572250" cy="1394228"/>
          </a:xfrm>
          <a:prstGeom prst="rect">
            <a:avLst/>
          </a:prstGeom>
          <a:noFill/>
          <a:ln w="9525">
            <a:noFill/>
            <a:miter lim="800000"/>
            <a:headEnd/>
            <a:tailEnd/>
          </a:ln>
          <a:effectLst/>
        </p:spPr>
        <p:txBody>
          <a:bodyPr>
            <a:spAutoFit/>
          </a:bodyPr>
          <a:lstStyle/>
          <a:p>
            <a:pPr marL="342900" indent="-342900">
              <a:lnSpc>
                <a:spcPct val="80000"/>
              </a:lnSpc>
              <a:spcAft>
                <a:spcPct val="50000"/>
              </a:spcAft>
              <a:buBlip>
                <a:blip r:embed="rId2"/>
              </a:buBlip>
              <a:defRPr/>
            </a:pPr>
            <a:r>
              <a:rPr lang="en-GB" sz="1800" dirty="0">
                <a:solidFill>
                  <a:srgbClr val="004964"/>
                </a:solidFill>
                <a:latin typeface="+mj-lt"/>
                <a:cs typeface="+mn-cs"/>
              </a:rPr>
              <a:t>IDENTIFICATION OF RELEVANT LEGISLATION</a:t>
            </a:r>
          </a:p>
          <a:p>
            <a:pPr marL="342900" indent="-342900">
              <a:lnSpc>
                <a:spcPct val="80000"/>
              </a:lnSpc>
              <a:spcAft>
                <a:spcPct val="50000"/>
              </a:spcAft>
              <a:buBlip>
                <a:blip r:embed="rId2"/>
              </a:buBlip>
              <a:defRPr/>
            </a:pPr>
            <a:r>
              <a:rPr lang="en-GB" sz="1800" dirty="0">
                <a:solidFill>
                  <a:srgbClr val="004964"/>
                </a:solidFill>
                <a:latin typeface="+mj-lt"/>
                <a:cs typeface="+mn-cs"/>
              </a:rPr>
              <a:t>COMPLIANCE ISSUES</a:t>
            </a:r>
          </a:p>
          <a:p>
            <a:pPr marL="342900" indent="-342900">
              <a:lnSpc>
                <a:spcPct val="80000"/>
              </a:lnSpc>
              <a:spcAft>
                <a:spcPct val="50000"/>
              </a:spcAft>
              <a:buBlip>
                <a:blip r:embed="rId2"/>
              </a:buBlip>
              <a:defRPr/>
            </a:pPr>
            <a:r>
              <a:rPr lang="en-GB" sz="1800" dirty="0">
                <a:solidFill>
                  <a:srgbClr val="004964"/>
                </a:solidFill>
                <a:latin typeface="+mj-lt"/>
                <a:cs typeface="+mn-cs"/>
              </a:rPr>
              <a:t>UPDATING ROUTINE</a:t>
            </a:r>
          </a:p>
          <a:p>
            <a:pPr marL="342900" indent="-342900">
              <a:lnSpc>
                <a:spcPct val="80000"/>
              </a:lnSpc>
              <a:spcAft>
                <a:spcPct val="50000"/>
              </a:spcAft>
              <a:buBlip>
                <a:blip r:embed="rId2"/>
              </a:buBlip>
              <a:defRPr/>
            </a:pPr>
            <a:r>
              <a:rPr lang="en-GB" sz="1800" dirty="0">
                <a:solidFill>
                  <a:srgbClr val="004964"/>
                </a:solidFill>
                <a:latin typeface="+mj-lt"/>
                <a:cs typeface="+mn-cs"/>
              </a:rPr>
              <a:t>REPORTING AND COMMUNICATION  </a:t>
            </a:r>
          </a:p>
        </p:txBody>
      </p:sp>
      <p:sp>
        <p:nvSpPr>
          <p:cNvPr id="6"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Legislation For Aspects</a:t>
            </a:r>
          </a:p>
        </p:txBody>
      </p:sp>
    </p:spTree>
    <p:extLst>
      <p:ext uri="{BB962C8B-B14F-4D97-AF65-F5344CB8AC3E}">
        <p14:creationId xmlns:p14="http://schemas.microsoft.com/office/powerpoint/2010/main" val="13653734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Text Box 6"/>
          <p:cNvSpPr txBox="1">
            <a:spLocks noChangeArrowheads="1"/>
          </p:cNvSpPr>
          <p:nvPr/>
        </p:nvSpPr>
        <p:spPr bwMode="auto">
          <a:xfrm>
            <a:off x="990600" y="1828800"/>
            <a:ext cx="7315200" cy="461665"/>
          </a:xfrm>
          <a:prstGeom prst="rect">
            <a:avLst/>
          </a:prstGeom>
          <a:noFill/>
          <a:ln w="9525">
            <a:noFill/>
            <a:miter lim="800000"/>
            <a:headEnd/>
            <a:tailEnd/>
          </a:ln>
          <a:effectLst/>
        </p:spPr>
        <p:txBody>
          <a:bodyPr>
            <a:spAutoFit/>
          </a:bodyPr>
          <a:lstStyle/>
          <a:p>
            <a:pPr>
              <a:spcBef>
                <a:spcPct val="50000"/>
              </a:spcBef>
              <a:defRPr/>
            </a:pPr>
            <a:endParaRPr lang="en-GB" dirty="0">
              <a:solidFill>
                <a:srgbClr val="004964"/>
              </a:solidFill>
              <a:latin typeface="+mn-lt"/>
            </a:endParaRPr>
          </a:p>
        </p:txBody>
      </p:sp>
      <p:sp>
        <p:nvSpPr>
          <p:cNvPr id="96263" name="Text Box 7"/>
          <p:cNvSpPr txBox="1">
            <a:spLocks noChangeArrowheads="1"/>
          </p:cNvSpPr>
          <p:nvPr/>
        </p:nvSpPr>
        <p:spPr bwMode="auto">
          <a:xfrm>
            <a:off x="1427923" y="1245659"/>
            <a:ext cx="5770563" cy="369332"/>
          </a:xfrm>
          <a:prstGeom prst="rect">
            <a:avLst/>
          </a:prstGeom>
          <a:noFill/>
          <a:ln w="9525">
            <a:noFill/>
            <a:miter lim="800000"/>
            <a:headEnd/>
            <a:tailEnd/>
          </a:ln>
          <a:effectLst/>
        </p:spPr>
        <p:txBody>
          <a:bodyPr>
            <a:spAutoFit/>
          </a:bodyPr>
          <a:lstStyle/>
          <a:p>
            <a:pPr>
              <a:spcBef>
                <a:spcPct val="50000"/>
              </a:spcBef>
              <a:defRPr/>
            </a:pPr>
            <a:r>
              <a:rPr lang="en-GB" sz="1800" dirty="0">
                <a:solidFill>
                  <a:srgbClr val="004964"/>
                </a:solidFill>
                <a:latin typeface="+mn-lt"/>
              </a:rPr>
              <a:t> Documentation importance: </a:t>
            </a:r>
          </a:p>
        </p:txBody>
      </p:sp>
      <p:sp>
        <p:nvSpPr>
          <p:cNvPr id="96264" name="Text Box 8"/>
          <p:cNvSpPr txBox="1">
            <a:spLocks noChangeArrowheads="1"/>
          </p:cNvSpPr>
          <p:nvPr/>
        </p:nvSpPr>
        <p:spPr bwMode="auto">
          <a:xfrm>
            <a:off x="1427923" y="1988840"/>
            <a:ext cx="6024397" cy="1394228"/>
          </a:xfrm>
          <a:prstGeom prst="rect">
            <a:avLst/>
          </a:prstGeom>
          <a:noFill/>
          <a:ln w="9525">
            <a:noFill/>
            <a:miter lim="800000"/>
            <a:headEnd/>
            <a:tailEnd/>
          </a:ln>
          <a:effectLst/>
        </p:spPr>
        <p:txBody>
          <a:bodyPr wrap="square">
            <a:spAutoFit/>
          </a:bodyPr>
          <a:lstStyle/>
          <a:p>
            <a:pPr marL="342900" indent="-342900">
              <a:lnSpc>
                <a:spcPct val="80000"/>
              </a:lnSpc>
              <a:spcAft>
                <a:spcPct val="50000"/>
              </a:spcAft>
              <a:buBlip>
                <a:blip r:embed="rId2"/>
              </a:buBlip>
              <a:defRPr/>
            </a:pPr>
            <a:r>
              <a:rPr lang="en-GB" sz="1800" dirty="0">
                <a:solidFill>
                  <a:srgbClr val="004964"/>
                </a:solidFill>
                <a:latin typeface="+mj-lt"/>
                <a:cs typeface="+mn-cs"/>
              </a:rPr>
              <a:t>Provides signposting to system components</a:t>
            </a:r>
          </a:p>
          <a:p>
            <a:pPr marL="342900" indent="-342900">
              <a:lnSpc>
                <a:spcPct val="80000"/>
              </a:lnSpc>
              <a:spcAft>
                <a:spcPct val="50000"/>
              </a:spcAft>
              <a:buBlip>
                <a:blip r:embed="rId2"/>
              </a:buBlip>
              <a:defRPr/>
            </a:pPr>
            <a:r>
              <a:rPr lang="en-GB" sz="1800" dirty="0">
                <a:solidFill>
                  <a:srgbClr val="004964"/>
                </a:solidFill>
                <a:latin typeface="+mj-lt"/>
                <a:cs typeface="+mn-cs"/>
              </a:rPr>
              <a:t>Must comply with ISO 14001 Requirements </a:t>
            </a:r>
          </a:p>
          <a:p>
            <a:pPr marL="342900" indent="-342900">
              <a:lnSpc>
                <a:spcPct val="80000"/>
              </a:lnSpc>
              <a:spcAft>
                <a:spcPct val="50000"/>
              </a:spcAft>
              <a:buBlip>
                <a:blip r:embed="rId2"/>
              </a:buBlip>
              <a:defRPr/>
            </a:pPr>
            <a:r>
              <a:rPr lang="en-GB" sz="1800" dirty="0">
                <a:solidFill>
                  <a:srgbClr val="004964"/>
                </a:solidFill>
                <a:latin typeface="+mj-lt"/>
                <a:cs typeface="+mn-cs"/>
              </a:rPr>
              <a:t>Align with system operations</a:t>
            </a:r>
          </a:p>
          <a:p>
            <a:pPr marL="342900" indent="-342900">
              <a:lnSpc>
                <a:spcPct val="80000"/>
              </a:lnSpc>
              <a:spcAft>
                <a:spcPct val="50000"/>
              </a:spcAft>
              <a:buBlip>
                <a:blip r:embed="rId2"/>
              </a:buBlip>
              <a:defRPr/>
            </a:pPr>
            <a:r>
              <a:rPr lang="en-GB" sz="1800" dirty="0">
                <a:solidFill>
                  <a:srgbClr val="004964"/>
                </a:solidFill>
                <a:latin typeface="+mj-lt"/>
                <a:cs typeface="+mn-cs"/>
              </a:rPr>
              <a:t>Definitive criteria for audit</a:t>
            </a:r>
          </a:p>
        </p:txBody>
      </p:sp>
      <p:sp>
        <p:nvSpPr>
          <p:cNvPr id="96265" name="Text Box 9"/>
          <p:cNvSpPr txBox="1">
            <a:spLocks noChangeArrowheads="1"/>
          </p:cNvSpPr>
          <p:nvPr/>
        </p:nvSpPr>
        <p:spPr bwMode="auto">
          <a:xfrm>
            <a:off x="1279004" y="4365104"/>
            <a:ext cx="6945312" cy="923330"/>
          </a:xfrm>
          <a:prstGeom prst="rect">
            <a:avLst/>
          </a:prstGeom>
          <a:noFill/>
          <a:ln w="9525">
            <a:noFill/>
            <a:miter lim="800000"/>
            <a:headEnd/>
            <a:tailEnd/>
          </a:ln>
          <a:effectLst/>
        </p:spPr>
        <p:txBody>
          <a:bodyPr>
            <a:spAutoFit/>
          </a:bodyPr>
          <a:lstStyle/>
          <a:p>
            <a:pPr>
              <a:spcBef>
                <a:spcPct val="50000"/>
              </a:spcBef>
              <a:defRPr/>
            </a:pPr>
            <a:r>
              <a:rPr lang="en-GB" sz="1800" dirty="0">
                <a:solidFill>
                  <a:srgbClr val="004964"/>
                </a:solidFill>
                <a:latin typeface="+mn-lt"/>
              </a:rPr>
              <a:t>A thorough knowledge of the system documentation is essential for the EMS Manager and for the individual auditors.</a:t>
            </a:r>
          </a:p>
        </p:txBody>
      </p:sp>
      <p:sp>
        <p:nvSpPr>
          <p:cNvPr id="7"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Documentation</a:t>
            </a:r>
          </a:p>
        </p:txBody>
      </p:sp>
    </p:spTree>
    <p:extLst>
      <p:ext uri="{BB962C8B-B14F-4D97-AF65-F5344CB8AC3E}">
        <p14:creationId xmlns:p14="http://schemas.microsoft.com/office/powerpoint/2010/main" val="1037754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ext Box 4"/>
          <p:cNvSpPr txBox="1">
            <a:spLocks noChangeArrowheads="1"/>
          </p:cNvSpPr>
          <p:nvPr/>
        </p:nvSpPr>
        <p:spPr bwMode="auto">
          <a:xfrm>
            <a:off x="1116013" y="908050"/>
            <a:ext cx="7077075" cy="1323975"/>
          </a:xfrm>
          <a:prstGeom prst="rect">
            <a:avLst/>
          </a:prstGeom>
          <a:noFill/>
          <a:ln w="9525">
            <a:noFill/>
            <a:miter lim="800000"/>
            <a:headEnd/>
            <a:tailEnd/>
          </a:ln>
          <a:effectLst/>
        </p:spPr>
        <p:txBody>
          <a:bodyPr>
            <a:spAutoFit/>
          </a:bodyPr>
          <a:lstStyle/>
          <a:p>
            <a:pPr>
              <a:spcBef>
                <a:spcPct val="50000"/>
              </a:spcBef>
              <a:defRPr/>
            </a:pPr>
            <a:r>
              <a:rPr lang="en-GB" dirty="0">
                <a:latin typeface="+mn-lt"/>
              </a:rPr>
              <a:t>The purpose of the system documentation is to provide the reference for all activities and procedures involved in the operation and control of the environmental management system.</a:t>
            </a:r>
          </a:p>
        </p:txBody>
      </p:sp>
      <p:sp>
        <p:nvSpPr>
          <p:cNvPr id="98310" name="Text Box 6"/>
          <p:cNvSpPr txBox="1">
            <a:spLocks noChangeArrowheads="1"/>
          </p:cNvSpPr>
          <p:nvPr/>
        </p:nvSpPr>
        <p:spPr bwMode="auto">
          <a:xfrm>
            <a:off x="1243149" y="1412776"/>
            <a:ext cx="6425196" cy="1754326"/>
          </a:xfrm>
          <a:prstGeom prst="rect">
            <a:avLst/>
          </a:prstGeom>
          <a:noFill/>
          <a:ln w="9525">
            <a:noFill/>
            <a:miter lim="800000"/>
            <a:headEnd/>
            <a:tailEnd/>
          </a:ln>
          <a:effectLst/>
        </p:spPr>
        <p:txBody>
          <a:bodyPr wrap="square">
            <a:spAutoFit/>
          </a:bodyPr>
          <a:lstStyle/>
          <a:p>
            <a:pPr marL="342900" indent="-342900">
              <a:lnSpc>
                <a:spcPct val="80000"/>
              </a:lnSpc>
              <a:spcAft>
                <a:spcPct val="50000"/>
              </a:spcAft>
              <a:buBlip>
                <a:blip r:embed="rId2"/>
              </a:buBlip>
              <a:defRPr/>
            </a:pPr>
            <a:r>
              <a:rPr lang="en-GB" sz="1800" dirty="0">
                <a:solidFill>
                  <a:srgbClr val="004964"/>
                </a:solidFill>
                <a:latin typeface="+mj-lt"/>
                <a:cs typeface="+mn-cs"/>
              </a:rPr>
              <a:t>Control function reference</a:t>
            </a:r>
          </a:p>
          <a:p>
            <a:pPr marL="342900" indent="-342900">
              <a:lnSpc>
                <a:spcPct val="80000"/>
              </a:lnSpc>
              <a:spcAft>
                <a:spcPct val="50000"/>
              </a:spcAft>
              <a:buBlip>
                <a:blip r:embed="rId2"/>
              </a:buBlip>
              <a:defRPr/>
            </a:pPr>
            <a:r>
              <a:rPr lang="en-GB" sz="1800" dirty="0">
                <a:solidFill>
                  <a:srgbClr val="004964"/>
                </a:solidFill>
                <a:latin typeface="+mj-lt"/>
                <a:cs typeface="+mn-cs"/>
              </a:rPr>
              <a:t>Can be hard/soft copy format</a:t>
            </a:r>
          </a:p>
          <a:p>
            <a:pPr marL="342900" indent="-342900">
              <a:lnSpc>
                <a:spcPct val="80000"/>
              </a:lnSpc>
              <a:spcAft>
                <a:spcPct val="50000"/>
              </a:spcAft>
              <a:buBlip>
                <a:blip r:embed="rId2"/>
              </a:buBlip>
              <a:defRPr/>
            </a:pPr>
            <a:r>
              <a:rPr lang="en-GB" sz="1800" dirty="0">
                <a:solidFill>
                  <a:srgbClr val="004964"/>
                </a:solidFill>
                <a:latin typeface="+mj-lt"/>
                <a:cs typeface="+mn-cs"/>
              </a:rPr>
              <a:t>Controlled Issue as required by Document Control</a:t>
            </a:r>
          </a:p>
          <a:p>
            <a:pPr marL="342900" indent="-342900">
              <a:lnSpc>
                <a:spcPct val="80000"/>
              </a:lnSpc>
              <a:spcAft>
                <a:spcPct val="50000"/>
              </a:spcAft>
              <a:buBlip>
                <a:blip r:embed="rId2"/>
              </a:buBlip>
              <a:defRPr/>
            </a:pPr>
            <a:r>
              <a:rPr lang="en-GB" sz="1800" dirty="0">
                <a:solidFill>
                  <a:srgbClr val="004964"/>
                </a:solidFill>
                <a:latin typeface="+mj-lt"/>
                <a:cs typeface="+mn-cs"/>
              </a:rPr>
              <a:t>Available to all Users</a:t>
            </a:r>
          </a:p>
          <a:p>
            <a:pPr marL="342900" indent="-342900">
              <a:lnSpc>
                <a:spcPct val="80000"/>
              </a:lnSpc>
              <a:spcAft>
                <a:spcPct val="50000"/>
              </a:spcAft>
              <a:buBlip>
                <a:blip r:embed="rId2"/>
              </a:buBlip>
              <a:defRPr/>
            </a:pPr>
            <a:r>
              <a:rPr lang="en-GB" sz="1800" dirty="0">
                <a:solidFill>
                  <a:srgbClr val="004964"/>
                </a:solidFill>
                <a:latin typeface="+mj-lt"/>
                <a:cs typeface="+mn-cs"/>
              </a:rPr>
              <a:t>Appropriate Coverage for understanding</a:t>
            </a:r>
          </a:p>
        </p:txBody>
      </p:sp>
      <p:sp>
        <p:nvSpPr>
          <p:cNvPr id="7"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System Documentation</a:t>
            </a:r>
          </a:p>
        </p:txBody>
      </p:sp>
      <p:sp>
        <p:nvSpPr>
          <p:cNvPr id="8" name="Text Box 5"/>
          <p:cNvSpPr txBox="1">
            <a:spLocks noChangeArrowheads="1"/>
          </p:cNvSpPr>
          <p:nvPr/>
        </p:nvSpPr>
        <p:spPr bwMode="auto">
          <a:xfrm>
            <a:off x="1259632" y="3876724"/>
            <a:ext cx="5895045" cy="1975926"/>
          </a:xfrm>
          <a:prstGeom prst="rect">
            <a:avLst/>
          </a:prstGeom>
          <a:noFill/>
          <a:ln w="9525">
            <a:noFill/>
            <a:miter lim="800000"/>
            <a:headEnd/>
            <a:tailEnd/>
          </a:ln>
          <a:effectLst/>
        </p:spPr>
        <p:txBody>
          <a:bodyPr wrap="square">
            <a:spAutoFit/>
          </a:bodyPr>
          <a:lstStyle/>
          <a:p>
            <a:pPr marL="342900" indent="-342900">
              <a:lnSpc>
                <a:spcPct val="80000"/>
              </a:lnSpc>
              <a:spcAft>
                <a:spcPct val="50000"/>
              </a:spcAft>
              <a:buBlip>
                <a:blip r:embed="rId2"/>
              </a:buBlip>
              <a:defRPr/>
            </a:pPr>
            <a:r>
              <a:rPr lang="en-GB" sz="1800" dirty="0">
                <a:solidFill>
                  <a:srgbClr val="004964"/>
                </a:solidFill>
                <a:latin typeface="+mj-lt"/>
                <a:cs typeface="+mn-cs"/>
              </a:rPr>
              <a:t>Environmental Initial Review </a:t>
            </a:r>
          </a:p>
          <a:p>
            <a:pPr marL="342900" indent="-342900">
              <a:lnSpc>
                <a:spcPct val="80000"/>
              </a:lnSpc>
              <a:spcAft>
                <a:spcPct val="50000"/>
              </a:spcAft>
              <a:buBlip>
                <a:blip r:embed="rId2"/>
              </a:buBlip>
              <a:defRPr/>
            </a:pPr>
            <a:r>
              <a:rPr lang="en-GB" sz="1800" dirty="0">
                <a:solidFill>
                  <a:srgbClr val="004964"/>
                </a:solidFill>
                <a:latin typeface="+mj-lt"/>
                <a:cs typeface="+mn-cs"/>
              </a:rPr>
              <a:t>Environmental Manual</a:t>
            </a:r>
          </a:p>
          <a:p>
            <a:pPr marL="342900" indent="-342900">
              <a:lnSpc>
                <a:spcPct val="80000"/>
              </a:lnSpc>
              <a:spcAft>
                <a:spcPct val="50000"/>
              </a:spcAft>
              <a:buBlip>
                <a:blip r:embed="rId2"/>
              </a:buBlip>
              <a:defRPr/>
            </a:pPr>
            <a:r>
              <a:rPr lang="en-GB" sz="1800" dirty="0">
                <a:solidFill>
                  <a:srgbClr val="004964"/>
                </a:solidFill>
                <a:latin typeface="+mj-lt"/>
                <a:cs typeface="+mn-cs"/>
              </a:rPr>
              <a:t>Environmental Procedures</a:t>
            </a:r>
          </a:p>
          <a:p>
            <a:pPr marL="342900" indent="-342900">
              <a:lnSpc>
                <a:spcPct val="80000"/>
              </a:lnSpc>
              <a:spcAft>
                <a:spcPct val="50000"/>
              </a:spcAft>
              <a:buBlip>
                <a:blip r:embed="rId2"/>
              </a:buBlip>
              <a:defRPr/>
            </a:pPr>
            <a:r>
              <a:rPr lang="en-GB" sz="1800" dirty="0">
                <a:solidFill>
                  <a:srgbClr val="004964"/>
                </a:solidFill>
                <a:latin typeface="+mj-lt"/>
                <a:cs typeface="+mn-cs"/>
              </a:rPr>
              <a:t>Environmental Registers – ASPECT, LEGISLATION</a:t>
            </a:r>
          </a:p>
          <a:p>
            <a:pPr marL="342900" indent="-342900">
              <a:lnSpc>
                <a:spcPct val="80000"/>
              </a:lnSpc>
              <a:spcAft>
                <a:spcPct val="50000"/>
              </a:spcAft>
              <a:buBlip>
                <a:blip r:embed="rId2"/>
              </a:buBlip>
              <a:defRPr/>
            </a:pPr>
            <a:r>
              <a:rPr lang="en-GB" sz="1800" dirty="0">
                <a:solidFill>
                  <a:srgbClr val="004964"/>
                </a:solidFill>
                <a:latin typeface="+mj-lt"/>
                <a:cs typeface="+mn-cs"/>
              </a:rPr>
              <a:t>Environmental Records</a:t>
            </a:r>
          </a:p>
        </p:txBody>
      </p:sp>
    </p:spTree>
    <p:extLst>
      <p:ext uri="{BB962C8B-B14F-4D97-AF65-F5344CB8AC3E}">
        <p14:creationId xmlns:p14="http://schemas.microsoft.com/office/powerpoint/2010/main" val="23958449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494" name="Group 142"/>
          <p:cNvGraphicFramePr>
            <a:graphicFrameLocks noGrp="1"/>
          </p:cNvGraphicFramePr>
          <p:nvPr>
            <p:extLst>
              <p:ext uri="{D42A27DB-BD31-4B8C-83A1-F6EECF244321}">
                <p14:modId xmlns:p14="http://schemas.microsoft.com/office/powerpoint/2010/main" val="1059289294"/>
              </p:ext>
            </p:extLst>
          </p:nvPr>
        </p:nvGraphicFramePr>
        <p:xfrm>
          <a:off x="900113" y="836613"/>
          <a:ext cx="7708900" cy="5626685"/>
        </p:xfrm>
        <a:graphic>
          <a:graphicData uri="http://schemas.openxmlformats.org/drawingml/2006/table">
            <a:tbl>
              <a:tblPr/>
              <a:tblGrid>
                <a:gridCol w="2333625">
                  <a:extLst>
                    <a:ext uri="{9D8B030D-6E8A-4147-A177-3AD203B41FA5}">
                      <a16:colId xmlns:a16="http://schemas.microsoft.com/office/drawing/2014/main" val="20000"/>
                    </a:ext>
                  </a:extLst>
                </a:gridCol>
                <a:gridCol w="2501900">
                  <a:extLst>
                    <a:ext uri="{9D8B030D-6E8A-4147-A177-3AD203B41FA5}">
                      <a16:colId xmlns:a16="http://schemas.microsoft.com/office/drawing/2014/main" val="20001"/>
                    </a:ext>
                  </a:extLst>
                </a:gridCol>
                <a:gridCol w="2873375">
                  <a:extLst>
                    <a:ext uri="{9D8B030D-6E8A-4147-A177-3AD203B41FA5}">
                      <a16:colId xmlns:a16="http://schemas.microsoft.com/office/drawing/2014/main" val="20002"/>
                    </a:ext>
                  </a:extLst>
                </a:gridCol>
              </a:tblGrid>
              <a:tr h="262134">
                <a:tc>
                  <a:txBody>
                    <a:bodyPr/>
                    <a:lstStyle/>
                    <a:p>
                      <a:pPr marL="0" marR="0" lvl="0" indent="0" algn="l" defTabSz="914400" rtl="0" eaLnBrk="1" fontAlgn="base" latinLnBrk="0" hangingPunct="1">
                        <a:lnSpc>
                          <a:spcPct val="80000"/>
                        </a:lnSpc>
                        <a:spcBef>
                          <a:spcPct val="20000"/>
                        </a:spcBef>
                        <a:spcAft>
                          <a:spcPct val="0"/>
                        </a:spcAft>
                        <a:buClr>
                          <a:srgbClr val="A50021"/>
                        </a:buClr>
                        <a:buSzPct val="75000"/>
                        <a:buFont typeface="Wingdings" pitchFamily="2" charset="2"/>
                        <a:buNone/>
                        <a:tabLst/>
                      </a:pPr>
                      <a:r>
                        <a:rPr kumimoji="0" lang="en-GB" sz="1400" b="1" i="0" u="none" strike="noStrike" cap="none" normalizeH="0" baseline="0" dirty="0">
                          <a:ln>
                            <a:noFill/>
                          </a:ln>
                          <a:solidFill>
                            <a:srgbClr val="004964"/>
                          </a:solidFill>
                          <a:effectLst/>
                          <a:latin typeface="+mj-lt"/>
                        </a:rPr>
                        <a:t>Document / Document set</a:t>
                      </a:r>
                    </a:p>
                  </a:txBody>
                  <a:tcPr marT="45721" marB="45721"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80000"/>
                        </a:lnSpc>
                        <a:spcBef>
                          <a:spcPct val="20000"/>
                        </a:spcBef>
                        <a:spcAft>
                          <a:spcPct val="0"/>
                        </a:spcAft>
                        <a:buClr>
                          <a:srgbClr val="A50021"/>
                        </a:buClr>
                        <a:buSzPct val="75000"/>
                        <a:buFont typeface="Wingdings" pitchFamily="2" charset="2"/>
                        <a:buNone/>
                        <a:tabLst/>
                      </a:pPr>
                      <a:r>
                        <a:rPr kumimoji="0" lang="en-GB" sz="1400" b="1" i="0" u="none" strike="noStrike" cap="none" normalizeH="0" baseline="0" dirty="0">
                          <a:ln>
                            <a:noFill/>
                          </a:ln>
                          <a:solidFill>
                            <a:srgbClr val="004964"/>
                          </a:solidFill>
                          <a:effectLst/>
                          <a:latin typeface="+mj-lt"/>
                        </a:rPr>
                        <a:t>Components</a:t>
                      </a:r>
                    </a:p>
                  </a:txBody>
                  <a:tcPr marT="45721" marB="45721"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749826">
                <a:tc>
                  <a:txBody>
                    <a:bodyPr/>
                    <a:lstStyle/>
                    <a:p>
                      <a:pPr marL="0" marR="0" lvl="0" indent="0" algn="l" defTabSz="914400" rtl="0" eaLnBrk="1" fontAlgn="base" latinLnBrk="0" hangingPunct="1">
                        <a:lnSpc>
                          <a:spcPct val="80000"/>
                        </a:lnSpc>
                        <a:spcBef>
                          <a:spcPct val="20000"/>
                        </a:spcBef>
                        <a:spcAft>
                          <a:spcPct val="0"/>
                        </a:spcAft>
                        <a:buClr>
                          <a:srgbClr val="A50021"/>
                        </a:buClr>
                        <a:buSzPct val="75000"/>
                        <a:buFont typeface="Wingdings" pitchFamily="2" charset="2"/>
                        <a:buNone/>
                        <a:tabLst/>
                      </a:pPr>
                      <a:r>
                        <a:rPr kumimoji="0" lang="en-GB" sz="1400" b="1" i="0" u="none" strike="noStrike" cap="none" normalizeH="0" baseline="0" dirty="0">
                          <a:ln>
                            <a:noFill/>
                          </a:ln>
                          <a:solidFill>
                            <a:srgbClr val="004964"/>
                          </a:solidFill>
                          <a:effectLst/>
                          <a:latin typeface="+mj-lt"/>
                        </a:rPr>
                        <a:t>Preliminary Environmental Review</a:t>
                      </a:r>
                    </a:p>
                  </a:txBody>
                  <a:tcPr marT="45721" marB="45721"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80000"/>
                        </a:lnSpc>
                        <a:spcBef>
                          <a:spcPct val="20000"/>
                        </a:spcBef>
                        <a:spcAft>
                          <a:spcPct val="0"/>
                        </a:spcAft>
                        <a:buClr>
                          <a:srgbClr val="A50021"/>
                        </a:buClr>
                        <a:buSzPct val="75000"/>
                        <a:buFont typeface="Wingdings" pitchFamily="2" charset="2"/>
                        <a:buNone/>
                        <a:tabLst/>
                      </a:pPr>
                      <a:r>
                        <a:rPr kumimoji="0" lang="en-GB" sz="1400" b="0" i="0" u="none" strike="noStrike" cap="none" normalizeH="0" baseline="0" dirty="0">
                          <a:ln>
                            <a:noFill/>
                          </a:ln>
                          <a:solidFill>
                            <a:srgbClr val="004964"/>
                          </a:solidFill>
                          <a:effectLst/>
                          <a:latin typeface="+mj-lt"/>
                        </a:rPr>
                        <a:t>Data gathering and analysis.  Relevant data held by all employees. This review will locate the documents needed to determine your aspects and impacts.  This is done during implementation phase</a:t>
                      </a:r>
                    </a:p>
                  </a:txBody>
                  <a:tcPr marT="45721" marB="45721"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1"/>
                  </a:ext>
                </a:extLst>
              </a:tr>
              <a:tr h="1328960">
                <a:tc>
                  <a:txBody>
                    <a:bodyPr/>
                    <a:lstStyle/>
                    <a:p>
                      <a:pPr marL="0" marR="0" lvl="0" indent="0" algn="l" defTabSz="914400" rtl="0" eaLnBrk="1" fontAlgn="base" latinLnBrk="0" hangingPunct="1">
                        <a:lnSpc>
                          <a:spcPct val="80000"/>
                        </a:lnSpc>
                        <a:spcBef>
                          <a:spcPct val="20000"/>
                        </a:spcBef>
                        <a:spcAft>
                          <a:spcPct val="0"/>
                        </a:spcAft>
                        <a:buClr>
                          <a:srgbClr val="A50021"/>
                        </a:buClr>
                        <a:buSzPct val="75000"/>
                        <a:buFont typeface="Wingdings" pitchFamily="2" charset="2"/>
                        <a:buNone/>
                        <a:tabLst/>
                      </a:pPr>
                      <a:r>
                        <a:rPr kumimoji="0" lang="en-GB" sz="1400" b="1" i="0" u="none" strike="noStrike" cap="none" normalizeH="0" baseline="0" dirty="0">
                          <a:ln>
                            <a:noFill/>
                          </a:ln>
                          <a:solidFill>
                            <a:srgbClr val="004964"/>
                          </a:solidFill>
                          <a:effectLst/>
                          <a:latin typeface="+mj-lt"/>
                        </a:rPr>
                        <a:t>Environmental System</a:t>
                      </a:r>
                    </a:p>
                  </a:txBody>
                  <a:tcPr marT="45721" marB="45721"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Environmental policy</a:t>
                      </a: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Provides the documentary basis for auditing the EMS</a:t>
                      </a: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Refers to other systems - quality, health &amp; safety, </a:t>
                      </a:r>
                      <a:r>
                        <a:rPr kumimoji="0" lang="en-GB" sz="1400" b="0" i="0" u="none" strike="noStrike" cap="none" normalizeH="0" baseline="0" dirty="0" err="1">
                          <a:ln>
                            <a:noFill/>
                          </a:ln>
                          <a:solidFill>
                            <a:srgbClr val="004964"/>
                          </a:solidFill>
                          <a:effectLst/>
                          <a:latin typeface="+mj-lt"/>
                        </a:rPr>
                        <a:t>etc</a:t>
                      </a:r>
                      <a:endParaRPr kumimoji="0" lang="en-GB" sz="1400" b="0" i="0" u="none" strike="noStrike" cap="none" normalizeH="0" baseline="0" dirty="0">
                        <a:ln>
                          <a:noFill/>
                        </a:ln>
                        <a:solidFill>
                          <a:srgbClr val="004964"/>
                        </a:solidFill>
                        <a:effectLst/>
                        <a:latin typeface="+mj-lt"/>
                      </a:endParaRP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Address all clauses of the standard</a:t>
                      </a: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Where appropriate, refers to procedures, registers and records</a:t>
                      </a: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Describes document control system</a:t>
                      </a:r>
                    </a:p>
                  </a:txBody>
                  <a:tcPr marT="45721" marB="45721"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2"/>
                  </a:ext>
                </a:extLst>
              </a:tr>
              <a:tr h="1328960">
                <a:tc>
                  <a:txBody>
                    <a:bodyPr/>
                    <a:lstStyle/>
                    <a:p>
                      <a:pPr marL="0" marR="0" lvl="0" indent="0" algn="l" defTabSz="914400" rtl="0" eaLnBrk="1" fontAlgn="base" latinLnBrk="0" hangingPunct="1">
                        <a:lnSpc>
                          <a:spcPct val="80000"/>
                        </a:lnSpc>
                        <a:spcBef>
                          <a:spcPct val="20000"/>
                        </a:spcBef>
                        <a:spcAft>
                          <a:spcPct val="0"/>
                        </a:spcAft>
                        <a:buClr>
                          <a:srgbClr val="A50021"/>
                        </a:buClr>
                        <a:buSzPct val="75000"/>
                        <a:buFont typeface="Wingdings" pitchFamily="2" charset="2"/>
                        <a:buNone/>
                        <a:tabLst/>
                      </a:pPr>
                      <a:r>
                        <a:rPr kumimoji="0" lang="en-GB" sz="1400" b="1" i="0" u="none" strike="noStrike" cap="none" normalizeH="0" baseline="0" dirty="0">
                          <a:ln>
                            <a:noFill/>
                          </a:ln>
                          <a:solidFill>
                            <a:srgbClr val="004964"/>
                          </a:solidFill>
                          <a:effectLst/>
                          <a:latin typeface="+mj-lt"/>
                        </a:rPr>
                        <a:t>Environmental Processes / Procedures</a:t>
                      </a:r>
                    </a:p>
                  </a:txBody>
                  <a:tcPr marT="45721" marB="45721"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Provide the means of implementing the EMS policies</a:t>
                      </a: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Process for assessing environmental aspects</a:t>
                      </a: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Process for assessing relevant regulations</a:t>
                      </a: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Process for developing objectives and targets</a:t>
                      </a: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Auditing procedures</a:t>
                      </a: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Effluent disposal procedures etc.</a:t>
                      </a:r>
                    </a:p>
                  </a:txBody>
                  <a:tcPr marT="45721" marB="45721"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3"/>
                  </a:ext>
                </a:extLst>
              </a:tr>
              <a:tr h="902230">
                <a:tc>
                  <a:txBody>
                    <a:bodyPr/>
                    <a:lstStyle/>
                    <a:p>
                      <a:pPr marL="0" marR="0" lvl="0" indent="0" algn="l" defTabSz="914400" rtl="0" eaLnBrk="1" fontAlgn="base" latinLnBrk="0" hangingPunct="1">
                        <a:lnSpc>
                          <a:spcPct val="80000"/>
                        </a:lnSpc>
                        <a:spcBef>
                          <a:spcPct val="20000"/>
                        </a:spcBef>
                        <a:spcAft>
                          <a:spcPct val="0"/>
                        </a:spcAft>
                        <a:buClr>
                          <a:srgbClr val="A50021"/>
                        </a:buClr>
                        <a:buSzPct val="75000"/>
                        <a:buFont typeface="Wingdings" pitchFamily="2" charset="2"/>
                        <a:buNone/>
                        <a:tabLst/>
                      </a:pPr>
                      <a:r>
                        <a:rPr kumimoji="0" lang="en-GB" sz="1400" b="1" i="0" u="none" strike="noStrike" cap="none" normalizeH="0" baseline="0" dirty="0">
                          <a:ln>
                            <a:noFill/>
                          </a:ln>
                          <a:solidFill>
                            <a:srgbClr val="004964"/>
                          </a:solidFill>
                          <a:effectLst/>
                          <a:latin typeface="+mj-lt"/>
                        </a:rPr>
                        <a:t>Environmental Registers</a:t>
                      </a:r>
                    </a:p>
                  </a:txBody>
                  <a:tcPr marT="45721" marB="45721"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Authorisations and consents from the statutory bodies</a:t>
                      </a: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Policy documents form parent organisation </a:t>
                      </a: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Register of regulations</a:t>
                      </a: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Register of objectives and targets</a:t>
                      </a:r>
                    </a:p>
                  </a:txBody>
                  <a:tcPr marT="45721" marB="45721"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4"/>
                  </a:ext>
                </a:extLst>
              </a:tr>
              <a:tr h="688865">
                <a:tc>
                  <a:txBody>
                    <a:bodyPr/>
                    <a:lstStyle/>
                    <a:p>
                      <a:pPr marL="0" marR="0" lvl="0" indent="0" algn="l" defTabSz="914400" rtl="0" eaLnBrk="1" fontAlgn="base" latinLnBrk="0" hangingPunct="1">
                        <a:lnSpc>
                          <a:spcPct val="80000"/>
                        </a:lnSpc>
                        <a:spcBef>
                          <a:spcPct val="20000"/>
                        </a:spcBef>
                        <a:spcAft>
                          <a:spcPct val="0"/>
                        </a:spcAft>
                        <a:buClr>
                          <a:srgbClr val="A50021"/>
                        </a:buClr>
                        <a:buSzPct val="75000"/>
                        <a:buFont typeface="Wingdings" pitchFamily="2" charset="2"/>
                        <a:buNone/>
                        <a:tabLst/>
                      </a:pPr>
                      <a:r>
                        <a:rPr kumimoji="0" lang="en-GB" sz="1400" b="1" i="0" u="none" strike="noStrike" cap="none" normalizeH="0" baseline="0" dirty="0">
                          <a:ln>
                            <a:noFill/>
                          </a:ln>
                          <a:solidFill>
                            <a:srgbClr val="004964"/>
                          </a:solidFill>
                          <a:effectLst/>
                          <a:latin typeface="+mj-lt"/>
                        </a:rPr>
                        <a:t>Environmental Records</a:t>
                      </a:r>
                    </a:p>
                  </a:txBody>
                  <a:tcPr marT="45721" marB="45721"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Electricity and fuel bills</a:t>
                      </a: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Waste disposal</a:t>
                      </a: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Effluent analysis </a:t>
                      </a:r>
                    </a:p>
                  </a:txBody>
                  <a:tcPr marT="45721" marB="45721" anchor="ctr" horzOverflow="overflow">
                    <a:lnL w="38100"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Air emissions analysis</a:t>
                      </a: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Accident reports</a:t>
                      </a:r>
                    </a:p>
                    <a:p>
                      <a:pPr marL="0" marR="0" lvl="0" indent="0" algn="l" defTabSz="914400" rtl="0" eaLnBrk="1" fontAlgn="base" latinLnBrk="0" hangingPunct="1">
                        <a:lnSpc>
                          <a:spcPct val="80000"/>
                        </a:lnSpc>
                        <a:spcBef>
                          <a:spcPct val="20000"/>
                        </a:spcBef>
                        <a:spcAft>
                          <a:spcPct val="0"/>
                        </a:spcAft>
                        <a:buClr>
                          <a:srgbClr val="A50021"/>
                        </a:buClr>
                        <a:buSzPct val="75000"/>
                        <a:buFontTx/>
                        <a:buNone/>
                        <a:tabLst/>
                      </a:pPr>
                      <a:r>
                        <a:rPr kumimoji="0" lang="en-GB" sz="1400" b="0" i="0" u="none" strike="noStrike" cap="none" normalizeH="0" baseline="0" dirty="0">
                          <a:ln>
                            <a:noFill/>
                          </a:ln>
                          <a:solidFill>
                            <a:srgbClr val="004964"/>
                          </a:solidFill>
                          <a:effectLst/>
                          <a:latin typeface="+mj-lt"/>
                        </a:rPr>
                        <a:t>Audit reports</a:t>
                      </a:r>
                    </a:p>
                  </a:txBody>
                  <a:tcPr marT="45721" marB="45721" anchor="ctr" horzOverflow="overflow">
                    <a:lnL>
                      <a:noFill/>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Document Structure</a:t>
            </a:r>
          </a:p>
        </p:txBody>
      </p:sp>
    </p:spTree>
    <p:extLst>
      <p:ext uri="{BB962C8B-B14F-4D97-AF65-F5344CB8AC3E}">
        <p14:creationId xmlns:p14="http://schemas.microsoft.com/office/powerpoint/2010/main" val="28458719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Text Box 6"/>
          <p:cNvSpPr txBox="1">
            <a:spLocks noChangeArrowheads="1"/>
          </p:cNvSpPr>
          <p:nvPr/>
        </p:nvSpPr>
        <p:spPr bwMode="auto">
          <a:xfrm>
            <a:off x="1116013" y="1557338"/>
            <a:ext cx="7313612" cy="4330416"/>
          </a:xfrm>
          <a:prstGeom prst="rect">
            <a:avLst/>
          </a:prstGeom>
          <a:noFill/>
          <a:ln w="9525">
            <a:noFill/>
            <a:miter lim="800000"/>
            <a:headEnd/>
            <a:tailEnd/>
          </a:ln>
          <a:effectLst/>
        </p:spPr>
        <p:txBody>
          <a:bodyPr>
            <a:spAutoFit/>
          </a:bodyPr>
          <a:lstStyle/>
          <a:p>
            <a:pPr marL="342900" indent="-342900">
              <a:lnSpc>
                <a:spcPct val="80000"/>
              </a:lnSpc>
              <a:spcAft>
                <a:spcPct val="50000"/>
              </a:spcAft>
              <a:buBlip>
                <a:blip r:embed="rId2"/>
              </a:buBlip>
              <a:defRPr/>
            </a:pPr>
            <a:r>
              <a:rPr lang="en-GB" sz="1800" dirty="0">
                <a:solidFill>
                  <a:srgbClr val="004964"/>
                </a:solidFill>
                <a:latin typeface="+mn-lt"/>
                <a:cs typeface="+mn-cs"/>
              </a:rPr>
              <a:t>Identification of environmental aspects &amp; determination of significance.</a:t>
            </a:r>
          </a:p>
          <a:p>
            <a:pPr marL="342900" indent="-342900">
              <a:lnSpc>
                <a:spcPct val="80000"/>
              </a:lnSpc>
              <a:spcAft>
                <a:spcPct val="50000"/>
              </a:spcAft>
              <a:buBlip>
                <a:blip r:embed="rId2"/>
              </a:buBlip>
              <a:defRPr/>
            </a:pPr>
            <a:r>
              <a:rPr lang="en-GB" sz="1800" dirty="0">
                <a:solidFill>
                  <a:srgbClr val="004964"/>
                </a:solidFill>
                <a:latin typeface="+mn-lt"/>
                <a:cs typeface="+mn-cs"/>
              </a:rPr>
              <a:t>Identification of legislation and regulations and the associated procedure for maintaining the currency of the information.</a:t>
            </a:r>
          </a:p>
          <a:p>
            <a:pPr marL="342900" indent="-342900">
              <a:lnSpc>
                <a:spcPct val="80000"/>
              </a:lnSpc>
              <a:spcAft>
                <a:spcPct val="50000"/>
              </a:spcAft>
              <a:buBlip>
                <a:blip r:embed="rId2"/>
              </a:buBlip>
              <a:defRPr/>
            </a:pPr>
            <a:r>
              <a:rPr lang="en-GB" sz="1800" dirty="0">
                <a:solidFill>
                  <a:srgbClr val="004964"/>
                </a:solidFill>
                <a:latin typeface="+mn-lt"/>
                <a:cs typeface="+mn-cs"/>
              </a:rPr>
              <a:t>Communication within the organisation and with customers, suppliers, the general public and regulatory agencies.</a:t>
            </a:r>
          </a:p>
          <a:p>
            <a:pPr marL="342900" indent="-342900">
              <a:lnSpc>
                <a:spcPct val="80000"/>
              </a:lnSpc>
              <a:spcAft>
                <a:spcPct val="50000"/>
              </a:spcAft>
              <a:buBlip>
                <a:blip r:embed="rId2"/>
              </a:buBlip>
              <a:defRPr/>
            </a:pPr>
            <a:r>
              <a:rPr lang="en-GB" sz="1800" dirty="0">
                <a:solidFill>
                  <a:srgbClr val="004964"/>
                </a:solidFill>
                <a:latin typeface="+mn-lt"/>
                <a:cs typeface="+mn-cs"/>
              </a:rPr>
              <a:t>Document Control</a:t>
            </a:r>
          </a:p>
          <a:p>
            <a:pPr marL="342900" indent="-342900">
              <a:lnSpc>
                <a:spcPct val="80000"/>
              </a:lnSpc>
              <a:spcAft>
                <a:spcPct val="50000"/>
              </a:spcAft>
              <a:buBlip>
                <a:blip r:embed="rId2"/>
              </a:buBlip>
              <a:defRPr/>
            </a:pPr>
            <a:r>
              <a:rPr lang="en-GB" sz="1800" dirty="0">
                <a:solidFill>
                  <a:srgbClr val="004964"/>
                </a:solidFill>
                <a:latin typeface="+mn-lt"/>
                <a:cs typeface="+mn-cs"/>
              </a:rPr>
              <a:t>Emergency preparedness and response – environmental risk assessment with the methodologies for reducing the risk and mitigating the associated environmental impacts.</a:t>
            </a:r>
          </a:p>
          <a:p>
            <a:pPr marL="342900" indent="-342900">
              <a:lnSpc>
                <a:spcPct val="80000"/>
              </a:lnSpc>
              <a:spcAft>
                <a:spcPct val="50000"/>
              </a:spcAft>
              <a:buBlip>
                <a:blip r:embed="rId2"/>
              </a:buBlip>
              <a:defRPr/>
            </a:pPr>
            <a:r>
              <a:rPr lang="en-GB" sz="1800" dirty="0">
                <a:solidFill>
                  <a:srgbClr val="004964"/>
                </a:solidFill>
                <a:latin typeface="+mn-lt"/>
                <a:cs typeface="+mn-cs"/>
              </a:rPr>
              <a:t>Non-conformance and Corrective Actions -  methodology for information of non-conformances and providing the follow-up to ensure appropriate corrective actions are applied.</a:t>
            </a: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Minimum Requirements</a:t>
            </a:r>
          </a:p>
        </p:txBody>
      </p:sp>
      <p:sp>
        <p:nvSpPr>
          <p:cNvPr id="2" name="Rectangle 1"/>
          <p:cNvSpPr/>
          <p:nvPr/>
        </p:nvSpPr>
        <p:spPr>
          <a:xfrm>
            <a:off x="1115256" y="930206"/>
            <a:ext cx="7272808" cy="338554"/>
          </a:xfrm>
          <a:prstGeom prst="rect">
            <a:avLst/>
          </a:prstGeom>
        </p:spPr>
        <p:txBody>
          <a:bodyPr wrap="square">
            <a:spAutoFit/>
          </a:bodyPr>
          <a:lstStyle/>
          <a:p>
            <a:pPr>
              <a:spcBef>
                <a:spcPct val="50000"/>
              </a:spcBef>
              <a:defRPr/>
            </a:pPr>
            <a:r>
              <a:rPr lang="en-GB" sz="1600" dirty="0">
                <a:solidFill>
                  <a:srgbClr val="004964"/>
                </a:solidFill>
                <a:latin typeface="+mj-lt"/>
              </a:rPr>
              <a:t>There are certain necessary requirements in ISO 14001:</a:t>
            </a:r>
          </a:p>
        </p:txBody>
      </p:sp>
    </p:spTree>
    <p:extLst>
      <p:ext uri="{BB962C8B-B14F-4D97-AF65-F5344CB8AC3E}">
        <p14:creationId xmlns:p14="http://schemas.microsoft.com/office/powerpoint/2010/main" val="33796831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Text Box 4"/>
          <p:cNvSpPr txBox="1">
            <a:spLocks noChangeArrowheads="1"/>
          </p:cNvSpPr>
          <p:nvPr/>
        </p:nvSpPr>
        <p:spPr bwMode="auto">
          <a:xfrm>
            <a:off x="1043608" y="1023013"/>
            <a:ext cx="6837363" cy="646331"/>
          </a:xfrm>
          <a:prstGeom prst="rect">
            <a:avLst/>
          </a:prstGeom>
          <a:noFill/>
          <a:ln w="9525">
            <a:noFill/>
            <a:miter lim="800000"/>
            <a:headEnd/>
            <a:tailEnd/>
          </a:ln>
          <a:effectLst/>
        </p:spPr>
        <p:txBody>
          <a:bodyPr>
            <a:spAutoFit/>
          </a:bodyPr>
          <a:lstStyle/>
          <a:p>
            <a:pPr>
              <a:spcBef>
                <a:spcPct val="50000"/>
              </a:spcBef>
              <a:defRPr/>
            </a:pPr>
            <a:r>
              <a:rPr lang="en-GB" sz="1800" dirty="0">
                <a:solidFill>
                  <a:srgbClr val="004964"/>
                </a:solidFill>
                <a:latin typeface="+mn-lt"/>
              </a:rPr>
              <a:t>There are certain necessary management requirements in ISO 14001:</a:t>
            </a:r>
          </a:p>
        </p:txBody>
      </p:sp>
      <p:sp>
        <p:nvSpPr>
          <p:cNvPr id="103430" name="Text Box 6"/>
          <p:cNvSpPr txBox="1">
            <a:spLocks noChangeArrowheads="1"/>
          </p:cNvSpPr>
          <p:nvPr/>
        </p:nvSpPr>
        <p:spPr bwMode="auto">
          <a:xfrm>
            <a:off x="1094853" y="1700808"/>
            <a:ext cx="7313613" cy="1560427"/>
          </a:xfrm>
          <a:prstGeom prst="rect">
            <a:avLst/>
          </a:prstGeom>
          <a:noFill/>
          <a:ln w="9525">
            <a:noFill/>
            <a:miter lim="800000"/>
            <a:headEnd/>
            <a:tailEnd/>
          </a:ln>
          <a:effectLst/>
        </p:spPr>
        <p:txBody>
          <a:bodyPr>
            <a:spAutoFit/>
          </a:bodyPr>
          <a:lstStyle/>
          <a:p>
            <a:pPr marL="342900" indent="-342900">
              <a:lnSpc>
                <a:spcPct val="80000"/>
              </a:lnSpc>
              <a:spcAft>
                <a:spcPct val="50000"/>
              </a:spcAft>
              <a:buBlip>
                <a:blip r:embed="rId2"/>
              </a:buBlip>
              <a:defRPr/>
            </a:pPr>
            <a:r>
              <a:rPr lang="en-GB" sz="1800" dirty="0">
                <a:solidFill>
                  <a:srgbClr val="004964"/>
                </a:solidFill>
                <a:latin typeface="+mn-lt"/>
                <a:cs typeface="+mn-cs"/>
              </a:rPr>
              <a:t>Maintenance of environmental records – methods of storing, retrieving, updating and destruction of records of environmental importance.</a:t>
            </a:r>
          </a:p>
          <a:p>
            <a:pPr marL="342900" indent="-342900">
              <a:lnSpc>
                <a:spcPct val="80000"/>
              </a:lnSpc>
              <a:spcAft>
                <a:spcPct val="50000"/>
              </a:spcAft>
              <a:buBlip>
                <a:blip r:embed="rId2"/>
              </a:buBlip>
              <a:defRPr/>
            </a:pPr>
            <a:r>
              <a:rPr lang="en-GB" sz="1800" dirty="0">
                <a:solidFill>
                  <a:srgbClr val="004964"/>
                </a:solidFill>
                <a:latin typeface="+mn-lt"/>
                <a:cs typeface="+mn-cs"/>
              </a:rPr>
              <a:t>Audit Process  -  providing a consistent framework for the conduct of audits on the system or operational components of the environmental management system.</a:t>
            </a:r>
          </a:p>
        </p:txBody>
      </p:sp>
      <p:sp>
        <p:nvSpPr>
          <p:cNvPr id="103433" name="Text Box 9"/>
          <p:cNvSpPr txBox="1">
            <a:spLocks noChangeArrowheads="1"/>
          </p:cNvSpPr>
          <p:nvPr/>
        </p:nvSpPr>
        <p:spPr bwMode="auto">
          <a:xfrm>
            <a:off x="1135881" y="4221088"/>
            <a:ext cx="5236319" cy="1754326"/>
          </a:xfrm>
          <a:prstGeom prst="rect">
            <a:avLst/>
          </a:prstGeom>
          <a:noFill/>
          <a:ln w="9525">
            <a:noFill/>
            <a:miter lim="800000"/>
            <a:headEnd/>
            <a:tailEnd/>
          </a:ln>
          <a:effectLst/>
        </p:spPr>
        <p:txBody>
          <a:bodyPr wrap="square">
            <a:spAutoFit/>
          </a:bodyPr>
          <a:lstStyle/>
          <a:p>
            <a:pPr marL="342900" indent="-342900">
              <a:lnSpc>
                <a:spcPct val="80000"/>
              </a:lnSpc>
              <a:spcAft>
                <a:spcPct val="50000"/>
              </a:spcAft>
              <a:buBlip>
                <a:blip r:embed="rId2"/>
              </a:buBlip>
              <a:defRPr/>
            </a:pPr>
            <a:r>
              <a:rPr lang="en-GB" sz="1800" dirty="0">
                <a:solidFill>
                  <a:srgbClr val="004964"/>
                </a:solidFill>
                <a:latin typeface="+mn-lt"/>
                <a:cs typeface="+mn-cs"/>
              </a:rPr>
              <a:t>Solid Waste Management </a:t>
            </a:r>
          </a:p>
          <a:p>
            <a:pPr marL="342900" indent="-342900">
              <a:lnSpc>
                <a:spcPct val="80000"/>
              </a:lnSpc>
              <a:spcAft>
                <a:spcPct val="50000"/>
              </a:spcAft>
              <a:buBlip>
                <a:blip r:embed="rId2"/>
              </a:buBlip>
              <a:defRPr/>
            </a:pPr>
            <a:r>
              <a:rPr lang="en-GB" sz="1800" dirty="0">
                <a:solidFill>
                  <a:srgbClr val="004964"/>
                </a:solidFill>
                <a:latin typeface="+mn-lt"/>
                <a:cs typeface="+mn-cs"/>
              </a:rPr>
              <a:t>Effluent Management </a:t>
            </a:r>
          </a:p>
          <a:p>
            <a:pPr marL="342900" indent="-342900">
              <a:lnSpc>
                <a:spcPct val="80000"/>
              </a:lnSpc>
              <a:spcAft>
                <a:spcPct val="50000"/>
              </a:spcAft>
              <a:buBlip>
                <a:blip r:embed="rId2"/>
              </a:buBlip>
              <a:defRPr/>
            </a:pPr>
            <a:r>
              <a:rPr lang="en-GB" sz="1800" dirty="0">
                <a:solidFill>
                  <a:srgbClr val="004964"/>
                </a:solidFill>
                <a:latin typeface="+mn-lt"/>
                <a:cs typeface="+mn-cs"/>
              </a:rPr>
              <a:t>Monitoring of Emissions</a:t>
            </a:r>
          </a:p>
          <a:p>
            <a:pPr marL="342900" indent="-342900">
              <a:lnSpc>
                <a:spcPct val="80000"/>
              </a:lnSpc>
              <a:spcAft>
                <a:spcPct val="50000"/>
              </a:spcAft>
              <a:buBlip>
                <a:blip r:embed="rId2"/>
              </a:buBlip>
              <a:defRPr/>
            </a:pPr>
            <a:r>
              <a:rPr lang="en-GB" sz="1800" dirty="0">
                <a:solidFill>
                  <a:srgbClr val="004964"/>
                </a:solidFill>
                <a:latin typeface="+mn-lt"/>
                <a:cs typeface="+mn-cs"/>
              </a:rPr>
              <a:t>Spillage Containment</a:t>
            </a:r>
          </a:p>
          <a:p>
            <a:pPr marL="342900" indent="-342900">
              <a:lnSpc>
                <a:spcPct val="80000"/>
              </a:lnSpc>
              <a:spcAft>
                <a:spcPct val="50000"/>
              </a:spcAft>
              <a:buBlip>
                <a:blip r:embed="rId2"/>
              </a:buBlip>
              <a:defRPr/>
            </a:pPr>
            <a:r>
              <a:rPr lang="en-GB" sz="1800" dirty="0">
                <a:solidFill>
                  <a:srgbClr val="004964"/>
                </a:solidFill>
                <a:latin typeface="+mn-lt"/>
                <a:cs typeface="+mn-cs"/>
              </a:rPr>
              <a:t>Ground Contamination Assessment</a:t>
            </a:r>
          </a:p>
        </p:txBody>
      </p:sp>
      <p:sp>
        <p:nvSpPr>
          <p:cNvPr id="103434" name="Text Box 10"/>
          <p:cNvSpPr txBox="1">
            <a:spLocks noChangeArrowheads="1"/>
          </p:cNvSpPr>
          <p:nvPr/>
        </p:nvSpPr>
        <p:spPr bwMode="auto">
          <a:xfrm>
            <a:off x="1135881" y="3789040"/>
            <a:ext cx="3940175" cy="369332"/>
          </a:xfrm>
          <a:prstGeom prst="rect">
            <a:avLst/>
          </a:prstGeom>
          <a:noFill/>
          <a:ln w="9525">
            <a:noFill/>
            <a:miter lim="800000"/>
            <a:headEnd/>
            <a:tailEnd/>
          </a:ln>
          <a:effectLst/>
        </p:spPr>
        <p:txBody>
          <a:bodyPr>
            <a:spAutoFit/>
          </a:bodyPr>
          <a:lstStyle/>
          <a:p>
            <a:pPr>
              <a:spcBef>
                <a:spcPct val="50000"/>
              </a:spcBef>
              <a:defRPr/>
            </a:pPr>
            <a:r>
              <a:rPr lang="en-GB" sz="1800" dirty="0">
                <a:solidFill>
                  <a:srgbClr val="004964"/>
                </a:solidFill>
                <a:latin typeface="+mn-lt"/>
              </a:rPr>
              <a:t>Operational Procedures:</a:t>
            </a:r>
          </a:p>
        </p:txBody>
      </p:sp>
      <p:sp>
        <p:nvSpPr>
          <p:cNvPr id="8"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Management Requirements</a:t>
            </a:r>
          </a:p>
        </p:txBody>
      </p:sp>
    </p:spTree>
    <p:extLst>
      <p:ext uri="{BB962C8B-B14F-4D97-AF65-F5344CB8AC3E}">
        <p14:creationId xmlns:p14="http://schemas.microsoft.com/office/powerpoint/2010/main" val="34008622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p:cNvSpPr txBox="1">
            <a:spLocks noChangeArrowheads="1"/>
          </p:cNvSpPr>
          <p:nvPr/>
        </p:nvSpPr>
        <p:spPr bwMode="auto">
          <a:xfrm>
            <a:off x="1259632" y="908050"/>
            <a:ext cx="6378575" cy="369332"/>
          </a:xfrm>
          <a:prstGeom prst="rect">
            <a:avLst/>
          </a:prstGeom>
          <a:noFill/>
          <a:ln w="9525">
            <a:noFill/>
            <a:miter lim="800000"/>
            <a:headEnd/>
            <a:tailEnd/>
          </a:ln>
          <a:effectLst/>
        </p:spPr>
        <p:txBody>
          <a:bodyPr>
            <a:spAutoFit/>
          </a:bodyPr>
          <a:lstStyle/>
          <a:p>
            <a:pPr>
              <a:spcBef>
                <a:spcPct val="50000"/>
              </a:spcBef>
              <a:defRPr/>
            </a:pPr>
            <a:r>
              <a:rPr lang="en-GB" sz="1800" dirty="0">
                <a:solidFill>
                  <a:srgbClr val="004964"/>
                </a:solidFill>
                <a:latin typeface="+mj-lt"/>
                <a:ea typeface="+mj-ea"/>
                <a:cs typeface="+mj-cs"/>
              </a:rPr>
              <a:t>Review of Documentation </a:t>
            </a:r>
          </a:p>
        </p:txBody>
      </p:sp>
      <p:sp>
        <p:nvSpPr>
          <p:cNvPr id="104453" name="Text Box 5"/>
          <p:cNvSpPr txBox="1">
            <a:spLocks noChangeArrowheads="1"/>
          </p:cNvSpPr>
          <p:nvPr/>
        </p:nvSpPr>
        <p:spPr bwMode="auto">
          <a:xfrm>
            <a:off x="1273175" y="1566863"/>
            <a:ext cx="6943725" cy="646331"/>
          </a:xfrm>
          <a:prstGeom prst="rect">
            <a:avLst/>
          </a:prstGeom>
          <a:noFill/>
          <a:ln w="9525">
            <a:noFill/>
            <a:miter lim="800000"/>
            <a:headEnd/>
            <a:tailEnd/>
          </a:ln>
          <a:effectLst/>
        </p:spPr>
        <p:txBody>
          <a:bodyPr>
            <a:spAutoFit/>
          </a:bodyPr>
          <a:lstStyle/>
          <a:p>
            <a:pPr>
              <a:spcBef>
                <a:spcPct val="50000"/>
              </a:spcBef>
              <a:defRPr/>
            </a:pPr>
            <a:r>
              <a:rPr lang="en-GB" sz="1800" dirty="0">
                <a:solidFill>
                  <a:srgbClr val="004964"/>
                </a:solidFill>
                <a:latin typeface="+mj-lt"/>
              </a:rPr>
              <a:t>In working with documentation in </a:t>
            </a:r>
            <a:r>
              <a:rPr lang="en-GB" sz="1800" dirty="0">
                <a:solidFill>
                  <a:srgbClr val="004964"/>
                </a:solidFill>
                <a:latin typeface="+mn-lt"/>
                <a:cs typeface="+mn-cs"/>
              </a:rPr>
              <a:t>preparing</a:t>
            </a:r>
            <a:r>
              <a:rPr lang="en-GB" sz="1800" dirty="0">
                <a:solidFill>
                  <a:srgbClr val="004964"/>
                </a:solidFill>
                <a:latin typeface="+mj-lt"/>
              </a:rPr>
              <a:t> for the audit, the auditor needs to consider the value of the procedure.</a:t>
            </a:r>
          </a:p>
        </p:txBody>
      </p:sp>
      <p:sp>
        <p:nvSpPr>
          <p:cNvPr id="104454" name="Text Box 6"/>
          <p:cNvSpPr txBox="1">
            <a:spLocks noChangeArrowheads="1"/>
          </p:cNvSpPr>
          <p:nvPr/>
        </p:nvSpPr>
        <p:spPr bwMode="auto">
          <a:xfrm>
            <a:off x="1752601" y="2667000"/>
            <a:ext cx="5339680" cy="2474524"/>
          </a:xfrm>
          <a:prstGeom prst="rect">
            <a:avLst/>
          </a:prstGeom>
          <a:noFill/>
          <a:ln w="9525">
            <a:noFill/>
            <a:miter lim="800000"/>
            <a:headEnd/>
            <a:tailEnd/>
          </a:ln>
          <a:effectLst/>
        </p:spPr>
        <p:txBody>
          <a:bodyPr wrap="square">
            <a:spAutoFit/>
          </a:bodyPr>
          <a:lstStyle/>
          <a:p>
            <a:pPr marL="342900" indent="-342900">
              <a:lnSpc>
                <a:spcPct val="80000"/>
              </a:lnSpc>
              <a:spcAft>
                <a:spcPct val="50000"/>
              </a:spcAft>
              <a:buBlip>
                <a:blip r:embed="rId2"/>
              </a:buBlip>
              <a:defRPr/>
            </a:pPr>
            <a:r>
              <a:rPr lang="en-GB" sz="1800" dirty="0">
                <a:solidFill>
                  <a:srgbClr val="004964"/>
                </a:solidFill>
                <a:latin typeface="+mn-lt"/>
                <a:cs typeface="+mn-cs"/>
              </a:rPr>
              <a:t> Management or Operational?</a:t>
            </a:r>
          </a:p>
          <a:p>
            <a:pPr marL="342900" indent="-342900">
              <a:lnSpc>
                <a:spcPct val="80000"/>
              </a:lnSpc>
              <a:spcAft>
                <a:spcPct val="50000"/>
              </a:spcAft>
              <a:buBlip>
                <a:blip r:embed="rId2"/>
              </a:buBlip>
              <a:defRPr/>
            </a:pPr>
            <a:r>
              <a:rPr lang="en-GB" sz="1800" dirty="0">
                <a:solidFill>
                  <a:srgbClr val="004964"/>
                </a:solidFill>
                <a:latin typeface="+mn-lt"/>
                <a:cs typeface="+mn-cs"/>
              </a:rPr>
              <a:t> Roles and responsibilities</a:t>
            </a:r>
          </a:p>
          <a:p>
            <a:pPr marL="342900" indent="-342900">
              <a:lnSpc>
                <a:spcPct val="80000"/>
              </a:lnSpc>
              <a:spcAft>
                <a:spcPct val="50000"/>
              </a:spcAft>
              <a:buBlip>
                <a:blip r:embed="rId2"/>
              </a:buBlip>
              <a:defRPr/>
            </a:pPr>
            <a:r>
              <a:rPr lang="en-GB" sz="1800" dirty="0">
                <a:solidFill>
                  <a:srgbClr val="004964"/>
                </a:solidFill>
                <a:latin typeface="+mn-lt"/>
                <a:cs typeface="+mn-cs"/>
              </a:rPr>
              <a:t> Prescribed or Non-prescribed?</a:t>
            </a:r>
          </a:p>
          <a:p>
            <a:pPr marL="342900" indent="-342900">
              <a:lnSpc>
                <a:spcPct val="80000"/>
              </a:lnSpc>
              <a:spcAft>
                <a:spcPct val="50000"/>
              </a:spcAft>
              <a:buBlip>
                <a:blip r:embed="rId2"/>
              </a:buBlip>
              <a:defRPr/>
            </a:pPr>
            <a:r>
              <a:rPr lang="en-GB" sz="1800" dirty="0">
                <a:solidFill>
                  <a:srgbClr val="004964"/>
                </a:solidFill>
                <a:latin typeface="+mn-lt"/>
                <a:cs typeface="+mn-cs"/>
              </a:rPr>
              <a:t> Recognised Format? </a:t>
            </a:r>
          </a:p>
          <a:p>
            <a:pPr marL="342900" indent="-342900">
              <a:lnSpc>
                <a:spcPct val="80000"/>
              </a:lnSpc>
              <a:spcAft>
                <a:spcPct val="50000"/>
              </a:spcAft>
              <a:buBlip>
                <a:blip r:embed="rId2"/>
              </a:buBlip>
              <a:defRPr/>
            </a:pPr>
            <a:r>
              <a:rPr lang="en-GB" sz="1800" dirty="0">
                <a:solidFill>
                  <a:srgbClr val="004964"/>
                </a:solidFill>
                <a:latin typeface="+mn-lt"/>
                <a:cs typeface="+mn-cs"/>
              </a:rPr>
              <a:t> Understandable Language?</a:t>
            </a:r>
          </a:p>
          <a:p>
            <a:pPr marL="342900" indent="-342900">
              <a:lnSpc>
                <a:spcPct val="80000"/>
              </a:lnSpc>
              <a:spcAft>
                <a:spcPct val="50000"/>
              </a:spcAft>
              <a:buBlip>
                <a:blip r:embed="rId2"/>
              </a:buBlip>
              <a:defRPr/>
            </a:pPr>
            <a:r>
              <a:rPr lang="en-GB" sz="1800" dirty="0">
                <a:solidFill>
                  <a:srgbClr val="004964"/>
                </a:solidFill>
                <a:latin typeface="+mn-lt"/>
                <a:cs typeface="+mn-cs"/>
              </a:rPr>
              <a:t> Referenced Correctly?</a:t>
            </a:r>
          </a:p>
          <a:p>
            <a:pPr marL="342900" indent="-342900">
              <a:lnSpc>
                <a:spcPct val="80000"/>
              </a:lnSpc>
              <a:spcAft>
                <a:spcPct val="50000"/>
              </a:spcAft>
              <a:buBlip>
                <a:blip r:embed="rId2"/>
              </a:buBlip>
              <a:defRPr/>
            </a:pPr>
            <a:r>
              <a:rPr lang="en-GB" sz="1800" dirty="0">
                <a:solidFill>
                  <a:srgbClr val="004964"/>
                </a:solidFill>
                <a:latin typeface="+mn-lt"/>
                <a:cs typeface="+mn-cs"/>
              </a:rPr>
              <a:t> Records Identified?</a:t>
            </a:r>
          </a:p>
        </p:txBody>
      </p:sp>
      <p:sp>
        <p:nvSpPr>
          <p:cNvPr id="7"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Review and Improve</a:t>
            </a:r>
          </a:p>
        </p:txBody>
      </p:sp>
    </p:spTree>
    <p:extLst>
      <p:ext uri="{BB962C8B-B14F-4D97-AF65-F5344CB8AC3E}">
        <p14:creationId xmlns:p14="http://schemas.microsoft.com/office/powerpoint/2010/main" val="13971819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Text Box 5"/>
          <p:cNvSpPr txBox="1">
            <a:spLocks noChangeArrowheads="1"/>
          </p:cNvSpPr>
          <p:nvPr/>
        </p:nvSpPr>
        <p:spPr bwMode="auto">
          <a:xfrm>
            <a:off x="3275856" y="2780928"/>
            <a:ext cx="3364211" cy="646331"/>
          </a:xfrm>
          <a:prstGeom prst="rect">
            <a:avLst/>
          </a:prstGeom>
          <a:noFill/>
          <a:ln w="9525">
            <a:noFill/>
            <a:miter lim="800000"/>
            <a:headEnd/>
            <a:tailEnd/>
          </a:ln>
          <a:effectLst/>
        </p:spPr>
        <p:txBody>
          <a:bodyPr wrap="square">
            <a:spAutoFit/>
          </a:bodyPr>
          <a:lstStyle/>
          <a:p>
            <a:pPr>
              <a:spcBef>
                <a:spcPct val="50000"/>
              </a:spcBef>
              <a:defRPr/>
            </a:pPr>
            <a:r>
              <a:rPr lang="en-GB" sz="3600" dirty="0">
                <a:solidFill>
                  <a:srgbClr val="004964"/>
                </a:solidFill>
                <a:latin typeface="+mj-lt"/>
              </a:rPr>
              <a:t>Questions ??</a:t>
            </a:r>
          </a:p>
        </p:txBody>
      </p:sp>
      <p:sp>
        <p:nvSpPr>
          <p:cNvPr id="7"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End of Day 1</a:t>
            </a:r>
          </a:p>
        </p:txBody>
      </p:sp>
    </p:spTree>
    <p:extLst>
      <p:ext uri="{BB962C8B-B14F-4D97-AF65-F5344CB8AC3E}">
        <p14:creationId xmlns:p14="http://schemas.microsoft.com/office/powerpoint/2010/main" val="752427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4294967295"/>
          </p:nvPr>
        </p:nvSpPr>
        <p:spPr bwMode="auto">
          <a:xfrm>
            <a:off x="0" y="6242050"/>
            <a:ext cx="587375"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D9B6B1F7-7AEF-458C-88EE-FA7D0DC22CEC}" type="slidenum">
              <a:rPr lang="en-GB" altLang="en-US" sz="2600" b="1"/>
              <a:pPr>
                <a:lnSpc>
                  <a:spcPct val="86000"/>
                </a:lnSpc>
                <a:buClr>
                  <a:srgbClr val="000000"/>
                </a:buClr>
                <a:buSzPct val="100000"/>
                <a:buFont typeface="Times New Roman" panose="02020603050405020304" pitchFamily="18" charset="0"/>
                <a:buNone/>
              </a:pPr>
              <a:t>79</a:t>
            </a:fld>
            <a:endParaRPr lang="en-GB" altLang="en-US" sz="2600" b="1"/>
          </a:p>
        </p:txBody>
      </p:sp>
      <p:sp>
        <p:nvSpPr>
          <p:cNvPr id="7171" name="Rectangle 1"/>
          <p:cNvSpPr>
            <a:spLocks noChangeArrowheads="1"/>
          </p:cNvSpPr>
          <p:nvPr/>
        </p:nvSpPr>
        <p:spPr bwMode="auto">
          <a:xfrm>
            <a:off x="323528" y="1988840"/>
            <a:ext cx="8437563" cy="37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9pPr>
          </a:lstStyle>
          <a:p>
            <a:pPr algn="ctr">
              <a:spcBef>
                <a:spcPts val="600"/>
              </a:spcBef>
              <a:buClr>
                <a:srgbClr val="000000"/>
              </a:buClr>
              <a:buSzPct val="100000"/>
              <a:buFont typeface="Verdana" panose="020B0604030504040204" pitchFamily="34" charset="0"/>
              <a:buNone/>
            </a:pPr>
            <a:r>
              <a:rPr lang="en-GB" altLang="en-US" b="1" dirty="0">
                <a:solidFill>
                  <a:srgbClr val="004964"/>
                </a:solidFill>
                <a:latin typeface="Verdana" panose="020B0604030504040204" pitchFamily="34" charset="0"/>
              </a:rPr>
              <a:t>Environmental Management System (EMS)</a:t>
            </a:r>
          </a:p>
          <a:p>
            <a:pPr algn="ctr">
              <a:spcBef>
                <a:spcPts val="600"/>
              </a:spcBef>
              <a:buClr>
                <a:srgbClr val="000000"/>
              </a:buClr>
              <a:buSzPct val="100000"/>
              <a:buFont typeface="Verdana" panose="020B0604030504040204" pitchFamily="34" charset="0"/>
              <a:buNone/>
            </a:pPr>
            <a:endParaRPr lang="en-GB" altLang="en-US" b="1" dirty="0">
              <a:solidFill>
                <a:srgbClr val="004964"/>
              </a:solidFill>
              <a:latin typeface="Verdana" panose="020B0604030504040204" pitchFamily="34" charset="0"/>
            </a:endParaRPr>
          </a:p>
          <a:p>
            <a:pPr algn="ctr">
              <a:spcBef>
                <a:spcPts val="600"/>
              </a:spcBef>
              <a:buClr>
                <a:srgbClr val="000000"/>
              </a:buClr>
              <a:buSzPct val="100000"/>
              <a:buFont typeface="Verdana" panose="020B0604030504040204" pitchFamily="34" charset="0"/>
              <a:buNone/>
            </a:pPr>
            <a:r>
              <a:rPr lang="en-GB" altLang="en-US" b="1" dirty="0">
                <a:solidFill>
                  <a:srgbClr val="004964"/>
                </a:solidFill>
                <a:latin typeface="Verdana" panose="020B0604030504040204" pitchFamily="34" charset="0"/>
              </a:rPr>
              <a:t>Implementation Training</a:t>
            </a:r>
          </a:p>
          <a:p>
            <a:pPr algn="ctr">
              <a:spcBef>
                <a:spcPts val="600"/>
              </a:spcBef>
              <a:buClr>
                <a:srgbClr val="000000"/>
              </a:buClr>
              <a:buSzPct val="100000"/>
              <a:buFont typeface="Verdana" panose="020B0604030504040204" pitchFamily="34" charset="0"/>
              <a:buNone/>
            </a:pPr>
            <a:endParaRPr lang="en-GB" altLang="en-US" b="1" dirty="0">
              <a:solidFill>
                <a:srgbClr val="004964"/>
              </a:solidFill>
              <a:latin typeface="Verdana" panose="020B0604030504040204" pitchFamily="34" charset="0"/>
            </a:endParaRPr>
          </a:p>
          <a:p>
            <a:pPr algn="ctr">
              <a:spcBef>
                <a:spcPts val="600"/>
              </a:spcBef>
              <a:buClr>
                <a:srgbClr val="000000"/>
              </a:buClr>
              <a:buSzPct val="100000"/>
              <a:buFont typeface="Verdana" panose="020B0604030504040204" pitchFamily="34" charset="0"/>
              <a:buNone/>
            </a:pPr>
            <a:r>
              <a:rPr lang="en-GB" altLang="en-US" b="1" dirty="0">
                <a:solidFill>
                  <a:srgbClr val="004964"/>
                </a:solidFill>
                <a:latin typeface="Verdana" panose="020B0604030504040204" pitchFamily="34" charset="0"/>
              </a:rPr>
              <a:t>Aligned to ISO 14001:2015</a:t>
            </a:r>
          </a:p>
          <a:p>
            <a:pPr algn="ctr">
              <a:spcBef>
                <a:spcPts val="100"/>
              </a:spcBef>
              <a:buClr>
                <a:srgbClr val="000000"/>
              </a:buClr>
              <a:buSzPct val="100000"/>
              <a:buFont typeface="Verdana" panose="020B0604030504040204" pitchFamily="34" charset="0"/>
              <a:buNone/>
            </a:pPr>
            <a:endParaRPr lang="en-GB" altLang="en-US" b="1" dirty="0">
              <a:solidFill>
                <a:srgbClr val="004964"/>
              </a:solidFill>
              <a:latin typeface="Verdana" panose="020B0604030504040204" pitchFamily="34" charset="0"/>
            </a:endParaRPr>
          </a:p>
          <a:p>
            <a:pPr algn="ctr">
              <a:spcBef>
                <a:spcPts val="400"/>
              </a:spcBef>
              <a:buClr>
                <a:srgbClr val="000000"/>
              </a:buClr>
              <a:buSzPct val="100000"/>
              <a:buFont typeface="Verdana" panose="020B0604030504040204" pitchFamily="34" charset="0"/>
              <a:buNone/>
            </a:pPr>
            <a:r>
              <a:rPr lang="en-GB" altLang="en-US" sz="2000" dirty="0">
                <a:solidFill>
                  <a:srgbClr val="004964"/>
                </a:solidFill>
                <a:latin typeface="Verdana" panose="020B0604030504040204" pitchFamily="34" charset="0"/>
              </a:rPr>
              <a:t>Delivered by: Chris Docherty</a:t>
            </a:r>
          </a:p>
          <a:p>
            <a:pPr algn="ctr">
              <a:buClr>
                <a:srgbClr val="000000"/>
              </a:buClr>
              <a:buSzPct val="100000"/>
              <a:buFont typeface="Verdana" panose="020B0604030504040204" pitchFamily="34" charset="0"/>
              <a:buNone/>
            </a:pPr>
            <a:endParaRPr lang="en-GB" altLang="en-US" dirty="0">
              <a:solidFill>
                <a:srgbClr val="004964"/>
              </a:solidFill>
              <a:latin typeface="Verdana" panose="020B0604030504040204" pitchFamily="34" charset="0"/>
            </a:endParaRPr>
          </a:p>
          <a:p>
            <a:pPr algn="ctr">
              <a:spcBef>
                <a:spcPts val="400"/>
              </a:spcBef>
              <a:buClr>
                <a:srgbClr val="000000"/>
              </a:buClr>
              <a:buSzPct val="100000"/>
              <a:buFont typeface="Verdana" panose="020B0604030504040204" pitchFamily="34" charset="0"/>
              <a:buNone/>
            </a:pPr>
            <a:endParaRPr lang="en-GB" altLang="en-US" dirty="0">
              <a:solidFill>
                <a:srgbClr val="004964"/>
              </a:solidFill>
              <a:latin typeface="Verdana" panose="020B0604030504040204" pitchFamily="34" charset="0"/>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637" y="5964957"/>
            <a:ext cx="82867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967" y="5990357"/>
            <a:ext cx="60642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6138" y="5952257"/>
            <a:ext cx="768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5922094"/>
            <a:ext cx="41402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142211"/>
      </p:ext>
    </p:extLst>
  </p:cSld>
  <p:clrMapOvr>
    <a:masterClrMapping/>
  </p:clrMapOvr>
  <p:transition spd="med" advTm="28672"/>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1115616" y="188913"/>
            <a:ext cx="7704137" cy="555625"/>
          </a:xfrm>
        </p:spPr>
        <p:txBody>
          <a:bodyPr lIns="90360" tIns="44280" rIns="90360" bIns="44280" anchor="b">
            <a:spAutoFit/>
          </a:bodyPr>
          <a:lstStyle/>
          <a:p>
            <a:pP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dirty="0">
                <a:solidFill>
                  <a:schemeClr val="bg1"/>
                </a:solidFill>
                <a:effectLst>
                  <a:outerShdw blurRad="38100" dist="38100" dir="2700000" algn="tl">
                    <a:srgbClr val="C0C0C0"/>
                  </a:outerShdw>
                </a:effectLst>
                <a:latin typeface="+mn-lt"/>
              </a:rPr>
              <a:t>Course Outline</a:t>
            </a:r>
          </a:p>
        </p:txBody>
      </p:sp>
      <p:sp>
        <p:nvSpPr>
          <p:cNvPr id="9220" name="Rectangle 2"/>
          <p:cNvSpPr>
            <a:spLocks noGrp="1" noChangeArrowheads="1"/>
          </p:cNvSpPr>
          <p:nvPr>
            <p:ph type="subTitle" idx="4294967295"/>
          </p:nvPr>
        </p:nvSpPr>
        <p:spPr bwMode="auto">
          <a:xfrm>
            <a:off x="539552" y="900113"/>
            <a:ext cx="8054975" cy="5662745"/>
          </a:xfrm>
          <a:prstGeom prst="rect">
            <a:avLst/>
          </a:prstGeom>
          <a:noFill/>
          <a:ln>
            <a:noFill/>
            <a:miter lim="800000"/>
            <a:headEnd/>
            <a:tailEnd/>
          </a:ln>
        </p:spPr>
        <p:txBody>
          <a:bodyPr lIns="90360" tIns="44280" rIns="90360" bIns="44280">
            <a:spAutoFit/>
          </a:bodyPr>
          <a:lstStyle/>
          <a:p>
            <a:pPr eaLnBrk="1" hangingPunct="1">
              <a:spcBef>
                <a:spcPts val="600"/>
              </a:spcBef>
              <a:buFontTx/>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b="1" dirty="0">
                <a:solidFill>
                  <a:srgbClr val="004964"/>
                </a:solidFill>
              </a:rPr>
              <a:t>ISO 14001:2015 Introduction </a:t>
            </a:r>
            <a:r>
              <a:rPr lang="en-GB" altLang="en-US" sz="1800" dirty="0">
                <a:solidFill>
                  <a:srgbClr val="004964"/>
                </a:solidFill>
              </a:rPr>
              <a:t>(Day1 )</a:t>
            </a:r>
          </a:p>
          <a:p>
            <a:pPr eaLnBrk="1" hangingPunct="1">
              <a:spcBef>
                <a:spcPts val="600"/>
              </a:spcBef>
              <a:buFontTx/>
              <a:buBlip>
                <a:blip r:embed="rId3"/>
              </a:buBlip>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dirty="0">
                <a:solidFill>
                  <a:srgbClr val="004964"/>
                </a:solidFill>
              </a:rPr>
              <a:t>Background and Evolution of Standard</a:t>
            </a:r>
          </a:p>
          <a:p>
            <a:pPr eaLnBrk="1" hangingPunct="1">
              <a:spcBef>
                <a:spcPts val="600"/>
              </a:spcBef>
              <a:buFontTx/>
              <a:buBlip>
                <a:blip r:embed="rId3"/>
              </a:buBlip>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dirty="0">
                <a:solidFill>
                  <a:srgbClr val="004964"/>
                </a:solidFill>
              </a:rPr>
              <a:t>Overview of Principles</a:t>
            </a:r>
          </a:p>
          <a:p>
            <a:pPr eaLnBrk="1" hangingPunct="1">
              <a:spcBef>
                <a:spcPts val="600"/>
              </a:spcBef>
              <a:buFontTx/>
              <a:buBlip>
                <a:blip r:embed="rId3"/>
              </a:buBlip>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dirty="0">
                <a:solidFill>
                  <a:srgbClr val="004964"/>
                </a:solidFill>
              </a:rPr>
              <a:t>Overview of the Family of Standards</a:t>
            </a:r>
          </a:p>
          <a:p>
            <a:pPr eaLnBrk="1" hangingPunct="1">
              <a:spcBef>
                <a:spcPts val="600"/>
              </a:spcBef>
              <a:buFontTx/>
              <a:buBlip>
                <a:blip r:embed="rId3"/>
              </a:buBlip>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dirty="0">
                <a:solidFill>
                  <a:srgbClr val="004964"/>
                </a:solidFill>
              </a:rPr>
              <a:t>Detailed Review of the Requirements</a:t>
            </a:r>
          </a:p>
          <a:p>
            <a:pPr eaLnBrk="1" hangingPunct="1">
              <a:spcBef>
                <a:spcPts val="500"/>
              </a:spcBef>
              <a:buFontTx/>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b="1" dirty="0">
                <a:solidFill>
                  <a:srgbClr val="004964"/>
                </a:solidFill>
              </a:rPr>
              <a:t>Implementing an EMS </a:t>
            </a:r>
            <a:r>
              <a:rPr lang="en-GB" altLang="en-US" sz="1800" dirty="0">
                <a:solidFill>
                  <a:srgbClr val="004964"/>
                </a:solidFill>
              </a:rPr>
              <a:t>(Day 2)</a:t>
            </a:r>
          </a:p>
          <a:p>
            <a:pPr eaLnBrk="1" hangingPunct="1">
              <a:spcBef>
                <a:spcPts val="600"/>
              </a:spcBef>
              <a:buFontTx/>
              <a:buBlip>
                <a:blip r:embed="rId3"/>
              </a:buBlip>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dirty="0">
                <a:solidFill>
                  <a:srgbClr val="004964"/>
                </a:solidFill>
              </a:rPr>
              <a:t>Gap Analysis Process</a:t>
            </a:r>
          </a:p>
          <a:p>
            <a:pPr eaLnBrk="1" hangingPunct="1">
              <a:spcBef>
                <a:spcPts val="600"/>
              </a:spcBef>
              <a:buFontTx/>
              <a:buBlip>
                <a:blip r:embed="rId3"/>
              </a:buBlip>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dirty="0">
                <a:solidFill>
                  <a:srgbClr val="004964"/>
                </a:solidFill>
              </a:rPr>
              <a:t>Roles and Responsibilities</a:t>
            </a:r>
          </a:p>
          <a:p>
            <a:pPr eaLnBrk="1" hangingPunct="1">
              <a:spcBef>
                <a:spcPts val="600"/>
              </a:spcBef>
              <a:buFontTx/>
              <a:buBlip>
                <a:blip r:embed="rId3"/>
              </a:buBlip>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dirty="0">
                <a:solidFill>
                  <a:srgbClr val="004964"/>
                </a:solidFill>
              </a:rPr>
              <a:t>System Design, Development and Implementation</a:t>
            </a:r>
          </a:p>
          <a:p>
            <a:pPr eaLnBrk="1" hangingPunct="1">
              <a:spcBef>
                <a:spcPts val="600"/>
              </a:spcBef>
              <a:buBlip>
                <a:blip r:embed="rId3"/>
              </a:buBlip>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dirty="0">
                <a:solidFill>
                  <a:srgbClr val="004964"/>
                </a:solidFill>
              </a:rPr>
              <a:t>Example systems</a:t>
            </a:r>
          </a:p>
          <a:p>
            <a:pPr eaLnBrk="1" hangingPunct="1">
              <a:spcBef>
                <a:spcPts val="600"/>
              </a:spcBef>
              <a:buBlip>
                <a:blip r:embed="rId3"/>
              </a:buBlip>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dirty="0">
                <a:solidFill>
                  <a:srgbClr val="004964"/>
                </a:solidFill>
              </a:rPr>
              <a:t>Certification Process</a:t>
            </a:r>
          </a:p>
          <a:p>
            <a:pPr eaLnBrk="1" hangingPunct="1">
              <a:spcBef>
                <a:spcPts val="600"/>
              </a:spcBef>
              <a:buFontTx/>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b="1" dirty="0">
                <a:solidFill>
                  <a:srgbClr val="004964"/>
                </a:solidFill>
              </a:rPr>
              <a:t>Implementing an EMS </a:t>
            </a:r>
            <a:r>
              <a:rPr lang="en-GB" altLang="en-US" sz="1800" dirty="0">
                <a:solidFill>
                  <a:srgbClr val="004964"/>
                </a:solidFill>
              </a:rPr>
              <a:t>(Day 3 – Half day)</a:t>
            </a:r>
          </a:p>
          <a:p>
            <a:pPr eaLnBrk="1" hangingPunct="1">
              <a:spcBef>
                <a:spcPts val="600"/>
              </a:spcBef>
              <a:buBlip>
                <a:blip r:embed="rId3"/>
              </a:buBlip>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dirty="0">
                <a:solidFill>
                  <a:srgbClr val="004964"/>
                </a:solidFill>
              </a:rPr>
              <a:t>Management of the system</a:t>
            </a:r>
          </a:p>
          <a:p>
            <a:pPr eaLnBrk="1" hangingPunct="1">
              <a:spcBef>
                <a:spcPts val="600"/>
              </a:spcBef>
              <a:buFontTx/>
              <a:buBlip>
                <a:blip r:embed="rId3"/>
              </a:buBlip>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dirty="0">
                <a:solidFill>
                  <a:srgbClr val="004964"/>
                </a:solidFill>
              </a:rPr>
              <a:t>Development workshop</a:t>
            </a:r>
          </a:p>
          <a:p>
            <a:pPr eaLnBrk="1" hangingPunct="1">
              <a:spcBef>
                <a:spcPts val="600"/>
              </a:spcBef>
              <a:buFontTx/>
              <a:buBlip>
                <a:blip r:embed="rId3"/>
              </a:buBlip>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dirty="0">
                <a:solidFill>
                  <a:srgbClr val="004964"/>
                </a:solidFill>
              </a:rPr>
              <a:t>Questions / Answers</a:t>
            </a:r>
          </a:p>
          <a:p>
            <a:pPr marL="0" indent="0" eaLnBrk="1" hangingPunct="1">
              <a:spcBef>
                <a:spcPts val="600"/>
              </a:spcBef>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1800" dirty="0">
              <a:solidFill>
                <a:srgbClr val="004964"/>
              </a:solidFill>
            </a:endParaRPr>
          </a:p>
        </p:txBody>
      </p:sp>
      <p:sp>
        <p:nvSpPr>
          <p:cNvPr id="9219" name="Slide Number Placeholder 4"/>
          <p:cNvSpPr>
            <a:spLocks noGrp="1"/>
          </p:cNvSpPr>
          <p:nvPr>
            <p:ph type="sldNum" sz="quarter" idx="4294967295"/>
          </p:nvPr>
        </p:nvSpPr>
        <p:spPr bwMode="auto">
          <a:xfrm>
            <a:off x="0" y="6242050"/>
            <a:ext cx="587375"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EA9270F3-06EC-421F-A221-CFE32CE07D49}" type="slidenum">
              <a:rPr lang="en-GB" altLang="en-US" sz="2600" b="1"/>
              <a:pPr>
                <a:lnSpc>
                  <a:spcPct val="86000"/>
                </a:lnSpc>
                <a:buClr>
                  <a:srgbClr val="000000"/>
                </a:buClr>
                <a:buSzPct val="100000"/>
                <a:buFont typeface="Times New Roman" panose="02020603050405020304" pitchFamily="18" charset="0"/>
                <a:buNone/>
              </a:pPr>
              <a:t>8</a:t>
            </a:fld>
            <a:endParaRPr lang="en-GB" altLang="en-US" sz="2600" b="1"/>
          </a:p>
        </p:txBody>
      </p:sp>
    </p:spTree>
    <p:extLst>
      <p:ext uri="{BB962C8B-B14F-4D97-AF65-F5344CB8AC3E}">
        <p14:creationId xmlns:p14="http://schemas.microsoft.com/office/powerpoint/2010/main" val="4103644170"/>
      </p:ext>
    </p:extLst>
  </p:cSld>
  <p:clrMapOvr>
    <a:masterClrMapping/>
  </p:clrMapOvr>
  <p:transition spd="med" advTm="28672"/>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noChangeArrowheads="1"/>
          </p:cNvSpPr>
          <p:nvPr>
            <p:ph type="body" idx="1"/>
          </p:nvPr>
        </p:nvSpPr>
        <p:spPr>
          <a:xfrm>
            <a:off x="539885" y="1412776"/>
            <a:ext cx="8062664" cy="4679950"/>
          </a:xfrm>
        </p:spPr>
        <p:txBody>
          <a:bodyPr/>
          <a:lstStyle/>
          <a:p>
            <a:pPr marL="0" indent="0" algn="just">
              <a:spcBef>
                <a:spcPct val="0"/>
              </a:spcBef>
              <a:spcAft>
                <a:spcPct val="50000"/>
              </a:spcAft>
              <a:buNone/>
            </a:pPr>
            <a:r>
              <a:rPr lang="en-AU" altLang="en-US" sz="1800" dirty="0">
                <a:solidFill>
                  <a:srgbClr val="004964"/>
                </a:solidFill>
              </a:rPr>
              <a:t>An organisation can have the best processes, procedures and supporting documentation and equipment in the world. But without the correctively trained, competent and motivated people, the system will not be effective.</a:t>
            </a:r>
          </a:p>
          <a:p>
            <a:pPr marL="0" indent="0" algn="just">
              <a:spcBef>
                <a:spcPct val="0"/>
              </a:spcBef>
              <a:spcAft>
                <a:spcPct val="50000"/>
              </a:spcAft>
              <a:buNone/>
            </a:pPr>
            <a:endParaRPr lang="en-AU" altLang="en-US" sz="1800" dirty="0">
              <a:solidFill>
                <a:srgbClr val="004964"/>
              </a:solidFill>
            </a:endParaRPr>
          </a:p>
          <a:p>
            <a:pPr marL="0" indent="0" algn="just">
              <a:spcBef>
                <a:spcPct val="0"/>
              </a:spcBef>
              <a:spcAft>
                <a:spcPct val="50000"/>
              </a:spcAft>
              <a:buNone/>
            </a:pPr>
            <a:r>
              <a:rPr lang="en-AU" altLang="en-US" sz="1800" b="1" dirty="0">
                <a:solidFill>
                  <a:srgbClr val="004964"/>
                </a:solidFill>
              </a:rPr>
              <a:t>YOU MUST CONSIDER THE HUMAN AS PART OF THE SYSTEM!!</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Foreword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984526"/>
            <a:ext cx="3060700" cy="2108200"/>
          </a:xfrm>
          <a:prstGeom prst="rect">
            <a:avLst/>
          </a:prstGeom>
        </p:spPr>
      </p:pic>
      <p:pic>
        <p:nvPicPr>
          <p:cNvPr id="5" name="Picture 4"/>
          <p:cNvPicPr>
            <a:picLocks noChangeAspect="1"/>
          </p:cNvPicPr>
          <p:nvPr/>
        </p:nvPicPr>
        <p:blipFill>
          <a:blip r:embed="rId4"/>
          <a:stretch>
            <a:fillRect/>
          </a:stretch>
        </p:blipFill>
        <p:spPr>
          <a:xfrm>
            <a:off x="4884561" y="3454067"/>
            <a:ext cx="3717988" cy="3271830"/>
          </a:xfrm>
          <a:prstGeom prst="rect">
            <a:avLst/>
          </a:prstGeom>
        </p:spPr>
      </p:pic>
      <p:grpSp>
        <p:nvGrpSpPr>
          <p:cNvPr id="8" name="Group 7"/>
          <p:cNvGrpSpPr/>
          <p:nvPr/>
        </p:nvGrpSpPr>
        <p:grpSpPr>
          <a:xfrm>
            <a:off x="6311507" y="4602442"/>
            <a:ext cx="864096" cy="975079"/>
            <a:chOff x="1187624" y="1052736"/>
            <a:chExt cx="864096" cy="975079"/>
          </a:xfrm>
        </p:grpSpPr>
        <p:sp>
          <p:nvSpPr>
            <p:cNvPr id="7" name="Oval 6"/>
            <p:cNvSpPr/>
            <p:nvPr/>
          </p:nvSpPr>
          <p:spPr bwMode="auto">
            <a:xfrm>
              <a:off x="1187624" y="1052736"/>
              <a:ext cx="864096" cy="975079"/>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8" charset="0"/>
                <a:buNone/>
                <a:tabLst/>
              </a:pPr>
              <a:endParaRPr kumimoji="0" lang="en-GB" sz="2400" b="0" i="0" u="none" strike="noStrike" cap="none" normalizeH="0" baseline="0">
                <a:ln>
                  <a:noFill/>
                </a:ln>
                <a:solidFill>
                  <a:schemeClr val="bg1"/>
                </a:solidFill>
                <a:effectLst/>
                <a:latin typeface="Times New Roman" pitchFamily="18" charset="0"/>
                <a:ea typeface="Lucida Sans Unicode" pitchFamily="34" charset="0"/>
                <a:cs typeface="Lucida Sans Unicode" pitchFamily="34" charset="0"/>
              </a:endParaRPr>
            </a:p>
          </p:txBody>
        </p:sp>
        <p:pic>
          <p:nvPicPr>
            <p:cNvPr id="6" name="Picture 5"/>
            <p:cNvPicPr>
              <a:picLocks noChangeAspect="1"/>
            </p:cNvPicPr>
            <p:nvPr/>
          </p:nvPicPr>
          <p:blipFill rotWithShape="1">
            <a:blip r:embed="rId5"/>
            <a:srcRect l="14923" r="44352"/>
            <a:stretch/>
          </p:blipFill>
          <p:spPr>
            <a:xfrm>
              <a:off x="1304290" y="1134668"/>
              <a:ext cx="630764" cy="811213"/>
            </a:xfrm>
            <a:prstGeom prst="rect">
              <a:avLst/>
            </a:prstGeom>
          </p:spPr>
        </p:pic>
      </p:grpSp>
    </p:spTree>
    <p:extLst>
      <p:ext uri="{BB962C8B-B14F-4D97-AF65-F5344CB8AC3E}">
        <p14:creationId xmlns:p14="http://schemas.microsoft.com/office/powerpoint/2010/main" val="583603180"/>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noChangeArrowheads="1"/>
          </p:cNvSpPr>
          <p:nvPr>
            <p:ph type="body" idx="1"/>
          </p:nvPr>
        </p:nvSpPr>
        <p:spPr>
          <a:xfrm>
            <a:off x="685800" y="836712"/>
            <a:ext cx="7772400" cy="4679950"/>
          </a:xfrm>
        </p:spPr>
        <p:txBody>
          <a:bodyPr/>
          <a:lstStyle/>
          <a:p>
            <a:pPr>
              <a:lnSpc>
                <a:spcPct val="80000"/>
              </a:lnSpc>
              <a:spcBef>
                <a:spcPct val="0"/>
              </a:spcBef>
              <a:spcAft>
                <a:spcPct val="50000"/>
              </a:spcAft>
            </a:pPr>
            <a:r>
              <a:rPr lang="en-AU" altLang="en-US" sz="1800" dirty="0">
                <a:solidFill>
                  <a:srgbClr val="004964"/>
                </a:solidFill>
              </a:rPr>
              <a:t>Improve management of environmental impacts</a:t>
            </a:r>
          </a:p>
          <a:p>
            <a:pPr>
              <a:lnSpc>
                <a:spcPct val="80000"/>
              </a:lnSpc>
              <a:spcBef>
                <a:spcPct val="0"/>
              </a:spcBef>
              <a:spcAft>
                <a:spcPct val="50000"/>
              </a:spcAft>
            </a:pPr>
            <a:r>
              <a:rPr lang="en-AU" altLang="en-US" sz="1800" dirty="0">
                <a:solidFill>
                  <a:srgbClr val="004964"/>
                </a:solidFill>
              </a:rPr>
              <a:t>Set targets to reduce energy use, water use &amp; waste to landfill</a:t>
            </a:r>
          </a:p>
          <a:p>
            <a:pPr>
              <a:lnSpc>
                <a:spcPct val="80000"/>
              </a:lnSpc>
              <a:spcBef>
                <a:spcPct val="0"/>
              </a:spcBef>
              <a:spcAft>
                <a:spcPct val="50000"/>
              </a:spcAft>
            </a:pPr>
            <a:r>
              <a:rPr lang="en-AU" altLang="en-US" sz="1800" dirty="0">
                <a:solidFill>
                  <a:srgbClr val="004964"/>
                </a:solidFill>
              </a:rPr>
              <a:t>Initiate and maintain procedures to improve efficiencies including:</a:t>
            </a:r>
          </a:p>
          <a:p>
            <a:pPr lvl="1">
              <a:lnSpc>
                <a:spcPct val="80000"/>
              </a:lnSpc>
              <a:spcBef>
                <a:spcPct val="0"/>
              </a:spcBef>
              <a:spcAft>
                <a:spcPct val="50000"/>
              </a:spcAft>
            </a:pPr>
            <a:r>
              <a:rPr lang="en-AU" altLang="en-US" sz="1800" dirty="0">
                <a:solidFill>
                  <a:srgbClr val="004964"/>
                </a:solidFill>
              </a:rPr>
              <a:t>Use a quality approach to drive continual improvement</a:t>
            </a:r>
          </a:p>
          <a:p>
            <a:pPr lvl="1">
              <a:lnSpc>
                <a:spcPct val="80000"/>
              </a:lnSpc>
              <a:spcBef>
                <a:spcPct val="0"/>
              </a:spcBef>
              <a:spcAft>
                <a:spcPct val="50000"/>
              </a:spcAft>
            </a:pPr>
            <a:r>
              <a:rPr lang="en-AU" altLang="en-US" sz="1800" dirty="0">
                <a:solidFill>
                  <a:srgbClr val="004964"/>
                </a:solidFill>
              </a:rPr>
              <a:t>Use of less evasive chemicals</a:t>
            </a:r>
          </a:p>
          <a:p>
            <a:pPr lvl="1">
              <a:lnSpc>
                <a:spcPct val="80000"/>
              </a:lnSpc>
              <a:spcBef>
                <a:spcPct val="0"/>
              </a:spcBef>
              <a:spcAft>
                <a:spcPct val="50000"/>
              </a:spcAft>
            </a:pPr>
            <a:r>
              <a:rPr lang="en-AU" altLang="en-US" sz="1800" dirty="0">
                <a:solidFill>
                  <a:srgbClr val="004964"/>
                </a:solidFill>
              </a:rPr>
              <a:t>Environmentally friendly purchasing procedures</a:t>
            </a:r>
          </a:p>
          <a:p>
            <a:pPr lvl="1">
              <a:lnSpc>
                <a:spcPct val="80000"/>
              </a:lnSpc>
              <a:spcBef>
                <a:spcPct val="0"/>
              </a:spcBef>
              <a:spcAft>
                <a:spcPct val="50000"/>
              </a:spcAft>
            </a:pPr>
            <a:r>
              <a:rPr lang="en-AU" altLang="en-US" sz="1800" dirty="0">
                <a:solidFill>
                  <a:srgbClr val="004964"/>
                </a:solidFill>
              </a:rPr>
              <a:t>Work with contractors to ensure your expectations are driven down through the supply chain</a:t>
            </a:r>
          </a:p>
          <a:p>
            <a:pPr lvl="1">
              <a:lnSpc>
                <a:spcPct val="80000"/>
              </a:lnSpc>
              <a:spcBef>
                <a:spcPct val="0"/>
              </a:spcBef>
              <a:spcAft>
                <a:spcPct val="50000"/>
              </a:spcAft>
            </a:pPr>
            <a:r>
              <a:rPr lang="en-AU" altLang="en-US" sz="1800" dirty="0">
                <a:solidFill>
                  <a:srgbClr val="004964"/>
                </a:solidFill>
              </a:rPr>
              <a:t>Using more innovative equipment to reduce impact</a:t>
            </a:r>
          </a:p>
          <a:p>
            <a:pPr>
              <a:lnSpc>
                <a:spcPct val="80000"/>
              </a:lnSpc>
              <a:spcBef>
                <a:spcPct val="0"/>
              </a:spcBef>
              <a:spcAft>
                <a:spcPct val="50000"/>
              </a:spcAft>
            </a:pPr>
            <a:r>
              <a:rPr lang="en-AU" altLang="en-US" sz="1800" dirty="0">
                <a:solidFill>
                  <a:srgbClr val="004964"/>
                </a:solidFill>
              </a:rPr>
              <a:t>Define key responsibilities for achieving targets</a:t>
            </a:r>
          </a:p>
          <a:p>
            <a:pPr>
              <a:lnSpc>
                <a:spcPct val="80000"/>
              </a:lnSpc>
              <a:spcBef>
                <a:spcPct val="0"/>
              </a:spcBef>
              <a:spcAft>
                <a:spcPct val="50000"/>
              </a:spcAft>
            </a:pPr>
            <a:r>
              <a:rPr lang="en-AU" altLang="en-US" sz="1800" dirty="0">
                <a:solidFill>
                  <a:srgbClr val="004964"/>
                </a:solidFill>
              </a:rPr>
              <a:t>Promote a culture of environmental awareness among staff and contractors to encourage good adoption of the EMS, but also gain knowledge on improvement ideas</a:t>
            </a:r>
          </a:p>
          <a:p>
            <a:pPr>
              <a:lnSpc>
                <a:spcPct val="80000"/>
              </a:lnSpc>
              <a:spcBef>
                <a:spcPct val="0"/>
              </a:spcBef>
              <a:spcAft>
                <a:spcPct val="50000"/>
              </a:spcAft>
            </a:pPr>
            <a:r>
              <a:rPr lang="en-AU" altLang="en-US" sz="1800" dirty="0">
                <a:solidFill>
                  <a:srgbClr val="004964"/>
                </a:solidFill>
              </a:rPr>
              <a:t>Monitor and measure environmental performance against key indicators </a:t>
            </a:r>
          </a:p>
          <a:p>
            <a:pPr>
              <a:lnSpc>
                <a:spcPct val="80000"/>
              </a:lnSpc>
              <a:spcBef>
                <a:spcPct val="0"/>
              </a:spcBef>
              <a:spcAft>
                <a:spcPct val="50000"/>
              </a:spcAft>
            </a:pPr>
            <a:r>
              <a:rPr lang="en-AU" altLang="en-US" sz="1800" dirty="0">
                <a:solidFill>
                  <a:srgbClr val="004964"/>
                </a:solidFill>
              </a:rPr>
              <a:t>Regularly assess progress towards achieving set objectives</a:t>
            </a:r>
          </a:p>
          <a:p>
            <a:pPr>
              <a:lnSpc>
                <a:spcPct val="80000"/>
              </a:lnSpc>
              <a:spcBef>
                <a:spcPct val="0"/>
              </a:spcBef>
              <a:spcAft>
                <a:spcPct val="50000"/>
              </a:spcAft>
            </a:pPr>
            <a:r>
              <a:rPr lang="en-AU" altLang="en-US" sz="1800" dirty="0">
                <a:solidFill>
                  <a:srgbClr val="004964"/>
                </a:solidFill>
              </a:rPr>
              <a:t>Ensure due diligence and ongoing consideration of legal and other environmental requirements </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Benefits of an EMS - Reminder</a:t>
            </a:r>
          </a:p>
        </p:txBody>
      </p:sp>
    </p:spTree>
    <p:extLst>
      <p:ext uri="{BB962C8B-B14F-4D97-AF65-F5344CB8AC3E}">
        <p14:creationId xmlns:p14="http://schemas.microsoft.com/office/powerpoint/2010/main" val="1253667930"/>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7" name="Rectangle 3"/>
          <p:cNvSpPr>
            <a:spLocks noGrp="1" noChangeArrowheads="1"/>
          </p:cNvSpPr>
          <p:nvPr>
            <p:ph type="body" idx="1"/>
          </p:nvPr>
        </p:nvSpPr>
        <p:spPr>
          <a:xfrm>
            <a:off x="685800" y="1268760"/>
            <a:ext cx="7772400" cy="4403725"/>
          </a:xfrm>
        </p:spPr>
        <p:txBody>
          <a:bodyPr/>
          <a:lstStyle/>
          <a:p>
            <a:pPr>
              <a:lnSpc>
                <a:spcPct val="90000"/>
              </a:lnSpc>
              <a:spcBef>
                <a:spcPct val="0"/>
              </a:spcBef>
              <a:spcAft>
                <a:spcPct val="50000"/>
              </a:spcAft>
            </a:pPr>
            <a:r>
              <a:rPr lang="en-AU" altLang="en-US" sz="1800" dirty="0">
                <a:solidFill>
                  <a:srgbClr val="004964"/>
                </a:solidFill>
              </a:rPr>
              <a:t>Assist with environmental reporting as required by law</a:t>
            </a:r>
          </a:p>
          <a:p>
            <a:pPr>
              <a:lnSpc>
                <a:spcPct val="90000"/>
              </a:lnSpc>
              <a:spcBef>
                <a:spcPct val="0"/>
              </a:spcBef>
              <a:spcAft>
                <a:spcPct val="50000"/>
              </a:spcAft>
            </a:pPr>
            <a:r>
              <a:rPr lang="en-AU" altLang="en-US" sz="1800" dirty="0">
                <a:solidFill>
                  <a:srgbClr val="004964"/>
                </a:solidFill>
              </a:rPr>
              <a:t>Driven by government policy and communicates good practise to industry and communities</a:t>
            </a:r>
          </a:p>
          <a:p>
            <a:pPr>
              <a:lnSpc>
                <a:spcPct val="90000"/>
              </a:lnSpc>
              <a:spcBef>
                <a:spcPct val="0"/>
              </a:spcBef>
              <a:spcAft>
                <a:spcPct val="50000"/>
              </a:spcAft>
            </a:pPr>
            <a:r>
              <a:rPr lang="en-AU" altLang="en-US" sz="1800" dirty="0">
                <a:solidFill>
                  <a:srgbClr val="004964"/>
                </a:solidFill>
              </a:rPr>
              <a:t>Contribute to preferred employer status</a:t>
            </a:r>
          </a:p>
          <a:p>
            <a:pPr>
              <a:lnSpc>
                <a:spcPct val="90000"/>
              </a:lnSpc>
              <a:spcBef>
                <a:spcPct val="0"/>
              </a:spcBef>
              <a:spcAft>
                <a:spcPct val="50000"/>
              </a:spcAft>
            </a:pPr>
            <a:r>
              <a:rPr lang="en-AU" altLang="en-US" sz="1800" dirty="0">
                <a:solidFill>
                  <a:srgbClr val="004964"/>
                </a:solidFill>
              </a:rPr>
              <a:t>Achieve cost savings</a:t>
            </a:r>
          </a:p>
          <a:p>
            <a:pPr>
              <a:lnSpc>
                <a:spcPct val="90000"/>
              </a:lnSpc>
              <a:spcBef>
                <a:spcPct val="0"/>
              </a:spcBef>
              <a:spcAft>
                <a:spcPct val="50000"/>
              </a:spcAft>
            </a:pPr>
            <a:r>
              <a:rPr lang="en-AU" altLang="en-US" sz="1800" dirty="0">
                <a:solidFill>
                  <a:srgbClr val="004964"/>
                </a:solidFill>
              </a:rPr>
              <a:t>Show leadership, nationally and/or internationally</a:t>
            </a:r>
          </a:p>
          <a:p>
            <a:pPr>
              <a:lnSpc>
                <a:spcPct val="90000"/>
              </a:lnSpc>
              <a:spcBef>
                <a:spcPct val="0"/>
              </a:spcBef>
              <a:spcAft>
                <a:spcPct val="50000"/>
              </a:spcAft>
            </a:pPr>
            <a:r>
              <a:rPr lang="en-AU" altLang="en-US" sz="1800" dirty="0">
                <a:solidFill>
                  <a:srgbClr val="004964"/>
                </a:solidFill>
              </a:rPr>
              <a:t>Obtain competitive advantage</a:t>
            </a:r>
          </a:p>
          <a:p>
            <a:pPr>
              <a:lnSpc>
                <a:spcPct val="90000"/>
              </a:lnSpc>
              <a:spcBef>
                <a:spcPct val="0"/>
              </a:spcBef>
              <a:spcAft>
                <a:spcPct val="50000"/>
              </a:spcAft>
            </a:pPr>
            <a:r>
              <a:rPr lang="en-AU" altLang="en-US" sz="1800" dirty="0">
                <a:solidFill>
                  <a:srgbClr val="004964"/>
                </a:solidFill>
              </a:rPr>
              <a:t>May be required by clients, customers and/or regulators</a:t>
            </a:r>
          </a:p>
          <a:p>
            <a:pPr>
              <a:lnSpc>
                <a:spcPct val="90000"/>
              </a:lnSpc>
              <a:spcBef>
                <a:spcPct val="0"/>
              </a:spcBef>
              <a:spcAft>
                <a:spcPct val="50000"/>
              </a:spcAft>
            </a:pPr>
            <a:r>
              <a:rPr lang="en-AU" altLang="en-US" sz="1800" dirty="0">
                <a:solidFill>
                  <a:srgbClr val="004964"/>
                </a:solidFill>
              </a:rPr>
              <a:t>Build goodwill from customers, employees, stakeholders (Including the public)</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Benefits of an EMS</a:t>
            </a:r>
          </a:p>
        </p:txBody>
      </p:sp>
      <p:pic>
        <p:nvPicPr>
          <p:cNvPr id="3" name="Picture 2"/>
          <p:cNvPicPr>
            <a:picLocks noChangeAspect="1"/>
          </p:cNvPicPr>
          <p:nvPr/>
        </p:nvPicPr>
        <p:blipFill>
          <a:blip r:embed="rId3"/>
          <a:stretch>
            <a:fillRect/>
          </a:stretch>
        </p:blipFill>
        <p:spPr>
          <a:xfrm>
            <a:off x="3262312" y="4941168"/>
            <a:ext cx="2619375" cy="1743075"/>
          </a:xfrm>
          <a:prstGeom prst="rect">
            <a:avLst/>
          </a:prstGeom>
        </p:spPr>
      </p:pic>
    </p:spTree>
    <p:extLst>
      <p:ext uri="{BB962C8B-B14F-4D97-AF65-F5344CB8AC3E}">
        <p14:creationId xmlns:p14="http://schemas.microsoft.com/office/powerpoint/2010/main" val="199396740"/>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Continual Improvement</a:t>
            </a:r>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844824"/>
            <a:ext cx="5329760" cy="4017611"/>
          </a:xfrm>
          <a:prstGeom prst="rect">
            <a:avLst/>
          </a:prstGeom>
        </p:spPr>
      </p:pic>
    </p:spTree>
    <p:extLst>
      <p:ext uri="{BB962C8B-B14F-4D97-AF65-F5344CB8AC3E}">
        <p14:creationId xmlns:p14="http://schemas.microsoft.com/office/powerpoint/2010/main" val="4096137376"/>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2" descr="Interactions between the EMS elements"/>
          <p:cNvPicPr>
            <a:picLocks noChangeAspect="1" noChangeArrowheads="1"/>
          </p:cNvPicPr>
          <p:nvPr/>
        </p:nvPicPr>
        <p:blipFill rotWithShape="1">
          <a:blip r:embed="rId3">
            <a:extLst>
              <a:ext uri="{28A0092B-C50C-407E-A947-70E740481C1C}">
                <a14:useLocalDpi xmlns:a14="http://schemas.microsoft.com/office/drawing/2010/main" val="0"/>
              </a:ext>
            </a:extLst>
          </a:blip>
          <a:srcRect t="4295"/>
          <a:stretch/>
        </p:blipFill>
        <p:spPr bwMode="auto">
          <a:xfrm>
            <a:off x="87313" y="980728"/>
            <a:ext cx="8820150" cy="54726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Grp="1" noChangeArrowheads="1"/>
          </p:cNvSpPr>
          <p:nvPr>
            <p:ph type="title" idx="4294967295"/>
          </p:nvPr>
        </p:nvSpPr>
        <p:spPr>
          <a:xfrm>
            <a:off x="899592" y="188913"/>
            <a:ext cx="7704137" cy="555625"/>
          </a:xfrm>
        </p:spPr>
        <p:txBody>
          <a:bodyPr lIns="90360" tIns="44280" rIns="90360" bIns="44280" anchor="b">
            <a:spAutoFit/>
          </a:bodyPr>
          <a:lstStyle/>
          <a:p>
            <a:pPr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dirty="0">
                <a:solidFill>
                  <a:schemeClr val="bg1"/>
                </a:solidFill>
                <a:effectLst>
                  <a:outerShdw blurRad="38100" dist="38100" dir="2700000" algn="tl">
                    <a:srgbClr val="C0C0C0"/>
                  </a:outerShdw>
                </a:effectLst>
              </a:rPr>
              <a:t>Interaction of EMS Elements</a:t>
            </a:r>
          </a:p>
        </p:txBody>
      </p:sp>
    </p:spTree>
    <p:extLst>
      <p:ext uri="{BB962C8B-B14F-4D97-AF65-F5344CB8AC3E}">
        <p14:creationId xmlns:p14="http://schemas.microsoft.com/office/powerpoint/2010/main" val="3895184756"/>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3"/>
          <p:cNvSpPr>
            <a:spLocks noGrp="1" noChangeArrowheads="1"/>
          </p:cNvSpPr>
          <p:nvPr>
            <p:ph type="body" idx="1"/>
          </p:nvPr>
        </p:nvSpPr>
        <p:spPr>
          <a:xfrm>
            <a:off x="1007603" y="1136465"/>
            <a:ext cx="7488113" cy="3429000"/>
          </a:xfrm>
        </p:spPr>
        <p:txBody>
          <a:bodyPr/>
          <a:lstStyle/>
          <a:p>
            <a:r>
              <a:rPr lang="en-AU" altLang="en-US" sz="1800" dirty="0">
                <a:solidFill>
                  <a:srgbClr val="004964"/>
                </a:solidFill>
              </a:rPr>
              <a:t>At the earliest stage develop internal engagement process taking in to consideration the impact of the EMS and how wide spread it will be</a:t>
            </a:r>
          </a:p>
          <a:p>
            <a:r>
              <a:rPr lang="en-AU" altLang="en-US" sz="1800" dirty="0">
                <a:solidFill>
                  <a:srgbClr val="004964"/>
                </a:solidFill>
              </a:rPr>
              <a:t>Decide how to keep the engagement process open and positive, thus ensuring that you learn from your workforce and external parties you interact with</a:t>
            </a:r>
          </a:p>
          <a:p>
            <a:r>
              <a:rPr lang="en-AU" altLang="en-US" sz="1800" dirty="0">
                <a:solidFill>
                  <a:srgbClr val="004964"/>
                </a:solidFill>
              </a:rPr>
              <a:t>Using a communication strategy and process may be a good approach to ensure open, often, consistent and provide positive leadership direction. </a:t>
            </a:r>
          </a:p>
          <a:p>
            <a:r>
              <a:rPr lang="en-AU" altLang="en-US" sz="1800" dirty="0">
                <a:solidFill>
                  <a:srgbClr val="004964"/>
                </a:solidFill>
              </a:rPr>
              <a:t>Engagement with external parties is undertaken should this be deemed necessary at the early stage of implementation</a:t>
            </a: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Engagement &amp; Communication</a:t>
            </a:r>
          </a:p>
        </p:txBody>
      </p:sp>
      <p:pic>
        <p:nvPicPr>
          <p:cNvPr id="3" name="Picture 2"/>
          <p:cNvPicPr>
            <a:picLocks noChangeAspect="1"/>
          </p:cNvPicPr>
          <p:nvPr/>
        </p:nvPicPr>
        <p:blipFill>
          <a:blip r:embed="rId3"/>
          <a:stretch>
            <a:fillRect/>
          </a:stretch>
        </p:blipFill>
        <p:spPr>
          <a:xfrm>
            <a:off x="6804248" y="5013176"/>
            <a:ext cx="1893605" cy="1671760"/>
          </a:xfrm>
          <a:prstGeom prst="rect">
            <a:avLst/>
          </a:prstGeom>
        </p:spPr>
      </p:pic>
      <p:pic>
        <p:nvPicPr>
          <p:cNvPr id="5" name="Picture 4"/>
          <p:cNvPicPr>
            <a:picLocks noChangeAspect="1"/>
          </p:cNvPicPr>
          <p:nvPr/>
        </p:nvPicPr>
        <p:blipFill>
          <a:blip r:embed="rId4"/>
          <a:stretch>
            <a:fillRect/>
          </a:stretch>
        </p:blipFill>
        <p:spPr>
          <a:xfrm>
            <a:off x="251520" y="5517232"/>
            <a:ext cx="3414754" cy="1287530"/>
          </a:xfrm>
          <a:prstGeom prst="rect">
            <a:avLst/>
          </a:prstGeom>
        </p:spPr>
      </p:pic>
    </p:spTree>
    <p:extLst>
      <p:ext uri="{BB962C8B-B14F-4D97-AF65-F5344CB8AC3E}">
        <p14:creationId xmlns:p14="http://schemas.microsoft.com/office/powerpoint/2010/main" val="2502312666"/>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Implementation Planning</a:t>
            </a:r>
          </a:p>
        </p:txBody>
      </p:sp>
      <p:pic>
        <p:nvPicPr>
          <p:cNvPr id="5" name="Picture 4"/>
          <p:cNvPicPr>
            <a:picLocks noChangeAspect="1"/>
          </p:cNvPicPr>
          <p:nvPr/>
        </p:nvPicPr>
        <p:blipFill>
          <a:blip r:embed="rId3"/>
          <a:stretch>
            <a:fillRect/>
          </a:stretch>
        </p:blipFill>
        <p:spPr>
          <a:xfrm>
            <a:off x="5284043" y="3755107"/>
            <a:ext cx="2600325" cy="1762125"/>
          </a:xfrm>
          <a:prstGeom prst="rect">
            <a:avLst/>
          </a:prstGeom>
        </p:spPr>
      </p:pic>
      <p:pic>
        <p:nvPicPr>
          <p:cNvPr id="10" name="Picture 9"/>
          <p:cNvPicPr>
            <a:picLocks noChangeAspect="1"/>
          </p:cNvPicPr>
          <p:nvPr/>
        </p:nvPicPr>
        <p:blipFill>
          <a:blip r:embed="rId4"/>
          <a:stretch>
            <a:fillRect/>
          </a:stretch>
        </p:blipFill>
        <p:spPr>
          <a:xfrm>
            <a:off x="5215458" y="1412776"/>
            <a:ext cx="3028950" cy="1504950"/>
          </a:xfrm>
          <a:prstGeom prst="rect">
            <a:avLst/>
          </a:prstGeom>
        </p:spPr>
      </p:pic>
      <p:sp>
        <p:nvSpPr>
          <p:cNvPr id="8" name="Rectangle 3"/>
          <p:cNvSpPr txBox="1">
            <a:spLocks noChangeArrowheads="1"/>
          </p:cNvSpPr>
          <p:nvPr/>
        </p:nvSpPr>
        <p:spPr>
          <a:xfrm>
            <a:off x="539553" y="1592050"/>
            <a:ext cx="4752528" cy="3429000"/>
          </a:xfrm>
          <a:prstGeom prst="rect">
            <a:avLst/>
          </a:prstGeom>
        </p:spPr>
        <p:txBody>
          <a:bodyPr/>
          <a:lstStyle>
            <a:lvl1pPr marL="342900" indent="-342900" algn="l" rtl="0" eaLnBrk="0" fontAlgn="base" hangingPunct="0">
              <a:spcBef>
                <a:spcPct val="20000"/>
              </a:spcBef>
              <a:spcAft>
                <a:spcPct val="0"/>
              </a:spcAft>
              <a:buBlip>
                <a:blip r:embed="rId5"/>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defTabSz="914400"/>
            <a:r>
              <a:rPr lang="en-AU" altLang="en-US" sz="1800" kern="0" dirty="0">
                <a:solidFill>
                  <a:srgbClr val="004964"/>
                </a:solidFill>
              </a:rPr>
              <a:t>The impact on an organisation can often be far deeper than anticipated at the early stages. Fear of the unknown can drive resistance</a:t>
            </a:r>
          </a:p>
          <a:p>
            <a:pPr defTabSz="914400"/>
            <a:endParaRPr lang="en-AU" altLang="en-US" sz="1800" kern="0" dirty="0">
              <a:solidFill>
                <a:srgbClr val="004964"/>
              </a:solidFill>
            </a:endParaRPr>
          </a:p>
          <a:p>
            <a:pPr marL="0" indent="0" defTabSz="914400">
              <a:buNone/>
            </a:pPr>
            <a:endParaRPr lang="en-AU" altLang="en-US" sz="1800" kern="0" dirty="0">
              <a:solidFill>
                <a:srgbClr val="004964"/>
              </a:solidFill>
            </a:endParaRPr>
          </a:p>
          <a:p>
            <a:pPr marL="0" indent="0" defTabSz="914400">
              <a:buNone/>
            </a:pPr>
            <a:endParaRPr lang="en-AU" altLang="en-US" sz="1800" kern="0" dirty="0">
              <a:solidFill>
                <a:srgbClr val="004964"/>
              </a:solidFill>
            </a:endParaRPr>
          </a:p>
          <a:p>
            <a:pPr defTabSz="914400"/>
            <a:endParaRPr lang="en-AU" altLang="en-US" sz="1800" kern="0" dirty="0">
              <a:solidFill>
                <a:srgbClr val="004964"/>
              </a:solidFill>
            </a:endParaRPr>
          </a:p>
          <a:p>
            <a:pPr defTabSz="914400"/>
            <a:r>
              <a:rPr lang="en-AU" altLang="en-US" sz="1800" kern="0" dirty="0">
                <a:solidFill>
                  <a:srgbClr val="004964"/>
                </a:solidFill>
              </a:rPr>
              <a:t>Sharing of information, experiences and concerns is a good way to ensure that plans are well placed for success. It also allows for open dialogue and removes fear</a:t>
            </a:r>
          </a:p>
        </p:txBody>
      </p:sp>
    </p:spTree>
    <p:extLst>
      <p:ext uri="{BB962C8B-B14F-4D97-AF65-F5344CB8AC3E}">
        <p14:creationId xmlns:p14="http://schemas.microsoft.com/office/powerpoint/2010/main" val="3674051298"/>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Implementation Planning</a:t>
            </a:r>
          </a:p>
        </p:txBody>
      </p:sp>
      <p:pic>
        <p:nvPicPr>
          <p:cNvPr id="6" name="Picture 5"/>
          <p:cNvPicPr>
            <a:picLocks noChangeAspect="1"/>
          </p:cNvPicPr>
          <p:nvPr/>
        </p:nvPicPr>
        <p:blipFill>
          <a:blip r:embed="rId3"/>
          <a:stretch>
            <a:fillRect/>
          </a:stretch>
        </p:blipFill>
        <p:spPr>
          <a:xfrm>
            <a:off x="5364088" y="2854144"/>
            <a:ext cx="2664296" cy="1510960"/>
          </a:xfrm>
          <a:prstGeom prst="rect">
            <a:avLst/>
          </a:prstGeom>
        </p:spPr>
      </p:pic>
      <p:pic>
        <p:nvPicPr>
          <p:cNvPr id="7" name="Picture 6"/>
          <p:cNvPicPr>
            <a:picLocks noChangeAspect="1"/>
          </p:cNvPicPr>
          <p:nvPr/>
        </p:nvPicPr>
        <p:blipFill rotWithShape="1">
          <a:blip r:embed="rId4"/>
          <a:srcRect b="10172"/>
          <a:stretch/>
        </p:blipFill>
        <p:spPr>
          <a:xfrm>
            <a:off x="5940152" y="4941168"/>
            <a:ext cx="1728192" cy="1123143"/>
          </a:xfrm>
          <a:prstGeom prst="rect">
            <a:avLst/>
          </a:prstGeom>
        </p:spPr>
      </p:pic>
      <p:pic>
        <p:nvPicPr>
          <p:cNvPr id="9" name="Picture 8"/>
          <p:cNvPicPr>
            <a:picLocks noChangeAspect="1"/>
          </p:cNvPicPr>
          <p:nvPr/>
        </p:nvPicPr>
        <p:blipFill>
          <a:blip r:embed="rId5"/>
          <a:stretch>
            <a:fillRect/>
          </a:stretch>
        </p:blipFill>
        <p:spPr>
          <a:xfrm>
            <a:off x="6012160" y="1049101"/>
            <a:ext cx="1465516" cy="1515803"/>
          </a:xfrm>
          <a:prstGeom prst="rect">
            <a:avLst/>
          </a:prstGeom>
        </p:spPr>
      </p:pic>
      <p:sp>
        <p:nvSpPr>
          <p:cNvPr id="8" name="Rectangle 3"/>
          <p:cNvSpPr txBox="1">
            <a:spLocks noChangeArrowheads="1"/>
          </p:cNvSpPr>
          <p:nvPr/>
        </p:nvSpPr>
        <p:spPr>
          <a:xfrm>
            <a:off x="539553" y="1268760"/>
            <a:ext cx="4752528" cy="3752290"/>
          </a:xfrm>
          <a:prstGeom prst="rect">
            <a:avLst/>
          </a:prstGeom>
        </p:spPr>
        <p:txBody>
          <a:bodyPr/>
          <a:lstStyle>
            <a:lvl1pPr marL="342900" indent="-342900" algn="l" rtl="0" eaLnBrk="0" fontAlgn="base" hangingPunct="0">
              <a:spcBef>
                <a:spcPct val="20000"/>
              </a:spcBef>
              <a:spcAft>
                <a:spcPct val="0"/>
              </a:spcAft>
              <a:buBlip>
                <a:blip r:embed="rId6"/>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defRPr>
            </a:lvl2pPr>
            <a:lvl3pPr marL="1143000" indent="-228600" algn="l" rtl="0" eaLnBrk="0" fontAlgn="base" hangingPunct="0">
              <a:spcBef>
                <a:spcPct val="20000"/>
              </a:spcBef>
              <a:spcAft>
                <a:spcPct val="0"/>
              </a:spcAft>
              <a:buChar char="•"/>
              <a:defRPr sz="28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Arial" charset="0"/>
              </a:defRPr>
            </a:lvl4pPr>
            <a:lvl5pPr marL="2057400" indent="-228600" algn="l" rtl="0" eaLnBrk="0" fontAlgn="base" hangingPunct="0">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a:lstStyle>
          <a:p>
            <a:pPr defTabSz="914400"/>
            <a:r>
              <a:rPr lang="en-AU" altLang="en-US" sz="1800" kern="0" dirty="0">
                <a:solidFill>
                  <a:srgbClr val="004964"/>
                </a:solidFill>
              </a:rPr>
              <a:t>Often something new can bring about lots of questions. Utilise resources at your disposal to understand the unknown</a:t>
            </a:r>
          </a:p>
          <a:p>
            <a:pPr defTabSz="914400"/>
            <a:endParaRPr lang="en-AU" altLang="en-US" sz="1800" kern="0" dirty="0">
              <a:solidFill>
                <a:srgbClr val="004964"/>
              </a:solidFill>
            </a:endParaRPr>
          </a:p>
          <a:p>
            <a:pPr defTabSz="914400"/>
            <a:endParaRPr lang="en-AU" altLang="en-US" sz="1800" kern="0" dirty="0">
              <a:solidFill>
                <a:srgbClr val="004964"/>
              </a:solidFill>
            </a:endParaRPr>
          </a:p>
          <a:p>
            <a:pPr defTabSz="914400"/>
            <a:r>
              <a:rPr lang="en-AU" altLang="en-US" sz="1800" kern="0" dirty="0">
                <a:solidFill>
                  <a:srgbClr val="004964"/>
                </a:solidFill>
              </a:rPr>
              <a:t>Understand why you are doing what you are doing, what it is you are going to undertake, when and by whom</a:t>
            </a:r>
          </a:p>
          <a:p>
            <a:pPr marL="0" indent="0" defTabSz="914400">
              <a:buNone/>
            </a:pPr>
            <a:endParaRPr lang="en-AU" altLang="en-US" sz="1800" kern="0" dirty="0">
              <a:solidFill>
                <a:srgbClr val="004964"/>
              </a:solidFill>
            </a:endParaRPr>
          </a:p>
          <a:p>
            <a:pPr defTabSz="914400"/>
            <a:endParaRPr lang="en-AU" altLang="en-US" sz="1800" kern="0" dirty="0">
              <a:solidFill>
                <a:srgbClr val="004964"/>
              </a:solidFill>
            </a:endParaRPr>
          </a:p>
          <a:p>
            <a:pPr defTabSz="914400"/>
            <a:r>
              <a:rPr lang="en-AU" altLang="en-US" sz="1800" kern="0" dirty="0">
                <a:solidFill>
                  <a:srgbClr val="004964"/>
                </a:solidFill>
              </a:rPr>
              <a:t>Make your plans dynamic, but ensure all stakeholders are engaged and in agreement</a:t>
            </a:r>
          </a:p>
        </p:txBody>
      </p:sp>
    </p:spTree>
    <p:extLst>
      <p:ext uri="{BB962C8B-B14F-4D97-AF65-F5344CB8AC3E}">
        <p14:creationId xmlns:p14="http://schemas.microsoft.com/office/powerpoint/2010/main" val="3624194244"/>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7" name="Rectangle 3"/>
          <p:cNvSpPr>
            <a:spLocks noGrp="1" noChangeArrowheads="1"/>
          </p:cNvSpPr>
          <p:nvPr>
            <p:ph type="body" idx="1"/>
          </p:nvPr>
        </p:nvSpPr>
        <p:spPr>
          <a:xfrm>
            <a:off x="467544" y="1196752"/>
            <a:ext cx="8001000" cy="5257800"/>
          </a:xfrm>
        </p:spPr>
        <p:txBody>
          <a:bodyPr/>
          <a:lstStyle/>
          <a:p>
            <a:pPr marL="625475" indent="-495300">
              <a:spcBef>
                <a:spcPct val="0"/>
              </a:spcBef>
              <a:spcAft>
                <a:spcPct val="50000"/>
              </a:spcAft>
              <a:buFont typeface="Wingdings" panose="05000000000000000000" pitchFamily="2" charset="2"/>
              <a:buAutoNum type="arabicPeriod"/>
            </a:pPr>
            <a:r>
              <a:rPr lang="en-AU" altLang="en-US" sz="1800" dirty="0">
                <a:solidFill>
                  <a:srgbClr val="004964"/>
                </a:solidFill>
              </a:rPr>
              <a:t>Obtain commitment from top management.</a:t>
            </a:r>
          </a:p>
          <a:p>
            <a:pPr marL="625475" indent="-495300">
              <a:spcBef>
                <a:spcPct val="0"/>
              </a:spcBef>
              <a:spcAft>
                <a:spcPct val="50000"/>
              </a:spcAft>
              <a:buFont typeface="Wingdings" panose="05000000000000000000" pitchFamily="2" charset="2"/>
              <a:buAutoNum type="arabicPeriod"/>
            </a:pPr>
            <a:r>
              <a:rPr lang="en-AU" altLang="en-US" sz="1800" dirty="0">
                <a:solidFill>
                  <a:srgbClr val="004964"/>
                </a:solidFill>
              </a:rPr>
              <a:t>Define responsibilities, appoint management team or delegate to a representative(s), establish EMS steering committee, develop implementation plan, initial training on EMS.</a:t>
            </a:r>
          </a:p>
          <a:p>
            <a:pPr marL="625475" indent="-495300">
              <a:spcBef>
                <a:spcPct val="0"/>
              </a:spcBef>
              <a:spcAft>
                <a:spcPct val="50000"/>
              </a:spcAft>
              <a:buFont typeface="Wingdings" panose="05000000000000000000" pitchFamily="2" charset="2"/>
              <a:buAutoNum type="arabicPeriod"/>
            </a:pPr>
            <a:r>
              <a:rPr lang="en-AU" altLang="en-US" sz="1800" dirty="0">
                <a:solidFill>
                  <a:srgbClr val="004964"/>
                </a:solidFill>
              </a:rPr>
              <a:t>Planning—identify environmental aspects, legal &amp; other requirements; formulate environmental policy; establish environmental objectives &amp; targets &amp; programs.</a:t>
            </a:r>
          </a:p>
          <a:p>
            <a:pPr marL="625475" indent="-495300">
              <a:spcBef>
                <a:spcPct val="0"/>
              </a:spcBef>
              <a:spcAft>
                <a:spcPct val="50000"/>
              </a:spcAft>
              <a:buFont typeface="Wingdings" panose="05000000000000000000" pitchFamily="2" charset="2"/>
              <a:buAutoNum type="arabicPeriod"/>
            </a:pPr>
            <a:r>
              <a:rPr lang="en-AU" altLang="en-US" sz="1800" dirty="0">
                <a:solidFill>
                  <a:srgbClr val="004964"/>
                </a:solidFill>
              </a:rPr>
              <a:t>Implementation &amp; operation—develop  documentation &amp; processes</a:t>
            </a:r>
          </a:p>
          <a:p>
            <a:pPr marL="625475" indent="-495300">
              <a:spcBef>
                <a:spcPct val="0"/>
              </a:spcBef>
              <a:spcAft>
                <a:spcPct val="50000"/>
              </a:spcAft>
              <a:buFont typeface="Wingdings" panose="05000000000000000000" pitchFamily="2" charset="2"/>
              <a:buAutoNum type="arabicPeriod"/>
            </a:pPr>
            <a:r>
              <a:rPr lang="en-AU" altLang="en-US" sz="1800" dirty="0">
                <a:solidFill>
                  <a:srgbClr val="004964"/>
                </a:solidFill>
              </a:rPr>
              <a:t>Checking—develop processes for monitoring &amp; measurement &amp; corrective &amp; preventive action</a:t>
            </a:r>
          </a:p>
          <a:p>
            <a:pPr marL="625475" indent="-495300">
              <a:spcBef>
                <a:spcPct val="0"/>
              </a:spcBef>
              <a:spcAft>
                <a:spcPct val="50000"/>
              </a:spcAft>
              <a:buFont typeface="Wingdings" panose="05000000000000000000" pitchFamily="2" charset="2"/>
              <a:buAutoNum type="arabicPeriod"/>
            </a:pPr>
            <a:r>
              <a:rPr lang="en-AU" altLang="en-US" sz="1800" dirty="0">
                <a:solidFill>
                  <a:srgbClr val="004964"/>
                </a:solidFill>
              </a:rPr>
              <a:t>Develop and deliver presentation on awareness of the EMS in the agency.</a:t>
            </a:r>
          </a:p>
          <a:p>
            <a:pPr marL="625475" indent="-495300">
              <a:spcBef>
                <a:spcPct val="0"/>
              </a:spcBef>
              <a:spcAft>
                <a:spcPct val="50000"/>
              </a:spcAft>
              <a:buFont typeface="Wingdings" panose="05000000000000000000" pitchFamily="2" charset="2"/>
              <a:buAutoNum type="arabicPeriod"/>
            </a:pPr>
            <a:endParaRPr lang="en-AU" altLang="en-US" sz="1800" dirty="0">
              <a:solidFill>
                <a:srgbClr val="004964"/>
              </a:solidFill>
            </a:endParaRPr>
          </a:p>
          <a:p>
            <a:pPr marL="625475" indent="-495300">
              <a:spcBef>
                <a:spcPct val="0"/>
              </a:spcBef>
              <a:spcAft>
                <a:spcPct val="50000"/>
              </a:spcAft>
              <a:buFont typeface="Wingdings" panose="05000000000000000000" pitchFamily="2" charset="2"/>
              <a:buAutoNum type="arabicPeriod"/>
            </a:pPr>
            <a:endParaRPr lang="en-AU" altLang="en-US" sz="1800" dirty="0">
              <a:solidFill>
                <a:srgbClr val="004964"/>
              </a:solidFill>
            </a:endParaRPr>
          </a:p>
          <a:p>
            <a:pPr marL="625475" indent="-495300">
              <a:spcBef>
                <a:spcPct val="0"/>
              </a:spcBef>
              <a:spcAft>
                <a:spcPct val="50000"/>
              </a:spcAft>
              <a:buFont typeface="Wingdings" panose="05000000000000000000" pitchFamily="2" charset="2"/>
              <a:buAutoNum type="arabicPeriod"/>
            </a:pPr>
            <a:endParaRPr lang="en-AU" altLang="en-US" sz="1800" i="1" dirty="0">
              <a:solidFill>
                <a:srgbClr val="004964"/>
              </a:solidFill>
            </a:endParaRPr>
          </a:p>
          <a:p>
            <a:pPr marL="625475" indent="-495300">
              <a:spcBef>
                <a:spcPct val="0"/>
              </a:spcBef>
              <a:spcAft>
                <a:spcPct val="50000"/>
              </a:spcAft>
              <a:buFont typeface="Wingdings 2" panose="05020102010507070707" pitchFamily="18" charset="2"/>
              <a:buChar char="¿"/>
            </a:pPr>
            <a:endParaRPr lang="en-AU" altLang="en-US" sz="1800" dirty="0">
              <a:solidFill>
                <a:srgbClr val="004964"/>
              </a:solidFill>
            </a:endParaRPr>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Steps to Establish an EMS</a:t>
            </a:r>
          </a:p>
        </p:txBody>
      </p:sp>
    </p:spTree>
    <p:extLst>
      <p:ext uri="{BB962C8B-B14F-4D97-AF65-F5344CB8AC3E}">
        <p14:creationId xmlns:p14="http://schemas.microsoft.com/office/powerpoint/2010/main" val="3373276667"/>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5" name="Rectangle 3"/>
          <p:cNvSpPr>
            <a:spLocks noGrp="1" noChangeArrowheads="1"/>
          </p:cNvSpPr>
          <p:nvPr>
            <p:ph type="body" idx="1"/>
          </p:nvPr>
        </p:nvSpPr>
        <p:spPr>
          <a:xfrm>
            <a:off x="617288" y="1340768"/>
            <a:ext cx="8001000" cy="5257800"/>
          </a:xfrm>
        </p:spPr>
        <p:txBody>
          <a:bodyPr/>
          <a:lstStyle/>
          <a:p>
            <a:pPr marL="495300" indent="-495300">
              <a:spcBef>
                <a:spcPct val="0"/>
              </a:spcBef>
              <a:spcAft>
                <a:spcPct val="50000"/>
              </a:spcAft>
              <a:buFont typeface="Wingdings" panose="05000000000000000000" pitchFamily="2" charset="2"/>
              <a:buAutoNum type="arabicPeriod" startAt="7"/>
            </a:pPr>
            <a:r>
              <a:rPr lang="en-AU" altLang="en-US" sz="1800" dirty="0">
                <a:solidFill>
                  <a:srgbClr val="004964"/>
                </a:solidFill>
              </a:rPr>
              <a:t>Establish internal audit program, including training; conduct initial internal audit to evaluate conformity to requirements of ISO 14001, including evaluation of compliance</a:t>
            </a:r>
          </a:p>
          <a:p>
            <a:pPr marL="495300" indent="-495300">
              <a:spcBef>
                <a:spcPct val="0"/>
              </a:spcBef>
              <a:spcAft>
                <a:spcPct val="50000"/>
              </a:spcAft>
              <a:buFont typeface="Wingdings" panose="05000000000000000000" pitchFamily="2" charset="2"/>
              <a:buAutoNum type="arabicPeriod" startAt="7"/>
            </a:pPr>
            <a:r>
              <a:rPr lang="en-AU" altLang="en-US" sz="1800" dirty="0">
                <a:solidFill>
                  <a:srgbClr val="004964"/>
                </a:solidFill>
              </a:rPr>
              <a:t>Follow up internal audit with improvements to system</a:t>
            </a:r>
          </a:p>
          <a:p>
            <a:pPr marL="495300" indent="-495300">
              <a:spcBef>
                <a:spcPct val="0"/>
              </a:spcBef>
              <a:spcAft>
                <a:spcPct val="50000"/>
              </a:spcAft>
              <a:buFont typeface="Wingdings" panose="05000000000000000000" pitchFamily="2" charset="2"/>
              <a:buAutoNum type="arabicPeriod" startAt="7"/>
            </a:pPr>
            <a:r>
              <a:rPr lang="en-AU" altLang="en-US" sz="1800" dirty="0">
                <a:solidFill>
                  <a:srgbClr val="004964"/>
                </a:solidFill>
              </a:rPr>
              <a:t>Conduct initial management review of EMS</a:t>
            </a:r>
          </a:p>
          <a:p>
            <a:pPr marL="495300" indent="-495300">
              <a:spcBef>
                <a:spcPct val="0"/>
              </a:spcBef>
              <a:spcAft>
                <a:spcPct val="50000"/>
              </a:spcAft>
              <a:buFont typeface="Wingdings" panose="05000000000000000000" pitchFamily="2" charset="2"/>
              <a:buAutoNum type="arabicPeriod" startAt="7"/>
            </a:pPr>
            <a:r>
              <a:rPr lang="en-AU" altLang="en-US" sz="1800" dirty="0">
                <a:solidFill>
                  <a:srgbClr val="004964"/>
                </a:solidFill>
              </a:rPr>
              <a:t>Implement improvements from management review</a:t>
            </a:r>
          </a:p>
          <a:p>
            <a:pPr marL="495300" indent="-495300">
              <a:spcBef>
                <a:spcPct val="0"/>
              </a:spcBef>
              <a:spcAft>
                <a:spcPct val="50000"/>
              </a:spcAft>
              <a:buFont typeface="Wingdings" panose="05000000000000000000" pitchFamily="2" charset="2"/>
              <a:buAutoNum type="arabicPeriod" startAt="7"/>
            </a:pPr>
            <a:r>
              <a:rPr lang="en-AU" altLang="en-US" sz="1800" dirty="0">
                <a:solidFill>
                  <a:srgbClr val="004964"/>
                </a:solidFill>
              </a:rPr>
              <a:t>Continuous communication and employee engagement to ensure effective implementation of the system</a:t>
            </a:r>
          </a:p>
          <a:p>
            <a:pPr marL="495300" indent="-495300">
              <a:spcBef>
                <a:spcPct val="0"/>
              </a:spcBef>
              <a:spcAft>
                <a:spcPct val="50000"/>
              </a:spcAft>
              <a:buFont typeface="Wingdings" panose="05000000000000000000" pitchFamily="2" charset="2"/>
              <a:buAutoNum type="arabicPeriod" startAt="7"/>
            </a:pPr>
            <a:r>
              <a:rPr lang="en-AU" altLang="en-US" sz="1800" dirty="0">
                <a:solidFill>
                  <a:srgbClr val="004964"/>
                </a:solidFill>
              </a:rPr>
              <a:t>Ongoing analysis, engagement and improvement</a:t>
            </a:r>
          </a:p>
          <a:p>
            <a:pPr marL="495300" indent="-495300">
              <a:spcBef>
                <a:spcPct val="0"/>
              </a:spcBef>
              <a:spcAft>
                <a:spcPct val="50000"/>
              </a:spcAft>
              <a:buFont typeface="Wingdings" panose="05000000000000000000" pitchFamily="2" charset="2"/>
              <a:buNone/>
            </a:pPr>
            <a:endParaRPr lang="en-AU" altLang="en-US" sz="1800" dirty="0">
              <a:solidFill>
                <a:srgbClr val="004964"/>
              </a:solidFill>
            </a:endParaRPr>
          </a:p>
          <a:p>
            <a:pPr marL="495300" indent="-495300">
              <a:spcBef>
                <a:spcPct val="0"/>
              </a:spcBef>
              <a:spcAft>
                <a:spcPct val="50000"/>
              </a:spcAft>
            </a:pPr>
            <a:endParaRPr lang="en-AU" altLang="en-US" sz="1800" dirty="0">
              <a:solidFill>
                <a:srgbClr val="004964"/>
              </a:solidFill>
            </a:endParaRPr>
          </a:p>
          <a:p>
            <a:pPr marL="495300" indent="-495300">
              <a:spcBef>
                <a:spcPct val="0"/>
              </a:spcBef>
              <a:spcAft>
                <a:spcPct val="50000"/>
              </a:spcAft>
            </a:pPr>
            <a:endParaRPr lang="en-AU" altLang="en-US" sz="1800" dirty="0">
              <a:solidFill>
                <a:srgbClr val="004964"/>
              </a:solidFill>
            </a:endParaRPr>
          </a:p>
          <a:p>
            <a:pPr marL="495300" indent="-495300">
              <a:spcBef>
                <a:spcPct val="0"/>
              </a:spcBef>
              <a:spcAft>
                <a:spcPct val="50000"/>
              </a:spcAft>
            </a:pPr>
            <a:endParaRPr lang="en-AU" altLang="en-US" sz="1800" i="1" dirty="0">
              <a:solidFill>
                <a:srgbClr val="004964"/>
              </a:solidFill>
            </a:endParaRPr>
          </a:p>
          <a:p>
            <a:pPr marL="495300" indent="-495300">
              <a:spcBef>
                <a:spcPct val="0"/>
              </a:spcBef>
              <a:spcAft>
                <a:spcPct val="50000"/>
              </a:spcAft>
              <a:buFont typeface="Wingdings 2" panose="05020102010507070707" pitchFamily="18" charset="2"/>
              <a:buChar char="¿"/>
            </a:pPr>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Steps to Establish an EMS</a:t>
            </a:r>
          </a:p>
        </p:txBody>
      </p:sp>
    </p:spTree>
    <p:extLst>
      <p:ext uri="{BB962C8B-B14F-4D97-AF65-F5344CB8AC3E}">
        <p14:creationId xmlns:p14="http://schemas.microsoft.com/office/powerpoint/2010/main" val="5564435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bwMode="auto">
          <a:xfrm>
            <a:off x="467545" y="1268760"/>
            <a:ext cx="8136184" cy="48965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1800" dirty="0">
                <a:solidFill>
                  <a:srgbClr val="004964"/>
                </a:solidFill>
              </a:rPr>
              <a:t>Get an insight in to what ISO14001:2015 is</a:t>
            </a:r>
          </a:p>
          <a:p>
            <a:pPr eaLnBrk="1" hangingPunct="1"/>
            <a:r>
              <a:rPr lang="en-CA" altLang="en-US" sz="1800" dirty="0">
                <a:solidFill>
                  <a:srgbClr val="004964"/>
                </a:solidFill>
              </a:rPr>
              <a:t>Greater understanding of an Environmental Management System</a:t>
            </a:r>
          </a:p>
          <a:p>
            <a:pPr eaLnBrk="1" hangingPunct="1"/>
            <a:r>
              <a:rPr lang="en-CA" altLang="en-US" sz="1800" dirty="0">
                <a:solidFill>
                  <a:srgbClr val="004964"/>
                </a:solidFill>
              </a:rPr>
              <a:t>The benefits of an EMS system</a:t>
            </a:r>
          </a:p>
          <a:p>
            <a:pPr eaLnBrk="1" hangingPunct="1"/>
            <a:r>
              <a:rPr lang="en-CA" altLang="en-US" sz="1800" dirty="0">
                <a:solidFill>
                  <a:srgbClr val="004964"/>
                </a:solidFill>
              </a:rPr>
              <a:t>How it may apply to your company</a:t>
            </a:r>
          </a:p>
          <a:p>
            <a:pPr eaLnBrk="1" hangingPunct="1"/>
            <a:r>
              <a:rPr lang="en-CA" altLang="en-US" sz="1800" dirty="0">
                <a:solidFill>
                  <a:srgbClr val="004964"/>
                </a:solidFill>
              </a:rPr>
              <a:t>Roles and Responsibilities</a:t>
            </a:r>
          </a:p>
          <a:p>
            <a:pPr eaLnBrk="1" hangingPunct="1"/>
            <a:r>
              <a:rPr lang="en-CA" altLang="en-US" sz="1800" dirty="0">
                <a:solidFill>
                  <a:srgbClr val="004964"/>
                </a:solidFill>
              </a:rPr>
              <a:t>Provide you with information on the requirements of the standard</a:t>
            </a:r>
          </a:p>
          <a:p>
            <a:pPr eaLnBrk="1" hangingPunct="1"/>
            <a:r>
              <a:rPr lang="en-CA" altLang="en-US" sz="1800" dirty="0">
                <a:solidFill>
                  <a:srgbClr val="004964"/>
                </a:solidFill>
              </a:rPr>
              <a:t>Understand what EMS documentation is needed (minimum)</a:t>
            </a:r>
          </a:p>
          <a:p>
            <a:pPr eaLnBrk="1" hangingPunct="1"/>
            <a:r>
              <a:rPr lang="en-CA" altLang="en-US" sz="1800" dirty="0">
                <a:solidFill>
                  <a:srgbClr val="004964"/>
                </a:solidFill>
              </a:rPr>
              <a:t>Give understanding of Environmental Legislation</a:t>
            </a:r>
          </a:p>
          <a:p>
            <a:pPr eaLnBrk="1" hangingPunct="1"/>
            <a:r>
              <a:rPr lang="en-CA" altLang="en-US" sz="1800" dirty="0">
                <a:solidFill>
                  <a:srgbClr val="004964"/>
                </a:solidFill>
              </a:rPr>
              <a:t>What a good implementation looks like</a:t>
            </a:r>
          </a:p>
          <a:p>
            <a:pPr eaLnBrk="1" hangingPunct="1"/>
            <a:r>
              <a:rPr lang="en-CA" altLang="en-US" sz="1800" dirty="0">
                <a:solidFill>
                  <a:srgbClr val="004964"/>
                </a:solidFill>
              </a:rPr>
              <a:t>What a Electronic system looks likes</a:t>
            </a:r>
          </a:p>
          <a:p>
            <a:pPr eaLnBrk="1" hangingPunct="1"/>
            <a:r>
              <a:rPr lang="en-CA" altLang="en-US" sz="1800" dirty="0">
                <a:solidFill>
                  <a:srgbClr val="004964"/>
                </a:solidFill>
              </a:rPr>
              <a:t>Understand how to prepare and manage a system for certification</a:t>
            </a:r>
          </a:p>
          <a:p>
            <a:pPr eaLnBrk="1" hangingPunct="1"/>
            <a:r>
              <a:rPr lang="en-CA" altLang="en-US" sz="1800" dirty="0">
                <a:solidFill>
                  <a:srgbClr val="004964"/>
                </a:solidFill>
              </a:rPr>
              <a:t>Why continual improvement is important</a:t>
            </a:r>
          </a:p>
          <a:p>
            <a:pPr eaLnBrk="1" hangingPunct="1"/>
            <a:endParaRPr lang="en-CA" altLang="en-US" sz="1800" dirty="0">
              <a:solidFill>
                <a:srgbClr val="004964"/>
              </a:solidFill>
            </a:endParaRPr>
          </a:p>
          <a:p>
            <a:pPr eaLnBrk="1" hangingPunct="1"/>
            <a:endParaRPr lang="en-CA" altLang="en-US" sz="1800" dirty="0">
              <a:solidFill>
                <a:srgbClr val="004964"/>
              </a:solidFill>
            </a:endParaRPr>
          </a:p>
          <a:p>
            <a:pPr marL="0" indent="0" eaLnBrk="1" hangingPunct="1">
              <a:buNone/>
            </a:pPr>
            <a:endParaRPr lang="en-CA" altLang="en-US" sz="1800" dirty="0">
              <a:solidFill>
                <a:srgbClr val="004964"/>
              </a:solidFill>
            </a:endParaRPr>
          </a:p>
          <a:p>
            <a:pPr eaLnBrk="1" hangingPunct="1"/>
            <a:endParaRPr lang="en-US"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kern="0" dirty="0">
                <a:solidFill>
                  <a:schemeClr val="bg1"/>
                </a:solidFill>
                <a:effectLst>
                  <a:outerShdw blurRad="38100" dist="38100" dir="2700000" algn="tl">
                    <a:srgbClr val="C0C0C0"/>
                  </a:outerShdw>
                </a:effectLst>
                <a:latin typeface="+mn-lt"/>
              </a:rPr>
              <a:t>Objectives</a:t>
            </a:r>
          </a:p>
        </p:txBody>
      </p:sp>
    </p:spTree>
    <p:extLst>
      <p:ext uri="{BB962C8B-B14F-4D97-AF65-F5344CB8AC3E}">
        <p14:creationId xmlns:p14="http://schemas.microsoft.com/office/powerpoint/2010/main" val="2695064588"/>
      </p:ext>
    </p:extLst>
  </p:cSld>
  <p:clrMapOvr>
    <a:masterClrMapping/>
  </p:clrMapOvr>
  <p:transition spd="slow">
    <p:blinds dir="ver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Video 3</a:t>
            </a:r>
          </a:p>
        </p:txBody>
      </p:sp>
    </p:spTree>
    <p:extLst>
      <p:ext uri="{BB962C8B-B14F-4D97-AF65-F5344CB8AC3E}">
        <p14:creationId xmlns:p14="http://schemas.microsoft.com/office/powerpoint/2010/main" val="395585312"/>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Comfort Break</a:t>
            </a:r>
          </a:p>
        </p:txBody>
      </p:sp>
    </p:spTree>
    <p:extLst>
      <p:ext uri="{BB962C8B-B14F-4D97-AF65-F5344CB8AC3E}">
        <p14:creationId xmlns:p14="http://schemas.microsoft.com/office/powerpoint/2010/main" val="2666779452"/>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2"/>
          <p:cNvSpPr>
            <a:spLocks noGrp="1" noChangeArrowheads="1"/>
          </p:cNvSpPr>
          <p:nvPr>
            <p:ph idx="4294967295"/>
          </p:nvPr>
        </p:nvSpPr>
        <p:spPr bwMode="auto">
          <a:xfrm>
            <a:off x="539552" y="1218084"/>
            <a:ext cx="8135937" cy="4875212"/>
          </a:xfrm>
          <a:prstGeom prst="rect">
            <a:avLst/>
          </a:prstGeom>
          <a:solidFill>
            <a:srgbClr val="FFFFFF"/>
          </a:solidFill>
          <a:ln>
            <a:noFill/>
            <a:miter lim="800000"/>
            <a:headEnd/>
            <a:tailEnd/>
          </a:ln>
        </p:spPr>
        <p:txBody>
          <a:bodyPr lIns="90360" tIns="44280" rIns="90360" bIns="44280">
            <a:spAutoFit/>
          </a:bodyPr>
          <a:lstStyle/>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rgbClr val="FF0000"/>
                </a:solidFill>
              </a:rPr>
              <a:t>On-site gap analysis (Phase 1)</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rgbClr val="FF0000"/>
                </a:solidFill>
              </a:rPr>
              <a:t>Implementation Action Plan identifying responsibilities (Phase 1)</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Document EMS Policy, Aspects &amp; Impacts and Objectives (Phase 2)</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Document EMS processes and procedure (Phase 2)</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Create supporting documents, templates, guidance and records (Phase 2)</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‘Health Check’ utilising Implementation Action Plan for ‘progression’ (all phases – see Phase 1 for explanation)</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Internal audit of ‘implemented’ system (Phase 3) </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Management Review of ‘implemented’ system (Phase 3)</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Certification management (Phase 4)</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1600" dirty="0"/>
          </a:p>
        </p:txBody>
      </p:sp>
      <p:sp>
        <p:nvSpPr>
          <p:cNvPr id="252932" name="Slide Number Placeholder 5"/>
          <p:cNvSpPr>
            <a:spLocks noGrp="1"/>
          </p:cNvSpPr>
          <p:nvPr>
            <p:ph type="sldNum" sz="quarter" idx="4294967295"/>
          </p:nvPr>
        </p:nvSpPr>
        <p:spPr bwMode="auto">
          <a:xfrm>
            <a:off x="0" y="6242050"/>
            <a:ext cx="684213"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3FD6B802-1D99-4F26-A621-BD813871CBFE}" type="slidenum">
              <a:rPr lang="en-GB" altLang="en-US" sz="2600" b="1"/>
              <a:pPr>
                <a:lnSpc>
                  <a:spcPct val="86000"/>
                </a:lnSpc>
                <a:buClr>
                  <a:srgbClr val="000000"/>
                </a:buClr>
                <a:buSzPct val="100000"/>
                <a:buFont typeface="Times New Roman" panose="02020603050405020304" pitchFamily="18" charset="0"/>
                <a:buNone/>
              </a:pPr>
              <a:t>92</a:t>
            </a:fld>
            <a:endParaRPr lang="en-GB" altLang="en-US" sz="2600" b="1"/>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Phase 1</a:t>
            </a:r>
          </a:p>
        </p:txBody>
      </p:sp>
    </p:spTree>
    <p:extLst>
      <p:ext uri="{BB962C8B-B14F-4D97-AF65-F5344CB8AC3E}">
        <p14:creationId xmlns:p14="http://schemas.microsoft.com/office/powerpoint/2010/main" val="427849754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2"/>
          <p:cNvSpPr>
            <a:spLocks noGrp="1" noChangeArrowheads="1"/>
          </p:cNvSpPr>
          <p:nvPr>
            <p:ph idx="4294967295"/>
          </p:nvPr>
        </p:nvSpPr>
        <p:spPr bwMode="auto">
          <a:xfrm>
            <a:off x="611560" y="1412776"/>
            <a:ext cx="8135937" cy="3921243"/>
          </a:xfrm>
          <a:prstGeom prst="rect">
            <a:avLst/>
          </a:prstGeom>
          <a:solidFill>
            <a:srgbClr val="FFFFFF"/>
          </a:solidFill>
          <a:ln>
            <a:noFill/>
            <a:miter lim="800000"/>
            <a:headEnd/>
            <a:tailEnd/>
          </a:ln>
        </p:spPr>
        <p:txBody>
          <a:bodyPr lIns="90360" tIns="44280" rIns="90360" bIns="44280">
            <a:spAutoFit/>
          </a:bodyPr>
          <a:lstStyle/>
          <a:p>
            <a:pPr>
              <a:spcBef>
                <a:spcPct val="0"/>
              </a:spcBef>
              <a:spcAft>
                <a:spcPct val="5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n-US" sz="1800" kern="1200" dirty="0">
                <a:solidFill>
                  <a:srgbClr val="004964"/>
                </a:solidFill>
              </a:rPr>
              <a:t>Audit of existing processes, procedures, supporting documents, records and delivery within an organisation against ISO 14001 standard (Or any other standard)</a:t>
            </a:r>
          </a:p>
          <a:p>
            <a:pPr>
              <a:spcBef>
                <a:spcPct val="0"/>
              </a:spcBef>
              <a:spcAft>
                <a:spcPct val="5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n-US" sz="1800" kern="1200" dirty="0">
                <a:solidFill>
                  <a:srgbClr val="004964"/>
                </a:solidFill>
              </a:rPr>
              <a:t>Gap analysis checklist used to facilitate this process by identifying gaps from ISO 14001</a:t>
            </a:r>
          </a:p>
          <a:p>
            <a:pPr>
              <a:spcBef>
                <a:spcPct val="0"/>
              </a:spcBef>
              <a:spcAft>
                <a:spcPct val="5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n-US" sz="1800" kern="1200" dirty="0">
                <a:solidFill>
                  <a:srgbClr val="004964"/>
                </a:solidFill>
              </a:rPr>
              <a:t>Gap Analysis Report documents the gaps and gives advice as to how to close the gaps</a:t>
            </a:r>
          </a:p>
          <a:p>
            <a:pPr>
              <a:spcBef>
                <a:spcPct val="0"/>
              </a:spcBef>
              <a:spcAft>
                <a:spcPct val="5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n-US" sz="1800" kern="1200" dirty="0">
                <a:solidFill>
                  <a:srgbClr val="004964"/>
                </a:solidFill>
              </a:rPr>
              <a:t>Project Tracker (traffic light system) – Action Implementation Plan used for managing the project, which includes identified gaps from gap analysis and delegates actions to individuals</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1800" dirty="0">
              <a:solidFill>
                <a:srgbClr val="004964"/>
              </a:solidFill>
            </a:endParaRPr>
          </a:p>
        </p:txBody>
      </p:sp>
      <p:sp>
        <p:nvSpPr>
          <p:cNvPr id="253956" name="Slide Number Placeholder 5"/>
          <p:cNvSpPr>
            <a:spLocks noGrp="1"/>
          </p:cNvSpPr>
          <p:nvPr>
            <p:ph type="sldNum" sz="quarter" idx="4294967295"/>
          </p:nvPr>
        </p:nvSpPr>
        <p:spPr bwMode="auto">
          <a:xfrm>
            <a:off x="0" y="6242050"/>
            <a:ext cx="684213"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0D227DD8-FD1F-48D7-81FC-4BF03F055D06}" type="slidenum">
              <a:rPr lang="en-GB" altLang="en-US" sz="2600" b="1"/>
              <a:pPr>
                <a:lnSpc>
                  <a:spcPct val="86000"/>
                </a:lnSpc>
                <a:buClr>
                  <a:srgbClr val="000000"/>
                </a:buClr>
                <a:buSzPct val="100000"/>
                <a:buFont typeface="Times New Roman" panose="02020603050405020304" pitchFamily="18" charset="0"/>
                <a:buNone/>
              </a:pPr>
              <a:t>93</a:t>
            </a:fld>
            <a:endParaRPr lang="en-GB" altLang="en-US" sz="2600" b="1"/>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Gap Analysis</a:t>
            </a:r>
          </a:p>
        </p:txBody>
      </p:sp>
      <p:pic>
        <p:nvPicPr>
          <p:cNvPr id="2" name="Picture 1"/>
          <p:cNvPicPr>
            <a:picLocks noChangeAspect="1"/>
          </p:cNvPicPr>
          <p:nvPr/>
        </p:nvPicPr>
        <p:blipFill>
          <a:blip r:embed="rId3"/>
          <a:stretch>
            <a:fillRect/>
          </a:stretch>
        </p:blipFill>
        <p:spPr>
          <a:xfrm>
            <a:off x="6249906" y="4776942"/>
            <a:ext cx="2337048" cy="2049016"/>
          </a:xfrm>
          <a:prstGeom prst="rect">
            <a:avLst/>
          </a:prstGeom>
        </p:spPr>
      </p:pic>
    </p:spTree>
    <p:extLst>
      <p:ext uri="{BB962C8B-B14F-4D97-AF65-F5344CB8AC3E}">
        <p14:creationId xmlns:p14="http://schemas.microsoft.com/office/powerpoint/2010/main" val="392580687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6" name="Slide Number Placeholder 5"/>
          <p:cNvSpPr>
            <a:spLocks noGrp="1"/>
          </p:cNvSpPr>
          <p:nvPr>
            <p:ph type="sldNum" sz="quarter" idx="4294967295"/>
          </p:nvPr>
        </p:nvSpPr>
        <p:spPr bwMode="auto">
          <a:xfrm>
            <a:off x="0" y="6242050"/>
            <a:ext cx="684213"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0D227DD8-FD1F-48D7-81FC-4BF03F055D06}" type="slidenum">
              <a:rPr lang="en-GB" altLang="en-US" sz="2600" b="1"/>
              <a:pPr>
                <a:lnSpc>
                  <a:spcPct val="86000"/>
                </a:lnSpc>
                <a:buClr>
                  <a:srgbClr val="000000"/>
                </a:buClr>
                <a:buSzPct val="100000"/>
                <a:buFont typeface="Times New Roman" panose="02020603050405020304" pitchFamily="18" charset="0"/>
                <a:buNone/>
              </a:pPr>
              <a:t>94</a:t>
            </a:fld>
            <a:endParaRPr lang="en-GB" altLang="en-US" sz="2600" b="1"/>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Gap Analysis</a:t>
            </a:r>
          </a:p>
        </p:txBody>
      </p:sp>
      <p:pic>
        <p:nvPicPr>
          <p:cNvPr id="6" name="Picture 5"/>
          <p:cNvPicPr>
            <a:picLocks noChangeAspect="1"/>
          </p:cNvPicPr>
          <p:nvPr/>
        </p:nvPicPr>
        <p:blipFill rotWithShape="1">
          <a:blip r:embed="rId3"/>
          <a:srcRect l="21221" t="24407" r="22328" b="20469"/>
          <a:stretch/>
        </p:blipFill>
        <p:spPr>
          <a:xfrm>
            <a:off x="754432" y="1412776"/>
            <a:ext cx="7869447" cy="4320480"/>
          </a:xfrm>
          <a:prstGeom prst="rect">
            <a:avLst/>
          </a:prstGeom>
        </p:spPr>
      </p:pic>
    </p:spTree>
    <p:extLst>
      <p:ext uri="{BB962C8B-B14F-4D97-AF65-F5344CB8AC3E}">
        <p14:creationId xmlns:p14="http://schemas.microsoft.com/office/powerpoint/2010/main" val="205815424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2"/>
          <p:cNvSpPr>
            <a:spLocks noGrp="1" noChangeArrowheads="1"/>
          </p:cNvSpPr>
          <p:nvPr>
            <p:ph idx="4294967295"/>
          </p:nvPr>
        </p:nvSpPr>
        <p:spPr bwMode="auto">
          <a:xfrm>
            <a:off x="683568" y="1676400"/>
            <a:ext cx="8135937" cy="2397749"/>
          </a:xfrm>
          <a:prstGeom prst="rect">
            <a:avLst/>
          </a:prstGeom>
          <a:solidFill>
            <a:srgbClr val="FFFFFF"/>
          </a:solidFill>
          <a:ln>
            <a:noFill/>
            <a:miter lim="800000"/>
            <a:headEnd/>
            <a:tailEnd/>
          </a:ln>
        </p:spPr>
        <p:txBody>
          <a:bodyPr lIns="90360" tIns="44280" rIns="90360" bIns="44280">
            <a:spAutoFit/>
          </a:bodyPr>
          <a:lstStyle/>
          <a:p>
            <a:pPr>
              <a:spcBef>
                <a:spcPct val="0"/>
              </a:spcBef>
              <a:spcAft>
                <a:spcPct val="5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n-US" sz="1800" kern="1200" dirty="0">
                <a:solidFill>
                  <a:srgbClr val="004964"/>
                </a:solidFill>
              </a:rPr>
              <a:t>Element by element Guidance</a:t>
            </a:r>
          </a:p>
          <a:p>
            <a:pPr>
              <a:spcBef>
                <a:spcPct val="0"/>
              </a:spcBef>
              <a:spcAft>
                <a:spcPct val="5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n-US" sz="1800" kern="1200" dirty="0">
                <a:solidFill>
                  <a:srgbClr val="004964"/>
                </a:solidFill>
              </a:rPr>
              <a:t>Report written identifying the gaps between current processes and those necessary to meet the requirements of the standard (ISO 14001) for your organisations specific requirements</a:t>
            </a:r>
          </a:p>
          <a:p>
            <a:pPr>
              <a:spcBef>
                <a:spcPct val="0"/>
              </a:spcBef>
              <a:spcAft>
                <a:spcPct val="5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altLang="en-US" sz="1800" kern="1200" dirty="0">
                <a:solidFill>
                  <a:srgbClr val="004964"/>
                </a:solidFill>
              </a:rPr>
              <a:t>Gaps documented in Action Plan – Project Tracker</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1800" dirty="0">
              <a:solidFill>
                <a:srgbClr val="004964"/>
              </a:solidFill>
            </a:endParaRPr>
          </a:p>
        </p:txBody>
      </p:sp>
      <p:sp>
        <p:nvSpPr>
          <p:cNvPr id="256004" name="Slide Number Placeholder 5"/>
          <p:cNvSpPr>
            <a:spLocks noGrp="1"/>
          </p:cNvSpPr>
          <p:nvPr>
            <p:ph type="sldNum" sz="quarter" idx="4294967295"/>
          </p:nvPr>
        </p:nvSpPr>
        <p:spPr bwMode="auto">
          <a:xfrm>
            <a:off x="0" y="6242050"/>
            <a:ext cx="684213"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BE110A0C-D3B1-41EA-BEA8-F21BD56CADD3}" type="slidenum">
              <a:rPr lang="en-GB" altLang="en-US" sz="2600" b="1"/>
              <a:pPr>
                <a:lnSpc>
                  <a:spcPct val="86000"/>
                </a:lnSpc>
                <a:buClr>
                  <a:srgbClr val="000000"/>
                </a:buClr>
                <a:buSzPct val="100000"/>
                <a:buFont typeface="Times New Roman" panose="02020603050405020304" pitchFamily="18" charset="0"/>
                <a:buNone/>
              </a:pPr>
              <a:t>95</a:t>
            </a:fld>
            <a:endParaRPr lang="en-GB" altLang="en-US" sz="2600" b="1"/>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Gap Analysis Report</a:t>
            </a:r>
          </a:p>
        </p:txBody>
      </p:sp>
      <p:pic>
        <p:nvPicPr>
          <p:cNvPr id="2" name="Picture 1"/>
          <p:cNvPicPr>
            <a:picLocks noChangeAspect="1"/>
          </p:cNvPicPr>
          <p:nvPr/>
        </p:nvPicPr>
        <p:blipFill rotWithShape="1">
          <a:blip r:embed="rId3"/>
          <a:srcRect l="3402" t="5491" r="3377" b="8340"/>
          <a:stretch/>
        </p:blipFill>
        <p:spPr>
          <a:xfrm>
            <a:off x="2411760" y="3889887"/>
            <a:ext cx="3960440" cy="2232248"/>
          </a:xfrm>
          <a:prstGeom prst="rect">
            <a:avLst/>
          </a:prstGeom>
        </p:spPr>
      </p:pic>
    </p:spTree>
    <p:extLst>
      <p:ext uri="{BB962C8B-B14F-4D97-AF65-F5344CB8AC3E}">
        <p14:creationId xmlns:p14="http://schemas.microsoft.com/office/powerpoint/2010/main" val="45496997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Slide Number Placeholder 5"/>
          <p:cNvSpPr>
            <a:spLocks noGrp="1"/>
          </p:cNvSpPr>
          <p:nvPr>
            <p:ph type="sldNum" sz="quarter" idx="4294967295"/>
          </p:nvPr>
        </p:nvSpPr>
        <p:spPr bwMode="auto">
          <a:xfrm>
            <a:off x="0" y="6242050"/>
            <a:ext cx="684213"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5B09F9B3-3401-40E3-A447-0828261036B4}" type="slidenum">
              <a:rPr lang="en-GB" altLang="en-US" sz="2600" b="1"/>
              <a:pPr>
                <a:lnSpc>
                  <a:spcPct val="86000"/>
                </a:lnSpc>
                <a:buClr>
                  <a:srgbClr val="000000"/>
                </a:buClr>
                <a:buSzPct val="100000"/>
                <a:buFont typeface="Times New Roman" panose="02020603050405020304" pitchFamily="18" charset="0"/>
                <a:buNone/>
              </a:pPr>
              <a:t>96</a:t>
            </a:fld>
            <a:endParaRPr lang="en-GB" altLang="en-US" sz="2600" b="1"/>
          </a:p>
        </p:txBody>
      </p:sp>
      <p:sp>
        <p:nvSpPr>
          <p:cNvPr id="5" name="Rectangle 2"/>
          <p:cNvSpPr txBox="1">
            <a:spLocks noChangeArrowheads="1"/>
          </p:cNvSpPr>
          <p:nvPr/>
        </p:nvSpPr>
        <p:spPr bwMode="auto">
          <a:xfrm>
            <a:off x="827088" y="1484313"/>
            <a:ext cx="8066087" cy="2166917"/>
          </a:xfrm>
          <a:prstGeom prst="rect">
            <a:avLst/>
          </a:prstGeom>
          <a:noFill/>
          <a:ln>
            <a:noFill/>
            <a:miter lim="800000"/>
            <a:headEnd/>
            <a:tailEnd/>
          </a:ln>
        </p:spPr>
        <p:txBody>
          <a:bodyPr lIns="90360" tIns="44280" rIns="90360" bIns="44280">
            <a:spAutoFit/>
          </a:bodyPr>
          <a:lstStyle/>
          <a:p>
            <a:pPr marL="342900" indent="-342900" defTabSz="914400">
              <a:spcAft>
                <a:spcPct val="50000"/>
              </a:spcAft>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dirty="0">
                <a:solidFill>
                  <a:srgbClr val="004964"/>
                </a:solidFill>
                <a:latin typeface="+mn-lt"/>
                <a:cs typeface="+mn-cs"/>
              </a:rPr>
              <a:t>Simple, flexible, ‘traffic light’ system for managing implementation</a:t>
            </a:r>
          </a:p>
          <a:p>
            <a:pPr marL="342900" indent="-342900" defTabSz="914400">
              <a:spcAft>
                <a:spcPct val="50000"/>
              </a:spcAft>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dirty="0">
                <a:solidFill>
                  <a:srgbClr val="004964"/>
                </a:solidFill>
                <a:latin typeface="+mn-lt"/>
                <a:cs typeface="+mn-cs"/>
              </a:rPr>
              <a:t>Identifies responsibilities</a:t>
            </a:r>
          </a:p>
          <a:p>
            <a:pPr marL="342900" indent="-342900" defTabSz="914400">
              <a:spcAft>
                <a:spcPct val="50000"/>
              </a:spcAft>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dirty="0">
                <a:solidFill>
                  <a:srgbClr val="004964"/>
                </a:solidFill>
                <a:latin typeface="+mn-lt"/>
                <a:cs typeface="+mn-cs"/>
              </a:rPr>
              <a:t>Used as main tool during regular project progression meetings</a:t>
            </a:r>
          </a:p>
          <a:p>
            <a:pPr marL="342900" indent="-342900" defTabSz="914400">
              <a:spcAft>
                <a:spcPct val="50000"/>
              </a:spcAft>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dirty="0">
                <a:solidFill>
                  <a:srgbClr val="004964"/>
                </a:solidFill>
                <a:latin typeface="+mn-lt"/>
                <a:cs typeface="+mn-cs"/>
              </a:rPr>
              <a:t>Gives ‘Green’ for ‘Go’ for full implementation and project completion</a:t>
            </a:r>
          </a:p>
        </p:txBody>
      </p:sp>
      <p:sp>
        <p:nvSpPr>
          <p:cNvPr id="6"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Project Action Plan</a:t>
            </a:r>
          </a:p>
        </p:txBody>
      </p:sp>
      <p:pic>
        <p:nvPicPr>
          <p:cNvPr id="2" name="Picture 1"/>
          <p:cNvPicPr>
            <a:picLocks noChangeAspect="1"/>
          </p:cNvPicPr>
          <p:nvPr/>
        </p:nvPicPr>
        <p:blipFill>
          <a:blip r:embed="rId4"/>
          <a:stretch>
            <a:fillRect/>
          </a:stretch>
        </p:blipFill>
        <p:spPr>
          <a:xfrm>
            <a:off x="467544" y="4804770"/>
            <a:ext cx="2371725" cy="1924050"/>
          </a:xfrm>
          <a:prstGeom prst="rect">
            <a:avLst/>
          </a:prstGeom>
        </p:spPr>
      </p:pic>
      <p:pic>
        <p:nvPicPr>
          <p:cNvPr id="7" name="Picture 6"/>
          <p:cNvPicPr>
            <a:picLocks noChangeAspect="1"/>
          </p:cNvPicPr>
          <p:nvPr/>
        </p:nvPicPr>
        <p:blipFill>
          <a:blip r:embed="rId5"/>
          <a:stretch>
            <a:fillRect/>
          </a:stretch>
        </p:blipFill>
        <p:spPr>
          <a:xfrm>
            <a:off x="5796136" y="4672990"/>
            <a:ext cx="2448273" cy="1813535"/>
          </a:xfrm>
          <a:prstGeom prst="rect">
            <a:avLst/>
          </a:prstGeom>
        </p:spPr>
      </p:pic>
    </p:spTree>
    <p:extLst>
      <p:ext uri="{BB962C8B-B14F-4D97-AF65-F5344CB8AC3E}">
        <p14:creationId xmlns:p14="http://schemas.microsoft.com/office/powerpoint/2010/main" val="125897786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Slide Number Placeholder 5"/>
          <p:cNvSpPr>
            <a:spLocks noGrp="1"/>
          </p:cNvSpPr>
          <p:nvPr>
            <p:ph type="sldNum" sz="quarter" idx="4294967295"/>
          </p:nvPr>
        </p:nvSpPr>
        <p:spPr bwMode="auto">
          <a:xfrm>
            <a:off x="0" y="6242050"/>
            <a:ext cx="684213"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929C0AC9-4A8F-45CD-9865-BC58F2E9E9EF}" type="slidenum">
              <a:rPr lang="en-GB" altLang="en-US" sz="2600" b="1"/>
              <a:pPr>
                <a:lnSpc>
                  <a:spcPct val="86000"/>
                </a:lnSpc>
                <a:buClr>
                  <a:srgbClr val="000000"/>
                </a:buClr>
                <a:buSzPct val="100000"/>
                <a:buFont typeface="Times New Roman" panose="02020603050405020304" pitchFamily="18" charset="0"/>
                <a:buNone/>
              </a:pPr>
              <a:t>97</a:t>
            </a:fld>
            <a:endParaRPr lang="en-GB" altLang="en-US" sz="2600" b="1"/>
          </a:p>
        </p:txBody>
      </p:sp>
      <p:graphicFrame>
        <p:nvGraphicFramePr>
          <p:cNvPr id="9" name="Table 8"/>
          <p:cNvGraphicFramePr>
            <a:graphicFrameLocks noGrp="1"/>
          </p:cNvGraphicFramePr>
          <p:nvPr/>
        </p:nvGraphicFramePr>
        <p:xfrm>
          <a:off x="684213" y="1156280"/>
          <a:ext cx="7848600" cy="5070479"/>
        </p:xfrm>
        <a:graphic>
          <a:graphicData uri="http://schemas.openxmlformats.org/drawingml/2006/table">
            <a:tbl>
              <a:tblPr/>
              <a:tblGrid>
                <a:gridCol w="303009">
                  <a:extLst>
                    <a:ext uri="{9D8B030D-6E8A-4147-A177-3AD203B41FA5}">
                      <a16:colId xmlns:a16="http://schemas.microsoft.com/office/drawing/2014/main" val="20000"/>
                    </a:ext>
                  </a:extLst>
                </a:gridCol>
                <a:gridCol w="1911923">
                  <a:extLst>
                    <a:ext uri="{9D8B030D-6E8A-4147-A177-3AD203B41FA5}">
                      <a16:colId xmlns:a16="http://schemas.microsoft.com/office/drawing/2014/main" val="20001"/>
                    </a:ext>
                  </a:extLst>
                </a:gridCol>
                <a:gridCol w="410051">
                  <a:extLst>
                    <a:ext uri="{9D8B030D-6E8A-4147-A177-3AD203B41FA5}">
                      <a16:colId xmlns:a16="http://schemas.microsoft.com/office/drawing/2014/main" val="20002"/>
                    </a:ext>
                  </a:extLst>
                </a:gridCol>
                <a:gridCol w="303009">
                  <a:extLst>
                    <a:ext uri="{9D8B030D-6E8A-4147-A177-3AD203B41FA5}">
                      <a16:colId xmlns:a16="http://schemas.microsoft.com/office/drawing/2014/main" val="20003"/>
                    </a:ext>
                  </a:extLst>
                </a:gridCol>
                <a:gridCol w="4920608">
                  <a:extLst>
                    <a:ext uri="{9D8B030D-6E8A-4147-A177-3AD203B41FA5}">
                      <a16:colId xmlns:a16="http://schemas.microsoft.com/office/drawing/2014/main" val="20004"/>
                    </a:ext>
                  </a:extLst>
                </a:gridCol>
              </a:tblGrid>
              <a:tr h="110296">
                <a:tc>
                  <a:txBody>
                    <a:bodyPr/>
                    <a:lstStyle/>
                    <a:p>
                      <a:pPr algn="l" fontAlgn="b"/>
                      <a:r>
                        <a:rPr lang="en-GB" sz="600" b="0" i="0" u="none" strike="noStrike" dirty="0">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4964"/>
                          </a:solidFill>
                          <a:latin typeface="Arial"/>
                        </a:rPr>
                        <a:t>QHSE Manager :  Joe Bloggs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600" b="1" i="0" u="sng" strike="noStrike" dirty="0">
                          <a:solidFill>
                            <a:srgbClr val="004964"/>
                          </a:solidFill>
                          <a:latin typeface="Arial"/>
                        </a:rPr>
                        <a:t>ISO Tracker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0296">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dirty="0">
                          <a:solidFill>
                            <a:srgbClr val="004964"/>
                          </a:solidFill>
                          <a:latin typeface="Arial"/>
                        </a:rPr>
                        <a:t>Consultant : Michael Freeman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600" b="1" i="0" u="none" strike="noStrike">
                          <a:solidFill>
                            <a:srgbClr val="004964"/>
                          </a:solidFill>
                          <a:latin typeface="Arial"/>
                        </a:rPr>
                        <a:t>Issue 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0296">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8937">
                <a:tc>
                  <a:txBody>
                    <a:bodyPr/>
                    <a:lstStyle/>
                    <a:p>
                      <a:pPr algn="l" fontAlgn="b"/>
                      <a:r>
                        <a:rPr lang="en-GB" sz="600" b="1" i="0" u="none" strike="noStrike">
                          <a:solidFill>
                            <a:srgbClr val="004964"/>
                          </a:solidFill>
                          <a:latin typeface="Arial"/>
                        </a:rPr>
                        <a:t>Item No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4964"/>
                          </a:solidFill>
                          <a:latin typeface="Arial"/>
                        </a:rPr>
                        <a:t>Element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4964"/>
                          </a:solidFill>
                          <a:latin typeface="Arial"/>
                        </a:rPr>
                        <a:t>Actionee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4964"/>
                          </a:solidFill>
                          <a:latin typeface="Arial"/>
                        </a:rPr>
                        <a:t>Status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4964"/>
                          </a:solidFill>
                          <a:latin typeface="Arial"/>
                        </a:rPr>
                        <a:t>Comments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8937">
                <a:tc>
                  <a:txBody>
                    <a:bodyPr/>
                    <a:lstStyle/>
                    <a:p>
                      <a:pPr algn="ctr" fontAlgn="b"/>
                      <a:r>
                        <a:rPr lang="en-GB" sz="600" b="0" i="0" u="none" strike="noStrike">
                          <a:solidFill>
                            <a:srgbClr val="004964"/>
                          </a:solidFill>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Documentation Review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MF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600" b="0" i="0" u="none" strike="noStrike">
                          <a:solidFill>
                            <a:srgbClr val="004964"/>
                          </a:solidFill>
                          <a:latin typeface="Arial"/>
                        </a:rPr>
                        <a:t>This includes streamlining existing manual and drafting new process map. Modify 6 required documented procedures.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8937">
                <a:tc>
                  <a:txBody>
                    <a:bodyPr/>
                    <a:lstStyle/>
                    <a:p>
                      <a:pPr algn="ctr" fontAlgn="b"/>
                      <a:r>
                        <a:rPr lang="en-GB" sz="600" b="0" i="0" u="none" strike="noStrike">
                          <a:solidFill>
                            <a:srgbClr val="004964"/>
                          </a:solidFill>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Audits and preparation for Management Review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MF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600" b="0" i="0" u="none" strike="noStrike">
                          <a:solidFill>
                            <a:srgbClr val="004964"/>
                          </a:solidFill>
                          <a:latin typeface="Arial"/>
                        </a:rPr>
                        <a:t>M.R set for 03/10/07. Audit management system using existing procedures.  MR took place on the 13th Nov.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8937">
                <a:tc>
                  <a:txBody>
                    <a:bodyPr/>
                    <a:lstStyle/>
                    <a:p>
                      <a:pPr algn="ctr" fontAlgn="b"/>
                      <a:r>
                        <a:rPr lang="en-GB" sz="600" b="0" i="0" u="none" strike="noStrike">
                          <a:solidFill>
                            <a:srgbClr val="004964"/>
                          </a:solidFill>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Preparation for Management Review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TMG/MF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600" b="0" i="0" u="none" strike="noStrike">
                          <a:solidFill>
                            <a:srgbClr val="004964"/>
                          </a:solidFill>
                          <a:latin typeface="Arial"/>
                        </a:rPr>
                        <a:t>Ensure available documentation is ready.  Agenda from standard etc Data being collected - Ongoing- Prep will include the review of ATEX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8937">
                <a:tc>
                  <a:txBody>
                    <a:bodyPr/>
                    <a:lstStyle/>
                    <a:p>
                      <a:pPr algn="ctr" fontAlgn="b"/>
                      <a:r>
                        <a:rPr lang="en-GB" sz="600" b="0" i="0" u="none" strike="noStrike">
                          <a:solidFill>
                            <a:srgbClr val="004964"/>
                          </a:solidFill>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Results of Internal Audits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TMG/MF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600" b="0" i="0" u="none" strike="noStrike">
                          <a:solidFill>
                            <a:srgbClr val="004964"/>
                          </a:solidFill>
                          <a:latin typeface="Arial"/>
                        </a:rPr>
                        <a:t>Collate results, enter into CAPA system - new IT logging system being developed- reamaining audits to be done w/c 19th Nov.  Follow up audits we 7</a:t>
                      </a:r>
                      <a:r>
                        <a:rPr lang="en-GB" sz="600" b="0" i="0" u="none" strike="noStrike" baseline="30000">
                          <a:solidFill>
                            <a:srgbClr val="004964"/>
                          </a:solidFill>
                          <a:latin typeface="Arial"/>
                        </a:rPr>
                        <a:t>th</a:t>
                      </a:r>
                      <a:r>
                        <a:rPr lang="en-GB" sz="600" b="0" i="0" u="none" strike="noStrike">
                          <a:solidFill>
                            <a:srgbClr val="004964"/>
                          </a:solidFill>
                          <a:latin typeface="Arial"/>
                        </a:rPr>
                        <a:t> Dec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8678">
                <a:tc>
                  <a:txBody>
                    <a:bodyPr/>
                    <a:lstStyle/>
                    <a:p>
                      <a:pPr algn="ctr" fontAlgn="b"/>
                      <a:r>
                        <a:rPr lang="en-GB" sz="600" b="0" i="0" u="none" strike="noStrike">
                          <a:solidFill>
                            <a:srgbClr val="004964"/>
                          </a:solidFill>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Customer Feedback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600" b="0" i="0" u="none" strike="noStrike">
                          <a:solidFill>
                            <a:srgbClr val="004964"/>
                          </a:solidFill>
                          <a:latin typeface="Arial"/>
                        </a:rPr>
                        <a:t>Customer satisfaction forms, obtain data back 1 week prior to M.R  Complete by next MR 5</a:t>
                      </a:r>
                      <a:r>
                        <a:rPr lang="en-GB" sz="600" b="0" i="0" u="none" strike="noStrike" baseline="30000">
                          <a:solidFill>
                            <a:srgbClr val="004964"/>
                          </a:solidFill>
                          <a:latin typeface="Arial"/>
                        </a:rPr>
                        <a:t>th</a:t>
                      </a:r>
                      <a:r>
                        <a:rPr lang="en-GB" sz="600" b="0" i="0" u="none" strike="noStrike">
                          <a:solidFill>
                            <a:srgbClr val="004964"/>
                          </a:solidFill>
                          <a:latin typeface="Arial"/>
                        </a:rPr>
                        <a:t> Nov.Completed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8937">
                <a:tc>
                  <a:txBody>
                    <a:bodyPr/>
                    <a:lstStyle/>
                    <a:p>
                      <a:pPr algn="ctr" fontAlgn="b"/>
                      <a:r>
                        <a:rPr lang="en-GB" sz="600" b="0" i="0" u="none" strike="noStrike">
                          <a:solidFill>
                            <a:srgbClr val="004964"/>
                          </a:solidFill>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Analysis of NCR system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TMG/MF/EC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600" b="0" i="0" u="none" strike="noStrike">
                          <a:solidFill>
                            <a:srgbClr val="004964"/>
                          </a:solidFill>
                          <a:latin typeface="Arial"/>
                        </a:rPr>
                        <a:t>Give output from this for analysis and inclusion into MR 1 week prior to M.R - Analysis will be avaiable for MR 2 on the 5th Nov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10296">
                <a:tc>
                  <a:txBody>
                    <a:bodyPr/>
                    <a:lstStyle/>
                    <a:p>
                      <a:pPr algn="ctr" fontAlgn="b"/>
                      <a:r>
                        <a:rPr lang="en-GB" sz="600" b="0" i="0" u="none" strike="noStrike">
                          <a:solidFill>
                            <a:srgbClr val="004964"/>
                          </a:solidFill>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Status of preventive &amp; corrective actions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TMG/FM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600" b="0" i="0" u="none" strike="noStrike">
                          <a:solidFill>
                            <a:srgbClr val="004964"/>
                          </a:solidFill>
                          <a:latin typeface="Arial"/>
                        </a:rPr>
                        <a:t>Include in pack for M.R - information currently being collated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8937">
                <a:tc>
                  <a:txBody>
                    <a:bodyPr/>
                    <a:lstStyle/>
                    <a:p>
                      <a:pPr algn="ctr" fontAlgn="b"/>
                      <a:r>
                        <a:rPr lang="en-GB" sz="600" b="0" i="0" u="none" strike="noStrike">
                          <a:solidFill>
                            <a:srgbClr val="004964"/>
                          </a:solidFill>
                          <a:latin typeface="Arial"/>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Follow up actions from previous reviews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600" b="0" i="0" u="none" strike="noStrike">
                          <a:solidFill>
                            <a:srgbClr val="004964"/>
                          </a:solidFill>
                          <a:latin typeface="Arial"/>
                        </a:rPr>
                        <a:t>Copies of previous sales reviews, meetings since no previous M.Rs - Infomration being collated - Ongoing next meeting set for 3rd week jan 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10296">
                <a:tc>
                  <a:txBody>
                    <a:bodyPr/>
                    <a:lstStyle/>
                    <a:p>
                      <a:pPr algn="ctr" fontAlgn="b"/>
                      <a:r>
                        <a:rPr lang="en-GB" sz="600" b="0" i="0" u="none" strike="noStrike">
                          <a:solidFill>
                            <a:srgbClr val="004964"/>
                          </a:solidFill>
                          <a:latin typeface="Arial"/>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Housekeeping prior to audit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004964"/>
                          </a:solidFill>
                          <a:latin typeface="Arial"/>
                        </a:rPr>
                        <a:t>Require complete blitz including office areas 1 week prior to final audit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10296">
                <a:tc>
                  <a:txBody>
                    <a:bodyPr/>
                    <a:lstStyle/>
                    <a:p>
                      <a:pPr algn="ctr" fontAlgn="b"/>
                      <a:r>
                        <a:rPr lang="en-GB" sz="600" b="0" i="0" u="none" strike="noStrike">
                          <a:solidFill>
                            <a:srgbClr val="004964"/>
                          </a:solidFill>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Notification to staff and availability for audit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004964"/>
                          </a:solidFill>
                          <a:latin typeface="Arial"/>
                        </a:rPr>
                        <a:t>Communication to staff audit taking place 2 weeks before final audit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8937">
                <a:tc>
                  <a:txBody>
                    <a:bodyPr/>
                    <a:lstStyle/>
                    <a:p>
                      <a:pPr algn="ctr" fontAlgn="b"/>
                      <a:r>
                        <a:rPr lang="en-GB" sz="600" b="0" i="0" u="none" strike="noStrike">
                          <a:solidFill>
                            <a:srgbClr val="004964"/>
                          </a:solidFill>
                          <a:latin typeface="Arial"/>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Records in Management System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TMG/MF/EC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004964"/>
                          </a:solidFill>
                          <a:latin typeface="Arial"/>
                        </a:rPr>
                        <a:t>Review for evidence against measurement as part of audit - underway and ongoing - to be completed within 10 days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18937">
                <a:tc>
                  <a:txBody>
                    <a:bodyPr/>
                    <a:lstStyle/>
                    <a:p>
                      <a:pPr algn="ctr" fontAlgn="b"/>
                      <a:r>
                        <a:rPr lang="en-GB" sz="600" b="0" i="0" u="none" strike="noStrike">
                          <a:solidFill>
                            <a:srgbClr val="004964"/>
                          </a:solidFill>
                          <a:latin typeface="Arial"/>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Notice Board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600" b="0" i="0" u="none" strike="noStrike">
                          <a:solidFill>
                            <a:srgbClr val="004964"/>
                          </a:solidFill>
                          <a:latin typeface="Arial"/>
                        </a:rPr>
                        <a:t>Require notice board for quality policy and measures of performance. Populate with information. Quality Policy to be signed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10296">
                <a:tc>
                  <a:txBody>
                    <a:bodyPr/>
                    <a:lstStyle/>
                    <a:p>
                      <a:pPr algn="ctr" fontAlgn="b"/>
                      <a:r>
                        <a:rPr lang="en-GB" sz="600" b="0" i="0" u="none" strike="noStrike">
                          <a:solidFill>
                            <a:srgbClr val="004964"/>
                          </a:solidFill>
                          <a:latin typeface="Arial"/>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Administration for day of audit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004964"/>
                          </a:solidFill>
                          <a:latin typeface="Arial"/>
                        </a:rPr>
                        <a:t>Ensure all staff know auditor is coming and why.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10296">
                <a:tc>
                  <a:txBody>
                    <a:bodyPr/>
                    <a:lstStyle/>
                    <a:p>
                      <a:pPr algn="ctr" fontAlgn="b"/>
                      <a:r>
                        <a:rPr lang="en-GB" sz="600" b="0" i="0" u="none" strike="noStrike">
                          <a:solidFill>
                            <a:srgbClr val="004964"/>
                          </a:solidFill>
                          <a:latin typeface="Arial"/>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Print out of Documentation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600" b="0" i="0" u="none" strike="noStrike">
                          <a:solidFill>
                            <a:srgbClr val="004964"/>
                          </a:solidFill>
                          <a:latin typeface="Arial"/>
                        </a:rPr>
                        <a:t>Ensure clear, quality copy available for audit. Do on week of audit.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20591">
                <a:tc>
                  <a:txBody>
                    <a:bodyPr/>
                    <a:lstStyle/>
                    <a:p>
                      <a:pPr algn="ctr" fontAlgn="b"/>
                      <a:r>
                        <a:rPr lang="en-GB" sz="600" b="0" i="0" u="none" strike="noStrike">
                          <a:solidFill>
                            <a:srgbClr val="004964"/>
                          </a:solidFill>
                          <a:latin typeface="Arial"/>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Review and finalise objectives &amp; Policy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TMG/MF/RH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600" b="0" i="0" u="none" strike="noStrike">
                          <a:solidFill>
                            <a:srgbClr val="004964"/>
                          </a:solidFill>
                          <a:latin typeface="Arial"/>
                        </a:rPr>
                        <a:t>Finalise quality objectives, include achievement of UKAS ISO 9001:2000. &amp; policy statement. To be completed w/c 19 nov.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20591">
                <a:tc>
                  <a:txBody>
                    <a:bodyPr/>
                    <a:lstStyle/>
                    <a:p>
                      <a:pPr algn="ctr" fontAlgn="b"/>
                      <a:r>
                        <a:rPr lang="en-GB" sz="600" b="0" i="0" u="none" strike="noStrike">
                          <a:solidFill>
                            <a:srgbClr val="004964"/>
                          </a:solidFill>
                          <a:latin typeface="Arial"/>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Provide performance measurements against objectives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TMG/MF/RH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004964"/>
                          </a:solidFill>
                          <a:latin typeface="Arial"/>
                        </a:rPr>
                        <a:t>Provide information as to how we are performing against these </a:t>
                      </a:r>
                      <a:r>
                        <a:rPr lang="en-GB" sz="600" b="1" i="0" u="none" strike="noStrike">
                          <a:solidFill>
                            <a:srgbClr val="004964"/>
                          </a:solidFill>
                          <a:latin typeface="Arial"/>
                        </a:rPr>
                        <a:t>now &amp; set targets. </a:t>
                      </a:r>
                      <a:r>
                        <a:rPr lang="en-GB" sz="600" b="0" i="0" u="none" strike="noStrike">
                          <a:solidFill>
                            <a:srgbClr val="004964"/>
                          </a:solidFill>
                          <a:latin typeface="Arial"/>
                        </a:rPr>
                        <a:t>Do in consultation with MF- 3 main objectives will be in line with financial/eng/QA and will be documented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10296">
                <a:tc>
                  <a:txBody>
                    <a:bodyPr/>
                    <a:lstStyle/>
                    <a:p>
                      <a:pPr algn="ctr" fontAlgn="b"/>
                      <a:r>
                        <a:rPr lang="en-GB" sz="600" b="0" i="0" u="none" strike="noStrike">
                          <a:solidFill>
                            <a:srgbClr val="004964"/>
                          </a:solidFill>
                          <a:latin typeface="Arial"/>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Review customer returns process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TMG/MF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600" b="0" i="0" u="none" strike="noStrike">
                          <a:solidFill>
                            <a:srgbClr val="004964"/>
                          </a:solidFill>
                          <a:latin typeface="Arial"/>
                        </a:rPr>
                        <a:t>Establish what status is. Analysis of customer returns and create for MR - Work instruction being collated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18937">
                <a:tc>
                  <a:txBody>
                    <a:bodyPr/>
                    <a:lstStyle/>
                    <a:p>
                      <a:pPr algn="ctr" fontAlgn="b"/>
                      <a:r>
                        <a:rPr lang="en-GB" sz="600" b="0" i="0" u="none" strike="noStrike">
                          <a:solidFill>
                            <a:srgbClr val="004964"/>
                          </a:solidFill>
                          <a:latin typeface="Arial"/>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Review non conforming product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TMG/MF/AA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004964"/>
                          </a:solidFill>
                          <a:latin typeface="Arial"/>
                        </a:rPr>
                        <a:t>What is decision of this material, scrap, rework, how is this recorded ? List created / material still to be reviewed.-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18937">
                <a:tc>
                  <a:txBody>
                    <a:bodyPr/>
                    <a:lstStyle/>
                    <a:p>
                      <a:pPr algn="ctr" fontAlgn="b"/>
                      <a:r>
                        <a:rPr lang="en-GB" sz="600" b="0" i="0" u="none" strike="noStrike">
                          <a:solidFill>
                            <a:srgbClr val="004964"/>
                          </a:solidFill>
                          <a:latin typeface="Arial"/>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Review non conforming process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TMG/MF/AA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600" b="0" i="0" u="none" strike="noStrike">
                          <a:solidFill>
                            <a:srgbClr val="004964"/>
                          </a:solidFill>
                          <a:latin typeface="Arial"/>
                        </a:rPr>
                        <a:t>Establish if practice follows current written process and provide feedback.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18937">
                <a:tc>
                  <a:txBody>
                    <a:bodyPr/>
                    <a:lstStyle/>
                    <a:p>
                      <a:pPr algn="ctr" fontAlgn="b"/>
                      <a:r>
                        <a:rPr lang="en-GB" sz="600" b="0" i="0" u="none" strike="noStrike">
                          <a:solidFill>
                            <a:srgbClr val="004964"/>
                          </a:solidFill>
                          <a:latin typeface="Arial"/>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Audit maintenance in terms of internal audits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004964"/>
                          </a:solidFill>
                          <a:latin typeface="Arial"/>
                        </a:rPr>
                        <a:t>Ongoing - revievied schedule 26/09/07.  13th Nov identified another 4 audits to be completed. Deadline 21st Nov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20591">
                <a:tc>
                  <a:txBody>
                    <a:bodyPr/>
                    <a:lstStyle/>
                    <a:p>
                      <a:pPr algn="ctr" fontAlgn="b"/>
                      <a:r>
                        <a:rPr lang="en-GB" sz="600" b="0" i="0" u="none" strike="noStrike">
                          <a:solidFill>
                            <a:srgbClr val="004964"/>
                          </a:solidFill>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Contact FM approvals to confirm scope of registration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600" b="0" i="0" u="none" strike="noStrike">
                          <a:solidFill>
                            <a:srgbClr val="004964"/>
                          </a:solidFill>
                          <a:latin typeface="Arial"/>
                        </a:rPr>
                        <a:t>Application form completed. Awaiting FM response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20591">
                <a:tc>
                  <a:txBody>
                    <a:bodyPr/>
                    <a:lstStyle/>
                    <a:p>
                      <a:pPr algn="ctr" fontAlgn="b"/>
                      <a:r>
                        <a:rPr lang="en-GB" sz="600" b="0" i="0" u="none" strike="noStrike">
                          <a:solidFill>
                            <a:srgbClr val="004964"/>
                          </a:solidFill>
                          <a:latin typeface="Arial"/>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Practical Management on day of audit i.e. Who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004964"/>
                          </a:solidFill>
                          <a:latin typeface="Arial"/>
                        </a:rPr>
                        <a:t>Create list of audit areas against responsibilities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218937">
                <a:tc>
                  <a:txBody>
                    <a:bodyPr/>
                    <a:lstStyle/>
                    <a:p>
                      <a:pPr algn="ctr" fontAlgn="b"/>
                      <a:r>
                        <a:rPr lang="en-GB" sz="600" b="0" i="0" u="none" strike="noStrike">
                          <a:solidFill>
                            <a:srgbClr val="004964"/>
                          </a:solidFill>
                          <a:latin typeface="Arial"/>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Training Matrix and records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600" b="0" i="0" u="none" strike="noStrike">
                          <a:solidFill>
                            <a:srgbClr val="004964"/>
                          </a:solidFill>
                          <a:latin typeface="Arial"/>
                        </a:rPr>
                        <a:t>Populate training matrix and create records to support categories in matrix .  MF to audit HR on 24</a:t>
                      </a:r>
                      <a:r>
                        <a:rPr lang="en-GB" sz="600" b="0" i="0" u="none" strike="noStrike" baseline="30000">
                          <a:solidFill>
                            <a:srgbClr val="004964"/>
                          </a:solidFill>
                          <a:latin typeface="Arial"/>
                        </a:rPr>
                        <a:t>th</a:t>
                      </a:r>
                      <a:r>
                        <a:rPr lang="en-GB" sz="600" b="0" i="0" u="none" strike="noStrike">
                          <a:solidFill>
                            <a:srgbClr val="004964"/>
                          </a:solidFill>
                          <a:latin typeface="Arial"/>
                        </a:rPr>
                        <a:t> Oct 07- Ongoing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10296">
                <a:tc>
                  <a:txBody>
                    <a:bodyPr/>
                    <a:lstStyle/>
                    <a:p>
                      <a:pPr algn="ctr" fontAlgn="b"/>
                      <a:r>
                        <a:rPr lang="en-GB" sz="600" b="0" i="0" u="none" strike="noStrike">
                          <a:solidFill>
                            <a:srgbClr val="004964"/>
                          </a:solidFill>
                          <a:latin typeface="Arial"/>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Updated documentation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004964"/>
                          </a:solidFill>
                          <a:latin typeface="Arial"/>
                        </a:rPr>
                        <a:t>Ensure updated documentation is transferred onto network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10296">
                <a:tc>
                  <a:txBody>
                    <a:bodyPr/>
                    <a:lstStyle/>
                    <a:p>
                      <a:pPr algn="ctr" fontAlgn="b"/>
                      <a:r>
                        <a:rPr lang="en-GB" sz="600" b="0" i="0" u="none" strike="noStrike">
                          <a:solidFill>
                            <a:srgbClr val="004964"/>
                          </a:solidFill>
                          <a:latin typeface="Arial"/>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Hard copy updated documentation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TMG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4964"/>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dirty="0">
                          <a:solidFill>
                            <a:srgbClr val="004964"/>
                          </a:solidFill>
                          <a:latin typeface="Arial"/>
                        </a:rPr>
                        <a:t>Ensure updated documentation is transferred onto network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bl>
          </a:graphicData>
        </a:graphic>
      </p:graphicFrame>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Project Action Plan</a:t>
            </a:r>
          </a:p>
        </p:txBody>
      </p:sp>
    </p:spTree>
    <p:extLst>
      <p:ext uri="{BB962C8B-B14F-4D97-AF65-F5344CB8AC3E}">
        <p14:creationId xmlns:p14="http://schemas.microsoft.com/office/powerpoint/2010/main" val="340557039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5" name="Rectangle 3"/>
          <p:cNvSpPr>
            <a:spLocks noGrp="1" noChangeArrowheads="1"/>
          </p:cNvSpPr>
          <p:nvPr>
            <p:ph type="body" idx="1"/>
          </p:nvPr>
        </p:nvSpPr>
        <p:spPr>
          <a:xfrm>
            <a:off x="751160" y="764704"/>
            <a:ext cx="8001000" cy="4114800"/>
          </a:xfrm>
        </p:spPr>
        <p:txBody>
          <a:bodyPr/>
          <a:lstStyle/>
          <a:p>
            <a:pPr>
              <a:spcBef>
                <a:spcPct val="0"/>
              </a:spcBef>
              <a:spcAft>
                <a:spcPct val="50000"/>
              </a:spcAft>
            </a:pPr>
            <a:r>
              <a:rPr lang="en-AU" altLang="en-US" sz="1800" dirty="0">
                <a:solidFill>
                  <a:schemeClr val="bg1">
                    <a:lumMod val="75000"/>
                  </a:schemeClr>
                </a:solidFill>
              </a:rPr>
              <a:t>Develop &amp; approve environmental policy as a statement of commitment</a:t>
            </a:r>
          </a:p>
          <a:p>
            <a:pPr>
              <a:spcBef>
                <a:spcPct val="0"/>
              </a:spcBef>
              <a:spcAft>
                <a:spcPct val="50000"/>
              </a:spcAft>
            </a:pPr>
            <a:r>
              <a:rPr lang="en-AU" altLang="en-US" sz="1800" dirty="0">
                <a:solidFill>
                  <a:srgbClr val="004964"/>
                </a:solidFill>
              </a:rPr>
              <a:t>Provide the necessary resources</a:t>
            </a:r>
          </a:p>
          <a:p>
            <a:pPr>
              <a:spcBef>
                <a:spcPct val="0"/>
              </a:spcBef>
              <a:spcAft>
                <a:spcPct val="50000"/>
              </a:spcAft>
            </a:pPr>
            <a:r>
              <a:rPr lang="en-AU" altLang="en-US" sz="1800" dirty="0">
                <a:solidFill>
                  <a:srgbClr val="004964"/>
                </a:solidFill>
              </a:rPr>
              <a:t>Provide the budget to train resources or appoint external support</a:t>
            </a:r>
          </a:p>
          <a:p>
            <a:pPr>
              <a:spcBef>
                <a:spcPct val="0"/>
              </a:spcBef>
              <a:spcAft>
                <a:spcPct val="50000"/>
              </a:spcAft>
            </a:pPr>
            <a:r>
              <a:rPr lang="en-AU" altLang="en-US" sz="1800" dirty="0">
                <a:solidFill>
                  <a:schemeClr val="bg1">
                    <a:lumMod val="75000"/>
                  </a:schemeClr>
                </a:solidFill>
              </a:rPr>
              <a:t>Take responsibility to ensure EMS is established, implemented and maintained, and to report on performance of EMS including recommendations for improvement (May wish to appoint a management representative)</a:t>
            </a:r>
          </a:p>
          <a:p>
            <a:pPr>
              <a:spcBef>
                <a:spcPct val="0"/>
              </a:spcBef>
              <a:spcAft>
                <a:spcPct val="50000"/>
              </a:spcAft>
            </a:pPr>
            <a:r>
              <a:rPr lang="en-AU" altLang="en-US" sz="1800" dirty="0">
                <a:solidFill>
                  <a:schemeClr val="bg1">
                    <a:lumMod val="75000"/>
                  </a:schemeClr>
                </a:solidFill>
              </a:rPr>
              <a:t>Be a constant advocate of the EMS, it’s benefits and need. Provide regular communication for employee engagement</a:t>
            </a:r>
          </a:p>
          <a:p>
            <a:pPr>
              <a:spcBef>
                <a:spcPct val="0"/>
              </a:spcBef>
              <a:spcAft>
                <a:spcPct val="50000"/>
              </a:spcAft>
            </a:pPr>
            <a:r>
              <a:rPr lang="en-AU" altLang="en-US" sz="1800" dirty="0">
                <a:solidFill>
                  <a:schemeClr val="bg1">
                    <a:lumMod val="75000"/>
                  </a:schemeClr>
                </a:solidFill>
              </a:rPr>
              <a:t>If a management representative is appointed, ensure the understand that they are acting on behalf of the management and accountability for establishment and implementation remains with the management</a:t>
            </a:r>
          </a:p>
          <a:p>
            <a:pPr>
              <a:spcBef>
                <a:spcPct val="0"/>
              </a:spcBef>
              <a:spcAft>
                <a:spcPct val="50000"/>
              </a:spcAft>
            </a:pPr>
            <a:r>
              <a:rPr lang="en-AU" altLang="en-US" sz="1800" dirty="0">
                <a:solidFill>
                  <a:schemeClr val="bg1">
                    <a:lumMod val="75000"/>
                  </a:schemeClr>
                </a:solidFill>
              </a:rPr>
              <a:t>Provide the necessary support to overcome barriers</a:t>
            </a:r>
          </a:p>
          <a:p>
            <a:pPr>
              <a:spcBef>
                <a:spcPct val="0"/>
              </a:spcBef>
              <a:spcAft>
                <a:spcPct val="50000"/>
              </a:spcAft>
            </a:pPr>
            <a:r>
              <a:rPr lang="en-AU" altLang="en-US" sz="1800" dirty="0">
                <a:solidFill>
                  <a:schemeClr val="bg1">
                    <a:lumMod val="75000"/>
                  </a:schemeClr>
                </a:solidFill>
              </a:rPr>
              <a:t>Regularly review the EMS to ensure its continuing suitability, adequacy and effectiveness.</a:t>
            </a:r>
            <a:endParaRPr lang="en-AU" altLang="en-US" sz="1800" b="0" u="sng" dirty="0">
              <a:solidFill>
                <a:schemeClr val="bg1">
                  <a:lumMod val="75000"/>
                </a:schemeClr>
              </a:solidFill>
            </a:endParaRPr>
          </a:p>
          <a:p>
            <a:pPr>
              <a:spcBef>
                <a:spcPct val="0"/>
              </a:spcBef>
              <a:spcAft>
                <a:spcPct val="50000"/>
              </a:spcAft>
              <a:buFont typeface="Wingdings 2" panose="05020102010507070707" pitchFamily="18" charset="2"/>
              <a:buChar char="¿"/>
            </a:pPr>
            <a:endParaRPr lang="en-AU" altLang="en-US" sz="1800" dirty="0">
              <a:solidFill>
                <a:srgbClr val="004964"/>
              </a:solidFill>
            </a:endParaRPr>
          </a:p>
        </p:txBody>
      </p:sp>
      <p:sp>
        <p:nvSpPr>
          <p:cNvPr id="4"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Role of Management</a:t>
            </a:r>
          </a:p>
        </p:txBody>
      </p:sp>
      <p:pic>
        <p:nvPicPr>
          <p:cNvPr id="3" name="Picture 2"/>
          <p:cNvPicPr>
            <a:picLocks noChangeAspect="1"/>
          </p:cNvPicPr>
          <p:nvPr/>
        </p:nvPicPr>
        <p:blipFill>
          <a:blip r:embed="rId3"/>
          <a:stretch>
            <a:fillRect/>
          </a:stretch>
        </p:blipFill>
        <p:spPr>
          <a:xfrm>
            <a:off x="5539087" y="3717032"/>
            <a:ext cx="3064642" cy="2828900"/>
          </a:xfrm>
          <a:prstGeom prst="rect">
            <a:avLst/>
          </a:prstGeom>
        </p:spPr>
      </p:pic>
    </p:spTree>
    <p:extLst>
      <p:ext uri="{BB962C8B-B14F-4D97-AF65-F5344CB8AC3E}">
        <p14:creationId xmlns:p14="http://schemas.microsoft.com/office/powerpoint/2010/main" val="2410718813"/>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2"/>
          <p:cNvSpPr>
            <a:spLocks noGrp="1" noChangeArrowheads="1"/>
          </p:cNvSpPr>
          <p:nvPr>
            <p:ph idx="4294967295"/>
          </p:nvPr>
        </p:nvSpPr>
        <p:spPr bwMode="auto">
          <a:xfrm>
            <a:off x="668905" y="1124744"/>
            <a:ext cx="8135937" cy="4875212"/>
          </a:xfrm>
          <a:prstGeom prst="rect">
            <a:avLst/>
          </a:prstGeom>
          <a:noFill/>
          <a:ln>
            <a:noFill/>
            <a:miter lim="800000"/>
            <a:headEnd/>
            <a:tailEnd/>
          </a:ln>
        </p:spPr>
        <p:txBody>
          <a:bodyPr lIns="90360" tIns="44280" rIns="90360" bIns="44280">
            <a:spAutoFit/>
          </a:bodyPr>
          <a:lstStyle/>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On-site gap analysis (Phase 1)</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Implementation Action Plan identifying responsibilities (Phase 1)</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rgbClr val="FF0000"/>
                </a:solidFill>
              </a:rPr>
              <a:t>Document EMS Policy, Aspects &amp; Impacts and Objectives (Phase 2)</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rgbClr val="FF0000"/>
                </a:solidFill>
              </a:rPr>
              <a:t>Document EMS processes and procedure (Phase 2)</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rgbClr val="FF0000"/>
                </a:solidFill>
              </a:rPr>
              <a:t>Create supporting documents, templates, guidance and records (Phase 2)</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‘Health Check’ utilising Implementation Action Plan for ‘progression’ (all phases – see Phase 1 for explanation)</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Internal audit of ‘implemented’ system (Phase 3) </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Management Review of ‘implemented’ system (Phase 3)</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600" dirty="0">
                <a:solidFill>
                  <a:schemeClr val="bg1">
                    <a:lumMod val="75000"/>
                  </a:schemeClr>
                </a:solidFill>
              </a:rPr>
              <a:t>Certification management (Phase 4)</a:t>
            </a:r>
          </a:p>
          <a:p>
            <a:pPr eaLnBrk="1" hangingPunct="1">
              <a:spcBef>
                <a:spcPts val="1800"/>
              </a:spcBef>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1600" dirty="0"/>
          </a:p>
        </p:txBody>
      </p:sp>
      <p:sp>
        <p:nvSpPr>
          <p:cNvPr id="264196" name="Slide Number Placeholder 5"/>
          <p:cNvSpPr>
            <a:spLocks noGrp="1"/>
          </p:cNvSpPr>
          <p:nvPr>
            <p:ph type="sldNum" sz="quarter" idx="4294967295"/>
          </p:nvPr>
        </p:nvSpPr>
        <p:spPr bwMode="auto">
          <a:xfrm>
            <a:off x="0" y="6242050"/>
            <a:ext cx="684213" cy="48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pPr>
              <a:lnSpc>
                <a:spcPct val="86000"/>
              </a:lnSpc>
              <a:buClr>
                <a:srgbClr val="000000"/>
              </a:buClr>
              <a:buSzPct val="100000"/>
              <a:buFont typeface="Times New Roman" panose="02020603050405020304" pitchFamily="18" charset="0"/>
              <a:buNone/>
            </a:pPr>
            <a:fld id="{F72804F2-5196-4FAA-A660-FC575991D01C}" type="slidenum">
              <a:rPr lang="en-GB" altLang="en-US" sz="2600" b="1"/>
              <a:pPr>
                <a:lnSpc>
                  <a:spcPct val="86000"/>
                </a:lnSpc>
                <a:buClr>
                  <a:srgbClr val="000000"/>
                </a:buClr>
                <a:buSzPct val="100000"/>
                <a:buFont typeface="Times New Roman" panose="02020603050405020304" pitchFamily="18" charset="0"/>
                <a:buNone/>
              </a:pPr>
              <a:t>99</a:t>
            </a:fld>
            <a:endParaRPr lang="en-GB" altLang="en-US" sz="2600" b="1"/>
          </a:p>
        </p:txBody>
      </p:sp>
      <p:sp>
        <p:nvSpPr>
          <p:cNvPr id="5" name="Rectangle 1"/>
          <p:cNvSpPr txBox="1">
            <a:spLocks noChangeArrowheads="1"/>
          </p:cNvSpPr>
          <p:nvPr/>
        </p:nvSpPr>
        <p:spPr>
          <a:xfrm>
            <a:off x="899592" y="188913"/>
            <a:ext cx="7704137" cy="555625"/>
          </a:xfrm>
        </p:spPr>
        <p:txBody>
          <a:bodyPr lIns="90360" tIns="44280" rIns="90360" bIns="44280" anchor="b">
            <a:spAutoFit/>
          </a:bodyPr>
          <a:lstStyle>
            <a:lvl1pPr algn="ctr" rtl="0" eaLnBrk="0" fontAlgn="base" hangingPunct="0">
              <a:spcBef>
                <a:spcPct val="0"/>
              </a:spcBef>
              <a:spcAft>
                <a:spcPct val="0"/>
              </a:spcAft>
              <a:defRPr sz="4000">
                <a:solidFill>
                  <a:schemeClr val="bg2"/>
                </a:solidFill>
                <a:latin typeface="+mj-lt"/>
                <a:ea typeface="+mj-ea"/>
                <a:cs typeface="+mj-cs"/>
              </a:defRPr>
            </a:lvl1pPr>
            <a:lvl2pPr algn="ctr" rtl="0" eaLnBrk="0" fontAlgn="base" hangingPunct="0">
              <a:spcBef>
                <a:spcPct val="0"/>
              </a:spcBef>
              <a:spcAft>
                <a:spcPct val="0"/>
              </a:spcAft>
              <a:defRPr sz="4000">
                <a:solidFill>
                  <a:schemeClr val="bg2"/>
                </a:solidFill>
                <a:latin typeface="Verdana" pitchFamily="34" charset="0"/>
              </a:defRPr>
            </a:lvl2pPr>
            <a:lvl3pPr algn="ctr" rtl="0" eaLnBrk="0" fontAlgn="base" hangingPunct="0">
              <a:spcBef>
                <a:spcPct val="0"/>
              </a:spcBef>
              <a:spcAft>
                <a:spcPct val="0"/>
              </a:spcAft>
              <a:defRPr sz="4000">
                <a:solidFill>
                  <a:schemeClr val="bg2"/>
                </a:solidFill>
                <a:latin typeface="Verdana" pitchFamily="34" charset="0"/>
              </a:defRPr>
            </a:lvl3pPr>
            <a:lvl4pPr algn="ctr" rtl="0" eaLnBrk="0" fontAlgn="base" hangingPunct="0">
              <a:spcBef>
                <a:spcPct val="0"/>
              </a:spcBef>
              <a:spcAft>
                <a:spcPct val="0"/>
              </a:spcAft>
              <a:defRPr sz="4000">
                <a:solidFill>
                  <a:schemeClr val="bg2"/>
                </a:solidFill>
                <a:latin typeface="Verdana" pitchFamily="34" charset="0"/>
              </a:defRPr>
            </a:lvl4pPr>
            <a:lvl5pPr algn="ctr" rtl="0" eaLnBrk="0" fontAlgn="base" hangingPunct="0">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a:lstStyle>
          <a:p>
            <a:pPr defTabSz="914400" eaLnBrk="1" hangingPunct="1">
              <a:lnSpc>
                <a:spcPct val="75000"/>
              </a:lnSpc>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kern="0" dirty="0">
                <a:solidFill>
                  <a:schemeClr val="bg1"/>
                </a:solidFill>
                <a:effectLst>
                  <a:outerShdw blurRad="38100" dist="38100" dir="2700000" algn="tl">
                    <a:srgbClr val="C0C0C0"/>
                  </a:outerShdw>
                </a:effectLst>
              </a:rPr>
              <a:t>Phase 2</a:t>
            </a:r>
          </a:p>
        </p:txBody>
      </p:sp>
    </p:spTree>
    <p:extLst>
      <p:ext uri="{BB962C8B-B14F-4D97-AF65-F5344CB8AC3E}">
        <p14:creationId xmlns:p14="http://schemas.microsoft.com/office/powerpoint/2010/main" val="316116969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QM">
  <a:themeElements>
    <a:clrScheme name="1_Presentation Sep 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esentation Sep 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Lucida Sans Unicode" pitchFamily="34" charset="0"/>
            <a:cs typeface="Lucida Sans Unicod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Lucida Sans Unicode" pitchFamily="34" charset="0"/>
            <a:cs typeface="Lucida Sans Unicode" pitchFamily="34" charset="0"/>
          </a:defRPr>
        </a:defPPr>
      </a:lstStyle>
    </a:lnDef>
  </a:objectDefaults>
  <a:extraClrSchemeLst>
    <a:extraClrScheme>
      <a:clrScheme name="1_Presentation Sep 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esentation Sep 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esentation Sep 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esentation Sep 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esentation Sep 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esentation Sep 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esentation Sep 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esentation Sep 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esentation Sep 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esentation Sep 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esentation Sep 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esentation Sep 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15EAB0DBF7044C90CF2DD13F815C95" ma:contentTypeVersion="10" ma:contentTypeDescription="Create a new document." ma:contentTypeScope="" ma:versionID="0523a29fb13f801438657e5e511abf14">
  <xsd:schema xmlns:xsd="http://www.w3.org/2001/XMLSchema" xmlns:xs="http://www.w3.org/2001/XMLSchema" xmlns:p="http://schemas.microsoft.com/office/2006/metadata/properties" xmlns:ns2="07c2b9fa-66c9-4354-acf2-dd19d5996b63" xmlns:ns3="38a88543-0521-478c-b735-9bcaf3dd3af4" targetNamespace="http://schemas.microsoft.com/office/2006/metadata/properties" ma:root="true" ma:fieldsID="7873bd966a3830791c869bcb7a7058ee" ns2:_="" ns3:_="">
    <xsd:import namespace="07c2b9fa-66c9-4354-acf2-dd19d5996b63"/>
    <xsd:import namespace="38a88543-0521-478c-b735-9bcaf3dd3a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c2b9fa-66c9-4354-acf2-dd19d5996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a88543-0521-478c-b735-9bcaf3dd3a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4A5B4A-9EF7-4106-BF07-1D5CCDAD1C1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4AAC947-5D25-43DA-9CF4-36D454CB0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c2b9fa-66c9-4354-acf2-dd19d5996b63"/>
    <ds:schemaRef ds:uri="38a88543-0521-478c-b735-9bcaf3dd3a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05DB91-3578-4439-A843-4F0268682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18569</TotalTime>
  <Words>14165</Words>
  <Application>Microsoft Office PowerPoint</Application>
  <PresentationFormat>On-screen Show (4:3)</PresentationFormat>
  <Paragraphs>1501</Paragraphs>
  <Slides>171</Slides>
  <Notes>95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171</vt:i4>
      </vt:variant>
    </vt:vector>
  </HeadingPairs>
  <TitlesOfParts>
    <vt:vector size="177" baseType="lpstr">
      <vt:lpstr>Arial</vt:lpstr>
      <vt:lpstr>Times New Roman</vt:lpstr>
      <vt:lpstr>Verdana</vt:lpstr>
      <vt:lpstr>Wingdings</vt:lpstr>
      <vt:lpstr>Wingdings 2</vt:lpstr>
      <vt:lpstr>FQM</vt:lpstr>
      <vt:lpstr>PowerPoint Presentation</vt:lpstr>
      <vt:lpstr>PowerPoint Presentation</vt:lpstr>
      <vt:lpstr>PowerPoint Presentation</vt:lpstr>
      <vt:lpstr>Meet the Trainer and You</vt:lpstr>
      <vt:lpstr>About OPA</vt:lpstr>
      <vt:lpstr>About OPA</vt:lpstr>
      <vt:lpstr>About FQM Ltd</vt:lpstr>
      <vt:lpstr>Course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Interaction of EMS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Interaction of EMS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Corrective Action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Constraints</vt:lpstr>
      <vt:lpstr>Final Words</vt:lpstr>
      <vt:lpstr>Questions?</vt:lpstr>
      <vt:lpstr>Thank You  Contact Details; info@fqmltd.com chris.Docherty@fqmltd.com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EMS Implementation Training</dc:title>
  <dc:creator>Chris.Docherty@fqmltd.com</dc:creator>
  <cp:keywords>FQM Training</cp:keywords>
  <cp:lastModifiedBy>Julie McKee</cp:lastModifiedBy>
  <cp:revision>320</cp:revision>
  <dcterms:modified xsi:type="dcterms:W3CDTF">2019-12-05T13:26:03Z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0x0101004715EAB0DBF7044C90CF2DD13F815C95</vt:lpwstr>
  </property>
  <property fmtid="{D5CDD505-2E9C-101B-9397-08002B2CF9AE}" pid="3" name="Order">
    <vt:r8>611200</vt:r8>
  </property>
</Properties>
</file>