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667" r:id="rId5"/>
  </p:sldMasterIdLst>
  <p:notesMasterIdLst>
    <p:notesMasterId r:id="rId72"/>
  </p:notesMasterIdLst>
  <p:sldIdLst>
    <p:sldId id="256" r:id="rId6"/>
    <p:sldId id="349" r:id="rId7"/>
    <p:sldId id="261" r:id="rId8"/>
    <p:sldId id="267" r:id="rId9"/>
    <p:sldId id="268" r:id="rId10"/>
    <p:sldId id="356" r:id="rId11"/>
    <p:sldId id="357" r:id="rId12"/>
    <p:sldId id="358" r:id="rId13"/>
    <p:sldId id="360" r:id="rId14"/>
    <p:sldId id="361" r:id="rId15"/>
    <p:sldId id="362" r:id="rId16"/>
    <p:sldId id="363" r:id="rId17"/>
    <p:sldId id="364" r:id="rId18"/>
    <p:sldId id="283" r:id="rId19"/>
    <p:sldId id="366" r:id="rId20"/>
    <p:sldId id="367" r:id="rId21"/>
    <p:sldId id="369" r:id="rId22"/>
    <p:sldId id="368" r:id="rId23"/>
    <p:sldId id="370" r:id="rId24"/>
    <p:sldId id="371" r:id="rId25"/>
    <p:sldId id="372" r:id="rId26"/>
    <p:sldId id="373" r:id="rId27"/>
    <p:sldId id="374" r:id="rId28"/>
    <p:sldId id="375" r:id="rId29"/>
    <p:sldId id="377" r:id="rId30"/>
    <p:sldId id="378" r:id="rId31"/>
    <p:sldId id="379" r:id="rId32"/>
    <p:sldId id="380" r:id="rId33"/>
    <p:sldId id="381" r:id="rId34"/>
    <p:sldId id="383" r:id="rId35"/>
    <p:sldId id="382"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413" r:id="rId66"/>
    <p:sldId id="414" r:id="rId67"/>
    <p:sldId id="415" r:id="rId68"/>
    <p:sldId id="416" r:id="rId69"/>
    <p:sldId id="417" r:id="rId70"/>
    <p:sldId id="355"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F00C8-9CD4-494C-99E3-0C6DCA600806}" v="8" dt="2019-12-05T12:00:20.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7" autoAdjust="0"/>
  </p:normalViewPr>
  <p:slideViewPr>
    <p:cSldViewPr>
      <p:cViewPr varScale="1">
        <p:scale>
          <a:sx n="104" d="100"/>
          <a:sy n="104" d="100"/>
        </p:scale>
        <p:origin x="1746"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9762"/>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McKee" userId="e2f7bd7b-c0b2-4781-83cf-6c02d92d4858" providerId="ADAL" clId="{266F00C8-9CD4-494C-99E3-0C6DCA600806}"/>
    <pc:docChg chg="undo custSel addSld delSld modSld">
      <pc:chgData name="Julie McKee" userId="e2f7bd7b-c0b2-4781-83cf-6c02d92d4858" providerId="ADAL" clId="{266F00C8-9CD4-494C-99E3-0C6DCA600806}" dt="2019-12-05T12:00:20.542" v="9"/>
      <pc:docMkLst>
        <pc:docMk/>
      </pc:docMkLst>
      <pc:sldChg chg="add del">
        <pc:chgData name="Julie McKee" userId="e2f7bd7b-c0b2-4781-83cf-6c02d92d4858" providerId="ADAL" clId="{266F00C8-9CD4-494C-99E3-0C6DCA600806}" dt="2019-12-05T12:00:06.372" v="5" actId="2696"/>
        <pc:sldMkLst>
          <pc:docMk/>
          <pc:sldMk cId="0" sldId="256"/>
        </pc:sldMkLst>
      </pc:sldChg>
      <pc:sldChg chg="add del">
        <pc:chgData name="Julie McKee" userId="e2f7bd7b-c0b2-4781-83cf-6c02d92d4858" providerId="ADAL" clId="{266F00C8-9CD4-494C-99E3-0C6DCA600806}" dt="2019-12-05T12:00:17.852" v="8"/>
        <pc:sldMkLst>
          <pc:docMk/>
          <pc:sldMk cId="120744926" sldId="288"/>
        </pc:sldMkLst>
      </pc:sldChg>
      <pc:sldChg chg="modSp add del">
        <pc:chgData name="Julie McKee" userId="e2f7bd7b-c0b2-4781-83cf-6c02d92d4858" providerId="ADAL" clId="{266F00C8-9CD4-494C-99E3-0C6DCA600806}" dt="2019-12-05T12:00:20.542" v="9"/>
        <pc:sldMkLst>
          <pc:docMk/>
          <pc:sldMk cId="0" sldId="418"/>
        </pc:sldMkLst>
        <pc:spChg chg="mod">
          <ac:chgData name="Julie McKee" userId="e2f7bd7b-c0b2-4781-83cf-6c02d92d4858" providerId="ADAL" clId="{266F00C8-9CD4-494C-99E3-0C6DCA600806}" dt="2019-12-05T12:00:08.362" v="7"/>
          <ac:spMkLst>
            <pc:docMk/>
            <pc:sldMk cId="0" sldId="418"/>
            <ac:spMk id="6" creationId="{00000000-0000-0000-0000-000000000000}"/>
          </ac:spMkLst>
        </pc:spChg>
      </pc:sldChg>
    </pc:docChg>
  </pc:docChgLst>
  <pc:docChgLst>
    <pc:chgData name="Chris Docherty" userId="53e1c077-005d-4338-b9ad-6b4bcf096a6a" providerId="ADAL" clId="{D958AF53-8D78-48FD-BD53-371AE4FE851E}"/>
    <pc:docChg chg="undo custSel delSld modSld modMainMaster">
      <pc:chgData name="Chris Docherty" userId="53e1c077-005d-4338-b9ad-6b4bcf096a6a" providerId="ADAL" clId="{D958AF53-8D78-48FD-BD53-371AE4FE851E}" dt="2019-12-03T08:26:24.659" v="41" actId="1037"/>
      <pc:docMkLst>
        <pc:docMk/>
      </pc:docMkLst>
      <pc:sldChg chg="modSp">
        <pc:chgData name="Chris Docherty" userId="53e1c077-005d-4338-b9ad-6b4bcf096a6a" providerId="ADAL" clId="{D958AF53-8D78-48FD-BD53-371AE4FE851E}" dt="2019-12-03T08:19:10.167" v="12" actId="20577"/>
        <pc:sldMkLst>
          <pc:docMk/>
          <pc:sldMk cId="0" sldId="256"/>
        </pc:sldMkLst>
        <pc:spChg chg="mod">
          <ac:chgData name="Chris Docherty" userId="53e1c077-005d-4338-b9ad-6b4bcf096a6a" providerId="ADAL" clId="{D958AF53-8D78-48FD-BD53-371AE4FE851E}" dt="2019-12-03T08:19:10.167" v="12" actId="20577"/>
          <ac:spMkLst>
            <pc:docMk/>
            <pc:sldMk cId="0" sldId="256"/>
            <ac:spMk id="6" creationId="{00000000-0000-0000-0000-000000000000}"/>
          </ac:spMkLst>
        </pc:spChg>
      </pc:sldChg>
      <pc:sldChg chg="del">
        <pc:chgData name="Chris Docherty" userId="53e1c077-005d-4338-b9ad-6b4bcf096a6a" providerId="ADAL" clId="{D958AF53-8D78-48FD-BD53-371AE4FE851E}" dt="2019-12-03T08:19:53.600" v="15" actId="2696"/>
        <pc:sldMkLst>
          <pc:docMk/>
          <pc:sldMk cId="120744926" sldId="288"/>
        </pc:sldMkLst>
      </pc:sldChg>
      <pc:sldChg chg="delSp">
        <pc:chgData name="Chris Docherty" userId="53e1c077-005d-4338-b9ad-6b4bcf096a6a" providerId="ADAL" clId="{D958AF53-8D78-48FD-BD53-371AE4FE851E}" dt="2019-12-03T08:19:38.984" v="14" actId="478"/>
        <pc:sldMkLst>
          <pc:docMk/>
          <pc:sldMk cId="0" sldId="349"/>
        </pc:sldMkLst>
        <pc:grpChg chg="del">
          <ac:chgData name="Chris Docherty" userId="53e1c077-005d-4338-b9ad-6b4bcf096a6a" providerId="ADAL" clId="{D958AF53-8D78-48FD-BD53-371AE4FE851E}" dt="2019-12-03T08:19:38.984" v="14" actId="478"/>
          <ac:grpSpMkLst>
            <pc:docMk/>
            <pc:sldMk cId="0" sldId="349"/>
            <ac:grpSpMk id="8" creationId="{00000000-0000-0000-0000-000000000000}"/>
          </ac:grpSpMkLst>
        </pc:grpChg>
      </pc:sldChg>
      <pc:sldChg chg="del">
        <pc:chgData name="Chris Docherty" userId="53e1c077-005d-4338-b9ad-6b4bcf096a6a" providerId="ADAL" clId="{D958AF53-8D78-48FD-BD53-371AE4FE851E}" dt="2019-12-03T08:19:21.695" v="13" actId="2696"/>
        <pc:sldMkLst>
          <pc:docMk/>
          <pc:sldMk cId="0" sldId="352"/>
        </pc:sldMkLst>
      </pc:sldChg>
      <pc:sldChg chg="del">
        <pc:chgData name="Chris Docherty" userId="53e1c077-005d-4338-b9ad-6b4bcf096a6a" providerId="ADAL" clId="{D958AF53-8D78-48FD-BD53-371AE4FE851E}" dt="2019-12-03T08:18:39.352" v="1" actId="2696"/>
        <pc:sldMkLst>
          <pc:docMk/>
          <pc:sldMk cId="0" sldId="353"/>
        </pc:sldMkLst>
      </pc:sldChg>
      <pc:sldChg chg="modSp">
        <pc:chgData name="Chris Docherty" userId="53e1c077-005d-4338-b9ad-6b4bcf096a6a" providerId="ADAL" clId="{D958AF53-8D78-48FD-BD53-371AE4FE851E}" dt="2019-12-03T08:26:24.659" v="41" actId="1037"/>
        <pc:sldMkLst>
          <pc:docMk/>
          <pc:sldMk cId="3217412783" sldId="415"/>
        </pc:sldMkLst>
        <pc:spChg chg="mod">
          <ac:chgData name="Chris Docherty" userId="53e1c077-005d-4338-b9ad-6b4bcf096a6a" providerId="ADAL" clId="{D958AF53-8D78-48FD-BD53-371AE4FE851E}" dt="2019-12-03T08:26:24.659" v="41" actId="1037"/>
          <ac:spMkLst>
            <pc:docMk/>
            <pc:sldMk cId="3217412783" sldId="415"/>
            <ac:spMk id="5" creationId="{00000000-0000-0000-0000-000000000000}"/>
          </ac:spMkLst>
        </pc:spChg>
        <pc:spChg chg="mod">
          <ac:chgData name="Chris Docherty" userId="53e1c077-005d-4338-b9ad-6b4bcf096a6a" providerId="ADAL" clId="{D958AF53-8D78-48FD-BD53-371AE4FE851E}" dt="2019-12-03T08:26:21.824" v="37" actId="1036"/>
          <ac:spMkLst>
            <pc:docMk/>
            <pc:sldMk cId="3217412783" sldId="415"/>
            <ac:spMk id="35843" creationId="{00000000-0000-0000-0000-000000000000}"/>
          </ac:spMkLst>
        </pc:spChg>
      </pc:sldChg>
      <pc:sldChg chg="modSp">
        <pc:chgData name="Chris Docherty" userId="53e1c077-005d-4338-b9ad-6b4bcf096a6a" providerId="ADAL" clId="{D958AF53-8D78-48FD-BD53-371AE4FE851E}" dt="2019-12-03T08:26:16.025" v="28" actId="1037"/>
        <pc:sldMkLst>
          <pc:docMk/>
          <pc:sldMk cId="1966537643" sldId="416"/>
        </pc:sldMkLst>
        <pc:picChg chg="mod">
          <ac:chgData name="Chris Docherty" userId="53e1c077-005d-4338-b9ad-6b4bcf096a6a" providerId="ADAL" clId="{D958AF53-8D78-48FD-BD53-371AE4FE851E}" dt="2019-12-03T08:26:16.025" v="28" actId="1037"/>
          <ac:picMkLst>
            <pc:docMk/>
            <pc:sldMk cId="1966537643" sldId="416"/>
            <ac:picMk id="10243" creationId="{00000000-0000-0000-0000-000000000000}"/>
          </ac:picMkLst>
        </pc:picChg>
      </pc:sldChg>
      <pc:sldChg chg="modSp">
        <pc:chgData name="Chris Docherty" userId="53e1c077-005d-4338-b9ad-6b4bcf096a6a" providerId="ADAL" clId="{D958AF53-8D78-48FD-BD53-371AE4FE851E}" dt="2019-12-03T08:26:13.378" v="22" actId="1037"/>
        <pc:sldMkLst>
          <pc:docMk/>
          <pc:sldMk cId="2161054862" sldId="417"/>
        </pc:sldMkLst>
        <pc:picChg chg="mod">
          <ac:chgData name="Chris Docherty" userId="53e1c077-005d-4338-b9ad-6b4bcf096a6a" providerId="ADAL" clId="{D958AF53-8D78-48FD-BD53-371AE4FE851E}" dt="2019-12-03T08:26:13.378" v="22" actId="1037"/>
          <ac:picMkLst>
            <pc:docMk/>
            <pc:sldMk cId="2161054862" sldId="417"/>
            <ac:picMk id="11266" creationId="{00000000-0000-0000-0000-000000000000}"/>
          </ac:picMkLst>
        </pc:picChg>
      </pc:sldChg>
      <pc:sldMasterChg chg="addSp modSp">
        <pc:chgData name="Chris Docherty" userId="53e1c077-005d-4338-b9ad-6b4bcf096a6a" providerId="ADAL" clId="{D958AF53-8D78-48FD-BD53-371AE4FE851E}" dt="2019-12-03T08:15:02.671" v="0"/>
        <pc:sldMasterMkLst>
          <pc:docMk/>
          <pc:sldMasterMk cId="2975461559" sldId="2147483667"/>
        </pc:sldMasterMkLst>
        <pc:spChg chg="add mod">
          <ac:chgData name="Chris Docherty" userId="53e1c077-005d-4338-b9ad-6b4bcf096a6a" providerId="ADAL" clId="{D958AF53-8D78-48FD-BD53-371AE4FE851E}" dt="2019-12-03T08:15:02.671" v="0"/>
          <ac:spMkLst>
            <pc:docMk/>
            <pc:sldMasterMk cId="2975461559" sldId="2147483667"/>
            <ac:spMk id="2" creationId="{90CDACD2-9A5D-4642-8C2F-3FE633CBEB8E}"/>
          </ac:spMkLst>
        </pc:spChg>
        <pc:spChg chg="add mod">
          <ac:chgData name="Chris Docherty" userId="53e1c077-005d-4338-b9ad-6b4bcf096a6a" providerId="ADAL" clId="{D958AF53-8D78-48FD-BD53-371AE4FE851E}" dt="2019-12-03T08:15:02.671" v="0"/>
          <ac:spMkLst>
            <pc:docMk/>
            <pc:sldMasterMk cId="2975461559" sldId="2147483667"/>
            <ac:spMk id="3" creationId="{0F1D98EB-C4AB-4DB9-A223-7C7336C4876E}"/>
          </ac:spMkLst>
        </pc:spChg>
        <pc:spChg chg="add mod">
          <ac:chgData name="Chris Docherty" userId="53e1c077-005d-4338-b9ad-6b4bcf096a6a" providerId="ADAL" clId="{D958AF53-8D78-48FD-BD53-371AE4FE851E}" dt="2019-12-03T08:15:02.671" v="0"/>
          <ac:spMkLst>
            <pc:docMk/>
            <pc:sldMasterMk cId="2975461559" sldId="2147483667"/>
            <ac:spMk id="4" creationId="{BAFA3930-7916-4110-A869-B63369D0DB50}"/>
          </ac:spMkLst>
        </pc:spChg>
        <pc:spChg chg="add mod">
          <ac:chgData name="Chris Docherty" userId="53e1c077-005d-4338-b9ad-6b4bcf096a6a" providerId="ADAL" clId="{D958AF53-8D78-48FD-BD53-371AE4FE851E}" dt="2019-12-03T08:15:02.671" v="0"/>
          <ac:spMkLst>
            <pc:docMk/>
            <pc:sldMasterMk cId="2975461559" sldId="2147483667"/>
            <ac:spMk id="5" creationId="{7159AEB3-D1B1-43FE-97B2-5B3F1DB18576}"/>
          </ac:spMkLst>
        </pc:spChg>
        <pc:spChg chg="add mod">
          <ac:chgData name="Chris Docherty" userId="53e1c077-005d-4338-b9ad-6b4bcf096a6a" providerId="ADAL" clId="{D958AF53-8D78-48FD-BD53-371AE4FE851E}" dt="2019-12-03T08:15:02.671" v="0"/>
          <ac:spMkLst>
            <pc:docMk/>
            <pc:sldMasterMk cId="2975461559" sldId="2147483667"/>
            <ac:spMk id="6" creationId="{4EEC7710-E6EE-48D6-820A-74EE4DECF28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6A95C5-8703-400C-9026-BBA683766876}" type="datetimeFigureOut">
              <a:rPr lang="en-GB" smtClean="0"/>
              <a:pPr/>
              <a:t>05/12/2019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5883B5-7EE8-4B57-8E0A-47B4CC7A0437}" type="slidenum">
              <a:rPr lang="en-GB" smtClean="0"/>
              <a:pPr/>
              <a:t>‹#›</a:t>
            </a:fld>
            <a:endParaRPr lang="en-GB" dirty="0"/>
          </a:p>
        </p:txBody>
      </p:sp>
    </p:spTree>
    <p:extLst>
      <p:ext uri="{BB962C8B-B14F-4D97-AF65-F5344CB8AC3E}">
        <p14:creationId xmlns:p14="http://schemas.microsoft.com/office/powerpoint/2010/main" val="121443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43000" y="684213"/>
            <a:ext cx="4573588" cy="3430587"/>
          </a:xfrm>
          <a:ln/>
        </p:spPr>
      </p:sp>
      <p:sp>
        <p:nvSpPr>
          <p:cNvPr id="100355" name="Rectangle 3"/>
          <p:cNvSpPr>
            <a:spLocks noGrp="1" noChangeArrowheads="1"/>
          </p:cNvSpPr>
          <p:nvPr>
            <p:ph type="body" idx="1"/>
          </p:nvPr>
        </p:nvSpPr>
        <p:spPr>
          <a:xfrm>
            <a:off x="914400" y="4343400"/>
            <a:ext cx="5029200" cy="4116388"/>
          </a:xfrm>
          <a:noFill/>
          <a:ln/>
        </p:spPr>
        <p:txBody>
          <a:bodyPr/>
          <a:lstStyle/>
          <a:p>
            <a:endParaRPr lang="en-US" dirty="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4213"/>
            <a:ext cx="4573588" cy="3430587"/>
          </a:xfrm>
          <a:ln/>
        </p:spPr>
      </p:sp>
      <p:sp>
        <p:nvSpPr>
          <p:cNvPr id="105475" name="Rectangle 3"/>
          <p:cNvSpPr>
            <a:spLocks noGrp="1" noChangeArrowheads="1"/>
          </p:cNvSpPr>
          <p:nvPr>
            <p:ph type="body" idx="1"/>
          </p:nvPr>
        </p:nvSpPr>
        <p:spPr>
          <a:xfrm>
            <a:off x="914400" y="4343400"/>
            <a:ext cx="5029200" cy="4116388"/>
          </a:xfrm>
          <a:noFill/>
          <a:ln/>
        </p:spPr>
        <p:txBody>
          <a:bodyPr/>
          <a:lstStyle/>
          <a:p>
            <a:endParaRPr lang="en-US" dirty="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4213"/>
            <a:ext cx="4573588" cy="3430587"/>
          </a:xfrm>
          <a:ln/>
        </p:spPr>
      </p:sp>
      <p:sp>
        <p:nvSpPr>
          <p:cNvPr id="105475" name="Rectangle 3"/>
          <p:cNvSpPr>
            <a:spLocks noGrp="1" noChangeArrowheads="1"/>
          </p:cNvSpPr>
          <p:nvPr>
            <p:ph type="body" idx="1"/>
          </p:nvPr>
        </p:nvSpPr>
        <p:spPr>
          <a:xfrm>
            <a:off x="914400" y="4343400"/>
            <a:ext cx="5029200" cy="4116388"/>
          </a:xfrm>
          <a:noFill/>
          <a:ln/>
        </p:spPr>
        <p:txBody>
          <a:bodyPr/>
          <a:lstStyle/>
          <a:p>
            <a:endParaRPr lang="en-US" dirty="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1143000" y="684213"/>
            <a:ext cx="4573588" cy="3430587"/>
          </a:xfrm>
          <a:ln/>
        </p:spPr>
      </p:sp>
      <p:sp>
        <p:nvSpPr>
          <p:cNvPr id="163843" name="Rectangle 3"/>
          <p:cNvSpPr>
            <a:spLocks noGrp="1" noChangeArrowheads="1"/>
          </p:cNvSpPr>
          <p:nvPr>
            <p:ph type="body" idx="1"/>
          </p:nvPr>
        </p:nvSpPr>
        <p:spPr>
          <a:xfrm>
            <a:off x="914400" y="4343400"/>
            <a:ext cx="5029200" cy="4116388"/>
          </a:xfrm>
          <a:noFill/>
          <a:ln/>
        </p:spPr>
        <p:txBody>
          <a:bodyPr/>
          <a:lstStyle/>
          <a:p>
            <a:endParaRPr lang="en-US" dirty="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43000" y="684213"/>
            <a:ext cx="4573588" cy="3430587"/>
          </a:xfrm>
          <a:ln/>
        </p:spPr>
      </p:sp>
      <p:sp>
        <p:nvSpPr>
          <p:cNvPr id="101379" name="Rectangle 3"/>
          <p:cNvSpPr>
            <a:spLocks noGrp="1" noChangeArrowheads="1"/>
          </p:cNvSpPr>
          <p:nvPr>
            <p:ph type="body" idx="1"/>
          </p:nvPr>
        </p:nvSpPr>
        <p:spPr>
          <a:xfrm>
            <a:off x="914400" y="4343400"/>
            <a:ext cx="5029200" cy="4116388"/>
          </a:xfrm>
          <a:noFill/>
          <a:ln/>
        </p:spPr>
        <p:txBody>
          <a:bodyPr/>
          <a:lstStyle/>
          <a:p>
            <a:endParaRPr lang="en-US" dirty="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4213"/>
            <a:ext cx="4573588" cy="3430587"/>
          </a:xfrm>
          <a:ln/>
        </p:spPr>
      </p:sp>
      <p:sp>
        <p:nvSpPr>
          <p:cNvPr id="105475" name="Rectangle 3"/>
          <p:cNvSpPr>
            <a:spLocks noGrp="1" noChangeArrowheads="1"/>
          </p:cNvSpPr>
          <p:nvPr>
            <p:ph type="body" idx="1"/>
          </p:nvPr>
        </p:nvSpPr>
        <p:spPr>
          <a:xfrm>
            <a:off x="914400" y="4343400"/>
            <a:ext cx="5029200" cy="4116388"/>
          </a:xfrm>
          <a:noFill/>
          <a:ln/>
        </p:spPr>
        <p:txBody>
          <a:bodyPr/>
          <a:lstStyle/>
          <a:p>
            <a:endParaRPr lang="en-US" dirty="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4213"/>
            <a:ext cx="4573588" cy="3430587"/>
          </a:xfrm>
          <a:ln/>
        </p:spPr>
      </p:sp>
      <p:sp>
        <p:nvSpPr>
          <p:cNvPr id="105475" name="Rectangle 3"/>
          <p:cNvSpPr>
            <a:spLocks noGrp="1" noChangeArrowheads="1"/>
          </p:cNvSpPr>
          <p:nvPr>
            <p:ph type="body" idx="1"/>
          </p:nvPr>
        </p:nvSpPr>
        <p:spPr>
          <a:xfrm>
            <a:off x="914400" y="4343400"/>
            <a:ext cx="5029200" cy="4116388"/>
          </a:xfrm>
          <a:noFill/>
          <a:ln/>
        </p:spPr>
        <p:txBody>
          <a:bodyPr/>
          <a:lstStyle/>
          <a:p>
            <a:endParaRPr lang="en-US" dirty="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4213"/>
            <a:ext cx="4573588" cy="3430587"/>
          </a:xfrm>
          <a:ln/>
        </p:spPr>
      </p:sp>
      <p:sp>
        <p:nvSpPr>
          <p:cNvPr id="105475" name="Rectangle 3"/>
          <p:cNvSpPr>
            <a:spLocks noGrp="1" noChangeArrowheads="1"/>
          </p:cNvSpPr>
          <p:nvPr>
            <p:ph type="body" idx="1"/>
          </p:nvPr>
        </p:nvSpPr>
        <p:spPr>
          <a:xfrm>
            <a:off x="914400" y="4343400"/>
            <a:ext cx="5029200" cy="4116388"/>
          </a:xfrm>
          <a:noFill/>
          <a:ln/>
        </p:spPr>
        <p:txBody>
          <a:bodyPr/>
          <a:lstStyle/>
          <a:p>
            <a:endParaRPr lang="en-US" dirty="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4213"/>
            <a:ext cx="4573588" cy="3430587"/>
          </a:xfrm>
          <a:ln/>
        </p:spPr>
      </p:sp>
      <p:sp>
        <p:nvSpPr>
          <p:cNvPr id="105475" name="Rectangle 3"/>
          <p:cNvSpPr>
            <a:spLocks noGrp="1" noChangeArrowheads="1"/>
          </p:cNvSpPr>
          <p:nvPr>
            <p:ph type="body" idx="1"/>
          </p:nvPr>
        </p:nvSpPr>
        <p:spPr>
          <a:xfrm>
            <a:off x="914400" y="4343400"/>
            <a:ext cx="5029200" cy="4116388"/>
          </a:xfrm>
          <a:noFill/>
          <a:ln/>
        </p:spPr>
        <p:txBody>
          <a:bodyPr/>
          <a:lstStyle/>
          <a:p>
            <a:endParaRPr lang="en-US" dirty="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4213"/>
            <a:ext cx="4573588" cy="3430587"/>
          </a:xfrm>
          <a:ln/>
        </p:spPr>
      </p:sp>
      <p:sp>
        <p:nvSpPr>
          <p:cNvPr id="105475" name="Rectangle 3"/>
          <p:cNvSpPr>
            <a:spLocks noGrp="1" noChangeArrowheads="1"/>
          </p:cNvSpPr>
          <p:nvPr>
            <p:ph type="body" idx="1"/>
          </p:nvPr>
        </p:nvSpPr>
        <p:spPr>
          <a:xfrm>
            <a:off x="914400" y="4343400"/>
            <a:ext cx="5029200" cy="4116388"/>
          </a:xfrm>
          <a:noFill/>
          <a:ln/>
        </p:spPr>
        <p:txBody>
          <a:bodyPr/>
          <a:lstStyle/>
          <a:p>
            <a:endParaRPr lang="en-US" dirty="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body" idx="1"/>
          </p:nvPr>
        </p:nvSpPr>
        <p:spPr>
          <a:ln/>
        </p:spPr>
        <p:txBody>
          <a:bodyPr/>
          <a:lstStyle/>
          <a:p>
            <a:endParaRPr lang="en-US" dirty="0"/>
          </a:p>
        </p:txBody>
      </p:sp>
      <p:sp>
        <p:nvSpPr>
          <p:cNvPr id="390147" name="Rectangle 3"/>
          <p:cNvSpPr>
            <a:spLocks noGrp="1" noRot="1" noChangeAspect="1" noChangeArrowheads="1" noTextEdit="1"/>
          </p:cNvSpPr>
          <p:nvPr>
            <p:ph type="sldImg"/>
          </p:nvPr>
        </p:nvSpPr>
        <p:spPr>
          <a:xfrm>
            <a:off x="1152525" y="692150"/>
            <a:ext cx="4552950"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143000" y="684213"/>
            <a:ext cx="4573588" cy="3430587"/>
          </a:xfrm>
          <a:ln/>
        </p:spPr>
      </p:sp>
      <p:sp>
        <p:nvSpPr>
          <p:cNvPr id="105475" name="Rectangle 3"/>
          <p:cNvSpPr>
            <a:spLocks noGrp="1" noChangeArrowheads="1"/>
          </p:cNvSpPr>
          <p:nvPr>
            <p:ph type="body" idx="1"/>
          </p:nvPr>
        </p:nvSpPr>
        <p:spPr>
          <a:xfrm>
            <a:off x="914400" y="4343400"/>
            <a:ext cx="5029200" cy="4116388"/>
          </a:xfrm>
          <a:noFill/>
          <a:ln/>
        </p:spPr>
        <p:txBody>
          <a:bodyPr/>
          <a:lstStyle/>
          <a:p>
            <a:endParaRPr lang="en-US" dirty="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3" name="Group 8"/>
          <p:cNvGrpSpPr>
            <a:grpSpLocks/>
          </p:cNvGrpSpPr>
          <p:nvPr userDrawn="1"/>
        </p:nvGrpSpPr>
        <p:grpSpPr bwMode="auto">
          <a:xfrm>
            <a:off x="676275" y="-3113088"/>
            <a:ext cx="4749800" cy="7486651"/>
            <a:chOff x="675617" y="-3113622"/>
            <a:chExt cx="4750977" cy="7487691"/>
          </a:xfrm>
        </p:grpSpPr>
        <p:grpSp>
          <p:nvGrpSpPr>
            <p:cNvPr id="4" name="Group 4"/>
            <p:cNvGrpSpPr>
              <a:grpSpLocks/>
            </p:cNvGrpSpPr>
            <p:nvPr/>
          </p:nvGrpSpPr>
          <p:grpSpPr bwMode="auto">
            <a:xfrm>
              <a:off x="675617" y="-3082"/>
              <a:ext cx="2232248" cy="1264340"/>
              <a:chOff x="683568" y="9899"/>
              <a:chExt cx="4847575" cy="2523201"/>
            </a:xfrm>
          </p:grpSpPr>
          <p:pic>
            <p:nvPicPr>
              <p:cNvPr id="9" name="Picture 16" descr="FQM Logo + Strap.jpg"/>
              <p:cNvPicPr>
                <a:picLocks noChangeAspect="1"/>
              </p:cNvPicPr>
              <p:nvPr/>
            </p:nvPicPr>
            <p:blipFill>
              <a:blip r:embed="rId2" cstate="print"/>
              <a:srcRect l="1872" t="4485"/>
              <a:stretch>
                <a:fillRect/>
              </a:stretch>
            </p:blipFill>
            <p:spPr bwMode="auto">
              <a:xfrm>
                <a:off x="683568" y="9899"/>
                <a:ext cx="4824536" cy="2416386"/>
              </a:xfrm>
              <a:prstGeom prst="rect">
                <a:avLst/>
              </a:prstGeom>
              <a:noFill/>
              <a:ln w="9525">
                <a:noFill/>
                <a:miter lim="800000"/>
                <a:headEnd/>
                <a:tailEnd/>
              </a:ln>
            </p:spPr>
          </p:pic>
          <p:sp>
            <p:nvSpPr>
              <p:cNvPr id="10" name="Rectangle 6"/>
              <p:cNvSpPr>
                <a:spLocks noChangeArrowheads="1"/>
              </p:cNvSpPr>
              <p:nvPr/>
            </p:nvSpPr>
            <p:spPr bwMode="auto">
              <a:xfrm>
                <a:off x="2400185" y="1452980"/>
                <a:ext cx="3130958" cy="1080120"/>
              </a:xfrm>
              <a:prstGeom prst="rect">
                <a:avLst/>
              </a:prstGeom>
              <a:solidFill>
                <a:schemeClr val="bg1"/>
              </a:solidFill>
              <a:ln w="9525" algn="ctr">
                <a:noFill/>
                <a:round/>
                <a:headEnd/>
                <a:tailEnd/>
              </a:ln>
            </p:spPr>
            <p:txBody>
              <a:bodyPr/>
              <a:lstStyle/>
              <a:p>
                <a:endParaRPr lang="en-US" dirty="0"/>
              </a:p>
            </p:txBody>
          </p:sp>
        </p:grpSp>
        <p:grpSp>
          <p:nvGrpSpPr>
            <p:cNvPr id="5" name="Group 4"/>
            <p:cNvGrpSpPr>
              <a:grpSpLocks/>
            </p:cNvGrpSpPr>
            <p:nvPr/>
          </p:nvGrpSpPr>
          <p:grpSpPr bwMode="auto">
            <a:xfrm>
              <a:off x="1505154" y="-3113622"/>
              <a:ext cx="3921440" cy="7487691"/>
              <a:chOff x="1505154" y="-3113622"/>
              <a:chExt cx="3921440" cy="7487691"/>
            </a:xfrm>
          </p:grpSpPr>
          <p:sp>
            <p:nvSpPr>
              <p:cNvPr id="6" name="Rectangle 5"/>
              <p:cNvSpPr>
                <a:spLocks noChangeArrowheads="1"/>
              </p:cNvSpPr>
              <p:nvPr/>
            </p:nvSpPr>
            <p:spPr bwMode="auto">
              <a:xfrm flipH="1">
                <a:off x="5367857" y="-3113622"/>
                <a:ext cx="58737" cy="7487691"/>
              </a:xfrm>
              <a:prstGeom prst="rect">
                <a:avLst/>
              </a:prstGeom>
              <a:solidFill>
                <a:srgbClr val="DCE36D"/>
              </a:solidFill>
              <a:ln w="9525">
                <a:solidFill>
                  <a:srgbClr val="D5E05F"/>
                </a:solidFill>
                <a:miter lim="800000"/>
                <a:headEnd/>
                <a:tailEnd/>
              </a:ln>
              <a:scene3d>
                <a:camera prst="orthographicFront">
                  <a:rot lat="0" lon="0" rev="5400000"/>
                </a:camera>
                <a:lightRig rig="threePt" dir="t"/>
              </a:scene3d>
            </p:spPr>
            <p:txBody>
              <a:bodyPr/>
              <a:lstStyle/>
              <a:p>
                <a:pPr defTabSz="914400" eaLnBrk="1" hangingPunct="1">
                  <a:lnSpc>
                    <a:spcPct val="100000"/>
                  </a:lnSpc>
                  <a:buClrTx/>
                  <a:buSzTx/>
                  <a:buFontTx/>
                  <a:buNone/>
                  <a:defRPr/>
                </a:pPr>
                <a:endParaRPr lang="en-US" sz="2000" dirty="0">
                  <a:solidFill>
                    <a:schemeClr val="tx1"/>
                  </a:solidFill>
                  <a:latin typeface="Arial" charset="0"/>
                </a:endParaRPr>
              </a:p>
            </p:txBody>
          </p:sp>
          <p:sp>
            <p:nvSpPr>
              <p:cNvPr id="7" name="Isosceles Triangle 1"/>
              <p:cNvSpPr>
                <a:spLocks noChangeArrowheads="1"/>
              </p:cNvSpPr>
              <p:nvPr/>
            </p:nvSpPr>
            <p:spPr bwMode="auto">
              <a:xfrm>
                <a:off x="1505154" y="599618"/>
                <a:ext cx="310780" cy="72008"/>
              </a:xfrm>
              <a:prstGeom prst="triangle">
                <a:avLst>
                  <a:gd name="adj" fmla="val 50000"/>
                </a:avLst>
              </a:prstGeom>
              <a:solidFill>
                <a:srgbClr val="EAEDA5"/>
              </a:solidFill>
              <a:ln w="9525" algn="ctr">
                <a:noFill/>
                <a:round/>
                <a:headEnd/>
                <a:tailEnd/>
              </a:ln>
            </p:spPr>
            <p:txBody>
              <a:bodyPr/>
              <a:lstStyle/>
              <a:p>
                <a:endParaRPr lang="en-US" dirty="0"/>
              </a:p>
            </p:txBody>
          </p:sp>
        </p:grpSp>
      </p:grpSp>
      <p:grpSp>
        <p:nvGrpSpPr>
          <p:cNvPr id="11" name="Group 12"/>
          <p:cNvGrpSpPr>
            <a:grpSpLocks/>
          </p:cNvGrpSpPr>
          <p:nvPr userDrawn="1"/>
        </p:nvGrpSpPr>
        <p:grpSpPr bwMode="auto">
          <a:xfrm>
            <a:off x="1736303" y="6640513"/>
            <a:ext cx="5788025" cy="207962"/>
            <a:chOff x="1475657" y="2491591"/>
            <a:chExt cx="5788288" cy="209146"/>
          </a:xfrm>
        </p:grpSpPr>
        <p:pic>
          <p:nvPicPr>
            <p:cNvPr id="12" name="Picture 13" descr="FQM Logo + Strap.jpg"/>
            <p:cNvPicPr>
              <a:picLocks noChangeAspect="1"/>
            </p:cNvPicPr>
            <p:nvPr/>
          </p:nvPicPr>
          <p:blipFill>
            <a:blip r:embed="rId2" cstate="print"/>
            <a:srcRect l="41116" t="77441" r="28979" b="14291"/>
            <a:stretch>
              <a:fillRect/>
            </a:stretch>
          </p:blipFill>
          <p:spPr bwMode="auto">
            <a:xfrm>
              <a:off x="3202580" y="2491591"/>
              <a:ext cx="1470211" cy="209146"/>
            </a:xfrm>
            <a:prstGeom prst="rect">
              <a:avLst/>
            </a:prstGeom>
            <a:noFill/>
            <a:ln w="9525">
              <a:noFill/>
              <a:miter lim="800000"/>
              <a:headEnd/>
              <a:tailEnd/>
            </a:ln>
          </p:spPr>
        </p:pic>
        <p:pic>
          <p:nvPicPr>
            <p:cNvPr id="13" name="Picture 16" descr="FQM Logo + Strap.jpg"/>
            <p:cNvPicPr>
              <a:picLocks noChangeAspect="1"/>
            </p:cNvPicPr>
            <p:nvPr/>
          </p:nvPicPr>
          <p:blipFill>
            <a:blip r:embed="rId2" cstate="print"/>
            <a:srcRect l="36317" t="68500" r="28194" b="23587"/>
            <a:stretch>
              <a:fillRect/>
            </a:stretch>
          </p:blipFill>
          <p:spPr bwMode="auto">
            <a:xfrm>
              <a:off x="1475657" y="2491591"/>
              <a:ext cx="1744854" cy="200181"/>
            </a:xfrm>
            <a:prstGeom prst="rect">
              <a:avLst/>
            </a:prstGeom>
            <a:noFill/>
            <a:ln w="9525">
              <a:noFill/>
              <a:miter lim="800000"/>
              <a:headEnd/>
              <a:tailEnd/>
            </a:ln>
          </p:spPr>
        </p:pic>
        <p:pic>
          <p:nvPicPr>
            <p:cNvPr id="14" name="Picture 16" descr="FQM Logo + Strap.jpg"/>
            <p:cNvPicPr>
              <a:picLocks noChangeAspect="1"/>
            </p:cNvPicPr>
            <p:nvPr/>
          </p:nvPicPr>
          <p:blipFill>
            <a:blip r:embed="rId2" cstate="print"/>
            <a:srcRect l="41180" t="86900" r="6081" b="6023"/>
            <a:stretch>
              <a:fillRect/>
            </a:stretch>
          </p:blipFill>
          <p:spPr bwMode="auto">
            <a:xfrm>
              <a:off x="4670903" y="2509521"/>
              <a:ext cx="2593042" cy="179020"/>
            </a:xfrm>
            <a:prstGeom prst="rect">
              <a:avLst/>
            </a:prstGeom>
            <a:noFill/>
            <a:ln w="9525">
              <a:noFill/>
              <a:miter lim="800000"/>
              <a:headEnd/>
              <a:tailEnd/>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FACA8624-09B6-4391-B2DC-78D95B72BD1C}" type="slidenum">
              <a:rPr lang="en-US"/>
              <a:pPr/>
              <a:t>‹#›</a:t>
            </a:fld>
            <a:endParaRPr lang="en-US" dirty="0"/>
          </a:p>
        </p:txBody>
      </p:sp>
    </p:spTree>
    <p:extLst>
      <p:ext uri="{BB962C8B-B14F-4D97-AF65-F5344CB8AC3E}">
        <p14:creationId xmlns:p14="http://schemas.microsoft.com/office/powerpoint/2010/main" val="215167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p:nvPr userDrawn="1"/>
        </p:nvSpPr>
        <p:spPr>
          <a:xfrm>
            <a:off x="0" y="-1"/>
            <a:ext cx="9144000" cy="1295997"/>
          </a:xfrm>
          <a:prstGeom prst="rect">
            <a:avLst/>
          </a:prstGeom>
          <a:solidFill>
            <a:srgbClr val="004964"/>
          </a:solidFill>
        </p:spPr>
        <p:txBody>
          <a:bodyPr wrap="square" rtlCol="0">
            <a:spAutoFit/>
          </a:bodyPr>
          <a:lstStyle/>
          <a:p>
            <a:endParaRPr lang="en-US" dirty="0"/>
          </a:p>
        </p:txBody>
      </p:sp>
      <p:pic>
        <p:nvPicPr>
          <p:cNvPr id="4" name="Picture 3" descr="FQM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171740"/>
            <a:ext cx="2123728" cy="953004"/>
          </a:xfrm>
          <a:prstGeom prst="rect">
            <a:avLst/>
          </a:prstGeom>
        </p:spPr>
      </p:pic>
    </p:spTree>
    <p:extLst>
      <p:ext uri="{BB962C8B-B14F-4D97-AF65-F5344CB8AC3E}">
        <p14:creationId xmlns:p14="http://schemas.microsoft.com/office/powerpoint/2010/main" val="413224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extBox 2"/>
          <p:cNvSpPr txBox="1"/>
          <p:nvPr userDrawn="1"/>
        </p:nvSpPr>
        <p:spPr>
          <a:xfrm>
            <a:off x="251520" y="220808"/>
            <a:ext cx="8640960" cy="467999"/>
          </a:xfrm>
          <a:prstGeom prst="rect">
            <a:avLst/>
          </a:prstGeom>
          <a:solidFill>
            <a:srgbClr val="004964"/>
          </a:solidFill>
        </p:spPr>
        <p:txBody>
          <a:bodyPr wrap="square" rtlCol="0">
            <a:spAutoFit/>
          </a:bodyPr>
          <a:lstStyle/>
          <a:p>
            <a:endParaRPr lang="en-US" dirty="0"/>
          </a:p>
        </p:txBody>
      </p:sp>
      <p:pic>
        <p:nvPicPr>
          <p:cNvPr id="4" name="Picture 3" descr="FQM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260648"/>
            <a:ext cx="789166" cy="354131"/>
          </a:xfrm>
          <a:prstGeom prst="rect">
            <a:avLst/>
          </a:prstGeom>
        </p:spPr>
      </p:pic>
    </p:spTree>
    <p:extLst>
      <p:ext uri="{BB962C8B-B14F-4D97-AF65-F5344CB8AC3E}">
        <p14:creationId xmlns:p14="http://schemas.microsoft.com/office/powerpoint/2010/main" val="76399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F9E1725-D717-4ED3-B05E-7690CF95AEA0}" type="datetimeFigureOut">
              <a:rPr lang="en-GB" smtClean="0"/>
              <a:t>05/12/2019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8FBF12-6AAD-4432-8821-D4D63D5BFA45}" type="slidenum">
              <a:rPr lang="en-GB" smtClean="0"/>
              <a:t>‹#›</a:t>
            </a:fld>
            <a:endParaRPr lang="en-GB"/>
          </a:p>
        </p:txBody>
      </p:sp>
    </p:spTree>
    <p:extLst>
      <p:ext uri="{BB962C8B-B14F-4D97-AF65-F5344CB8AC3E}">
        <p14:creationId xmlns:p14="http://schemas.microsoft.com/office/powerpoint/2010/main" val="1042158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0" y="0"/>
            <a:ext cx="611188" cy="6858000"/>
          </a:xfrm>
          <a:prstGeom prst="rect">
            <a:avLst/>
          </a:prstGeom>
          <a:solidFill>
            <a:srgbClr val="0D4962"/>
          </a:solidFill>
          <a:ln w="9525">
            <a:solidFill>
              <a:srgbClr val="000000"/>
            </a:solidFill>
            <a:miter lim="800000"/>
            <a:headEnd/>
            <a:tailEnd/>
          </a:ln>
        </p:spPr>
        <p:txBody>
          <a:bodyPr/>
          <a:lstStyle/>
          <a:p>
            <a:pPr defTabSz="914400" eaLnBrk="1" hangingPunct="1">
              <a:lnSpc>
                <a:spcPct val="100000"/>
              </a:lnSpc>
              <a:buClrTx/>
              <a:buSzTx/>
              <a:buFontTx/>
              <a:buNone/>
              <a:defRPr/>
            </a:pPr>
            <a:endParaRPr lang="en-US" sz="2000" dirty="0">
              <a:solidFill>
                <a:schemeClr val="tx1"/>
              </a:solidFill>
              <a:latin typeface="Arial" charset="0"/>
            </a:endParaRPr>
          </a:p>
        </p:txBody>
      </p:sp>
      <p:sp>
        <p:nvSpPr>
          <p:cNvPr id="1027" name="Rectangle 4"/>
          <p:cNvSpPr>
            <a:spLocks noChangeArrowheads="1"/>
          </p:cNvSpPr>
          <p:nvPr/>
        </p:nvSpPr>
        <p:spPr bwMode="auto">
          <a:xfrm flipH="1">
            <a:off x="611188" y="0"/>
            <a:ext cx="58737" cy="6858000"/>
          </a:xfrm>
          <a:prstGeom prst="rect">
            <a:avLst/>
          </a:prstGeom>
          <a:solidFill>
            <a:srgbClr val="DCE36D"/>
          </a:solidFill>
          <a:ln w="9525">
            <a:solidFill>
              <a:srgbClr val="D5E05F"/>
            </a:solidFill>
            <a:miter lim="800000"/>
            <a:headEnd/>
            <a:tailEnd/>
          </a:ln>
        </p:spPr>
        <p:txBody>
          <a:bodyPr/>
          <a:lstStyle/>
          <a:p>
            <a:pPr defTabSz="914400" eaLnBrk="1" hangingPunct="1">
              <a:lnSpc>
                <a:spcPct val="100000"/>
              </a:lnSpc>
              <a:buClrTx/>
              <a:buSzTx/>
              <a:buFontTx/>
              <a:buNone/>
              <a:defRPr/>
            </a:pPr>
            <a:endParaRPr lang="en-US" sz="2000" dirty="0">
              <a:solidFill>
                <a:schemeClr val="tx1"/>
              </a:solidFill>
              <a:latin typeface="Arial" charset="0"/>
            </a:endParaRPr>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66" r:id="rId3"/>
  </p:sldLayoutIdLst>
  <p:txStyles>
    <p:titleStyle>
      <a:lvl1pPr algn="ctr" rtl="0" eaLnBrk="1" fontAlgn="base" hangingPunct="1">
        <a:spcBef>
          <a:spcPct val="0"/>
        </a:spcBef>
        <a:spcAft>
          <a:spcPct val="0"/>
        </a:spcAft>
        <a:defRPr sz="4000">
          <a:solidFill>
            <a:schemeClr val="bg2"/>
          </a:solidFill>
          <a:latin typeface="+mj-lt"/>
          <a:ea typeface="+mj-ea"/>
          <a:cs typeface="+mj-cs"/>
        </a:defRPr>
      </a:lvl1pPr>
      <a:lvl2pPr algn="ctr" rtl="0" eaLnBrk="1" fontAlgn="base" hangingPunct="1">
        <a:spcBef>
          <a:spcPct val="0"/>
        </a:spcBef>
        <a:spcAft>
          <a:spcPct val="0"/>
        </a:spcAft>
        <a:defRPr sz="4000">
          <a:solidFill>
            <a:schemeClr val="bg2"/>
          </a:solidFill>
          <a:latin typeface="Verdana" pitchFamily="34" charset="0"/>
        </a:defRPr>
      </a:lvl2pPr>
      <a:lvl3pPr algn="ctr" rtl="0" eaLnBrk="1" fontAlgn="base" hangingPunct="1">
        <a:spcBef>
          <a:spcPct val="0"/>
        </a:spcBef>
        <a:spcAft>
          <a:spcPct val="0"/>
        </a:spcAft>
        <a:defRPr sz="4000">
          <a:solidFill>
            <a:schemeClr val="bg2"/>
          </a:solidFill>
          <a:latin typeface="Verdana" pitchFamily="34" charset="0"/>
        </a:defRPr>
      </a:lvl3pPr>
      <a:lvl4pPr algn="ctr" rtl="0" eaLnBrk="1" fontAlgn="base" hangingPunct="1">
        <a:spcBef>
          <a:spcPct val="0"/>
        </a:spcBef>
        <a:spcAft>
          <a:spcPct val="0"/>
        </a:spcAft>
        <a:defRPr sz="4000">
          <a:solidFill>
            <a:schemeClr val="bg2"/>
          </a:solidFill>
          <a:latin typeface="Verdana" pitchFamily="34" charset="0"/>
        </a:defRPr>
      </a:lvl4pPr>
      <a:lvl5pPr algn="ctr" rtl="0" eaLnBrk="1" fontAlgn="base" hangingPunct="1">
        <a:spcBef>
          <a:spcPct val="0"/>
        </a:spcBef>
        <a:spcAft>
          <a:spcPct val="0"/>
        </a:spcAft>
        <a:defRPr sz="4000">
          <a:solidFill>
            <a:schemeClr val="bg2"/>
          </a:solidFill>
          <a:latin typeface="Verdana" pitchFamily="34" charset="0"/>
        </a:defRPr>
      </a:lvl5pPr>
      <a:lvl6pPr marL="457200" algn="ctr" rtl="0" eaLnBrk="1" fontAlgn="base" hangingPunct="1">
        <a:spcBef>
          <a:spcPct val="0"/>
        </a:spcBef>
        <a:spcAft>
          <a:spcPct val="0"/>
        </a:spcAft>
        <a:defRPr sz="4000">
          <a:solidFill>
            <a:schemeClr val="bg2"/>
          </a:solidFill>
          <a:latin typeface="Verdana" pitchFamily="34" charset="0"/>
        </a:defRPr>
      </a:lvl6pPr>
      <a:lvl7pPr marL="914400" algn="ctr" rtl="0" eaLnBrk="1" fontAlgn="base" hangingPunct="1">
        <a:spcBef>
          <a:spcPct val="0"/>
        </a:spcBef>
        <a:spcAft>
          <a:spcPct val="0"/>
        </a:spcAft>
        <a:defRPr sz="4000">
          <a:solidFill>
            <a:schemeClr val="bg2"/>
          </a:solidFill>
          <a:latin typeface="Verdana" pitchFamily="34" charset="0"/>
        </a:defRPr>
      </a:lvl7pPr>
      <a:lvl8pPr marL="1371600" algn="ctr" rtl="0" eaLnBrk="1" fontAlgn="base" hangingPunct="1">
        <a:spcBef>
          <a:spcPct val="0"/>
        </a:spcBef>
        <a:spcAft>
          <a:spcPct val="0"/>
        </a:spcAft>
        <a:defRPr sz="4000">
          <a:solidFill>
            <a:schemeClr val="bg2"/>
          </a:solidFill>
          <a:latin typeface="Verdana" pitchFamily="34" charset="0"/>
        </a:defRPr>
      </a:lvl8pPr>
      <a:lvl9pPr marL="1828800" algn="ctr" rtl="0" eaLnBrk="1" fontAlgn="base" hangingPunct="1">
        <a:spcBef>
          <a:spcPct val="0"/>
        </a:spcBef>
        <a:spcAft>
          <a:spcPct val="0"/>
        </a:spcAft>
        <a:defRPr sz="4000">
          <a:solidFill>
            <a:schemeClr val="bg2"/>
          </a:solidFill>
          <a:latin typeface="Verdana" pitchFamily="34" charset="0"/>
        </a:defRPr>
      </a:lvl9pPr>
    </p:titleStyle>
    <p:bodyStyle>
      <a:lvl1pPr marL="342900" indent="-342900" algn="l" rtl="0" eaLnBrk="1" fontAlgn="base" hangingPunct="1">
        <a:spcBef>
          <a:spcPct val="20000"/>
        </a:spcBef>
        <a:spcAft>
          <a:spcPct val="0"/>
        </a:spcAft>
        <a:buBlip>
          <a:blip r:embed="rId5"/>
        </a:buBlip>
        <a:defRPr sz="3200">
          <a:solidFill>
            <a:schemeClr val="bg2"/>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2"/>
          </a:solidFill>
          <a:latin typeface="+mn-lt"/>
        </a:defRPr>
      </a:lvl2pPr>
      <a:lvl3pPr marL="1143000" indent="-228600" algn="l" rtl="0" eaLnBrk="1" fontAlgn="base" hangingPunct="1">
        <a:spcBef>
          <a:spcPct val="20000"/>
        </a:spcBef>
        <a:spcAft>
          <a:spcPct val="0"/>
        </a:spcAft>
        <a:buChar char="•"/>
        <a:defRPr sz="2800">
          <a:solidFill>
            <a:schemeClr val="bg2"/>
          </a:solidFill>
          <a:latin typeface="+mn-lt"/>
        </a:defRPr>
      </a:lvl3pPr>
      <a:lvl4pPr marL="1600200" indent="-228600" algn="l" rtl="0" eaLnBrk="1" fontAlgn="base" hangingPunct="1">
        <a:spcBef>
          <a:spcPct val="20000"/>
        </a:spcBef>
        <a:spcAft>
          <a:spcPct val="0"/>
        </a:spcAft>
        <a:buChar char="–"/>
        <a:defRPr sz="2000">
          <a:solidFill>
            <a:schemeClr val="bg2"/>
          </a:solidFill>
          <a:latin typeface="Arial" charset="0"/>
        </a:defRPr>
      </a:lvl4pPr>
      <a:lvl5pPr marL="2057400" indent="-228600" algn="l" rtl="0" eaLnBrk="1" fontAlgn="base" hangingPunct="1">
        <a:spcBef>
          <a:spcPct val="20000"/>
        </a:spcBef>
        <a:spcAft>
          <a:spcPct val="0"/>
        </a:spcAft>
        <a:buChar char="»"/>
        <a:defRPr sz="2000">
          <a:solidFill>
            <a:schemeClr val="bg2"/>
          </a:solidFill>
          <a:latin typeface="Arial" charset="0"/>
        </a:defRPr>
      </a:lvl5pPr>
      <a:lvl6pPr marL="2514600" indent="-228600" algn="l" rtl="0" eaLnBrk="1" fontAlgn="base" hangingPunct="1">
        <a:spcBef>
          <a:spcPct val="20000"/>
        </a:spcBef>
        <a:spcAft>
          <a:spcPct val="0"/>
        </a:spcAft>
        <a:buChar char="»"/>
        <a:defRPr sz="2000">
          <a:solidFill>
            <a:schemeClr val="bg2"/>
          </a:solidFill>
          <a:latin typeface="Arial" charset="0"/>
        </a:defRPr>
      </a:lvl6pPr>
      <a:lvl7pPr marL="2971800" indent="-228600" algn="l" rtl="0" eaLnBrk="1" fontAlgn="base" hangingPunct="1">
        <a:spcBef>
          <a:spcPct val="20000"/>
        </a:spcBef>
        <a:spcAft>
          <a:spcPct val="0"/>
        </a:spcAft>
        <a:buChar char="»"/>
        <a:defRPr sz="2000">
          <a:solidFill>
            <a:schemeClr val="bg2"/>
          </a:solidFill>
          <a:latin typeface="Arial" charset="0"/>
        </a:defRPr>
      </a:lvl7pPr>
      <a:lvl8pPr marL="3429000" indent="-228600" algn="l" rtl="0" eaLnBrk="1" fontAlgn="base" hangingPunct="1">
        <a:spcBef>
          <a:spcPct val="20000"/>
        </a:spcBef>
        <a:spcAft>
          <a:spcPct val="0"/>
        </a:spcAft>
        <a:buChar char="»"/>
        <a:defRPr sz="2000">
          <a:solidFill>
            <a:schemeClr val="bg2"/>
          </a:solidFill>
          <a:latin typeface="Arial" charset="0"/>
        </a:defRPr>
      </a:lvl8pPr>
      <a:lvl9pPr marL="3886200" indent="-228600" algn="l" rtl="0" eaLnBrk="1" fontAlgn="base" hangingPunct="1">
        <a:spcBef>
          <a:spcPct val="20000"/>
        </a:spcBef>
        <a:spcAft>
          <a:spcPct val="0"/>
        </a:spcAft>
        <a:buChar char="»"/>
        <a:defRPr sz="2000">
          <a:solidFill>
            <a:schemeClr val="bg2"/>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79148C2-0A15-4D13-A90C-51A62B48F230}" type="datetimeFigureOut">
              <a:rPr lang="en-GB"/>
              <a:pPr>
                <a:defRPr/>
              </a:pPr>
              <a:t>05/12/2019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86EEB72-C6BA-43CB-8498-B388DF8766B9}" type="slidenum">
              <a:rPr lang="en-GB"/>
              <a:pPr>
                <a:defRPr/>
              </a:pPr>
              <a:t>‹#›</a:t>
            </a:fld>
            <a:endParaRPr lang="en-GB" dirty="0"/>
          </a:p>
        </p:txBody>
      </p:sp>
    </p:spTree>
    <p:extLst>
      <p:ext uri="{BB962C8B-B14F-4D97-AF65-F5344CB8AC3E}">
        <p14:creationId xmlns:p14="http://schemas.microsoft.com/office/powerpoint/2010/main" val="228064383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www.fqmtraining.vcom/" TargetMode="External"/><Relationship Id="rId4" Type="http://schemas.openxmlformats.org/officeDocument/2006/relationships/hyperlink" Target="http://www.fqmltd.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ucing ris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0502" y="5733256"/>
            <a:ext cx="2698834" cy="848864"/>
          </a:xfrm>
          <a:prstGeom prst="rect">
            <a:avLst/>
          </a:prstGeom>
        </p:spPr>
      </p:pic>
      <p:sp>
        <p:nvSpPr>
          <p:cNvPr id="6" name="TextBox 5"/>
          <p:cNvSpPr txBox="1"/>
          <p:nvPr/>
        </p:nvSpPr>
        <p:spPr>
          <a:xfrm>
            <a:off x="611560" y="2758276"/>
            <a:ext cx="7848872" cy="230832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400" b="1" dirty="0">
                <a:solidFill>
                  <a:srgbClr val="808080"/>
                </a:solidFill>
                <a:latin typeface="Verdana" panose="020B0604030504040204" pitchFamily="34" charset="0"/>
                <a:ea typeface="Verdana" panose="020B0604030504040204" pitchFamily="34" charset="0"/>
              </a:rPr>
              <a:t>Introduction to Global Standard for Packaging &amp; Packaging Materials – Issue 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80808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00336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Line 1026"/>
          <p:cNvSpPr>
            <a:spLocks noChangeShapeType="1"/>
          </p:cNvSpPr>
          <p:nvPr/>
        </p:nvSpPr>
        <p:spPr bwMode="auto">
          <a:xfrm>
            <a:off x="834489" y="6096000"/>
            <a:ext cx="4876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bIns="0" anchor="ctr"/>
          <a:lstStyle/>
          <a:p>
            <a:endParaRPr lang="en-GB" dirty="0"/>
          </a:p>
        </p:txBody>
      </p:sp>
      <p:sp>
        <p:nvSpPr>
          <p:cNvPr id="389123" name="AutoShape 1027"/>
          <p:cNvSpPr>
            <a:spLocks noChangeArrowheads="1"/>
          </p:cNvSpPr>
          <p:nvPr/>
        </p:nvSpPr>
        <p:spPr bwMode="auto">
          <a:xfrm>
            <a:off x="908050" y="2572255"/>
            <a:ext cx="2438400" cy="2438400"/>
          </a:xfrm>
          <a:prstGeom prst="flowChartConnector">
            <a:avLst/>
          </a:prstGeom>
          <a:solidFill>
            <a:schemeClr val="accent1"/>
          </a:solidFill>
          <a:ln w="57150">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bIns="0" anchor="ctr"/>
          <a:lstStyle/>
          <a:p>
            <a:endParaRPr lang="en-GB" dirty="0"/>
          </a:p>
        </p:txBody>
      </p:sp>
      <p:sp>
        <p:nvSpPr>
          <p:cNvPr id="389124" name="Line 1028"/>
          <p:cNvSpPr>
            <a:spLocks noChangeShapeType="1"/>
          </p:cNvSpPr>
          <p:nvPr/>
        </p:nvSpPr>
        <p:spPr bwMode="auto">
          <a:xfrm flipH="1">
            <a:off x="834489" y="3106553"/>
            <a:ext cx="4876800" cy="2971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bIns="0" anchor="ctr"/>
          <a:lstStyle/>
          <a:p>
            <a:endParaRPr lang="en-GB" dirty="0"/>
          </a:p>
        </p:txBody>
      </p:sp>
      <p:sp>
        <p:nvSpPr>
          <p:cNvPr id="389125" name="Line 1029"/>
          <p:cNvSpPr>
            <a:spLocks noChangeShapeType="1"/>
          </p:cNvSpPr>
          <p:nvPr/>
        </p:nvSpPr>
        <p:spPr bwMode="auto">
          <a:xfrm>
            <a:off x="908050" y="3581400"/>
            <a:ext cx="2438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bIns="0" anchor="ctr"/>
          <a:lstStyle/>
          <a:p>
            <a:endParaRPr lang="en-GB" dirty="0"/>
          </a:p>
        </p:txBody>
      </p:sp>
      <p:sp>
        <p:nvSpPr>
          <p:cNvPr id="389126" name="Line 1030"/>
          <p:cNvSpPr>
            <a:spLocks noChangeShapeType="1"/>
          </p:cNvSpPr>
          <p:nvPr/>
        </p:nvSpPr>
        <p:spPr bwMode="auto">
          <a:xfrm>
            <a:off x="1319316" y="5064826"/>
            <a:ext cx="0" cy="762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bIns="0" anchor="ctr"/>
          <a:lstStyle/>
          <a:p>
            <a:endParaRPr lang="en-GB" dirty="0"/>
          </a:p>
        </p:txBody>
      </p:sp>
      <p:sp>
        <p:nvSpPr>
          <p:cNvPr id="389127" name="Line 1031"/>
          <p:cNvSpPr>
            <a:spLocks noChangeShapeType="1"/>
          </p:cNvSpPr>
          <p:nvPr/>
        </p:nvSpPr>
        <p:spPr bwMode="auto">
          <a:xfrm>
            <a:off x="1289050" y="5064826"/>
            <a:ext cx="12192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bIns="0" anchor="ctr"/>
          <a:lstStyle/>
          <a:p>
            <a:endParaRPr lang="en-GB" dirty="0"/>
          </a:p>
        </p:txBody>
      </p:sp>
      <p:sp>
        <p:nvSpPr>
          <p:cNvPr id="389128" name="Line 1032"/>
          <p:cNvSpPr>
            <a:spLocks noChangeShapeType="1"/>
          </p:cNvSpPr>
          <p:nvPr/>
        </p:nvSpPr>
        <p:spPr bwMode="auto">
          <a:xfrm>
            <a:off x="2127250" y="2626426"/>
            <a:ext cx="0" cy="2438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bIns="0" anchor="ctr"/>
          <a:lstStyle/>
          <a:p>
            <a:endParaRPr lang="en-GB" dirty="0"/>
          </a:p>
        </p:txBody>
      </p:sp>
      <p:sp>
        <p:nvSpPr>
          <p:cNvPr id="389129" name="Text Box 1033"/>
          <p:cNvSpPr txBox="1">
            <a:spLocks noChangeArrowheads="1"/>
          </p:cNvSpPr>
          <p:nvPr/>
        </p:nvSpPr>
        <p:spPr bwMode="auto">
          <a:xfrm>
            <a:off x="1136650" y="2971800"/>
            <a:ext cx="2057400"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spAutoFit/>
          </a:bodyPr>
          <a:lstStyle/>
          <a:p>
            <a:pPr algn="l">
              <a:spcBef>
                <a:spcPct val="50000"/>
              </a:spcBef>
            </a:pPr>
            <a:r>
              <a:rPr lang="en-US" b="1" dirty="0">
                <a:latin typeface="Times New Roman" pitchFamily="18" charset="0"/>
              </a:rPr>
              <a:t> </a:t>
            </a:r>
            <a:r>
              <a:rPr lang="en-US" b="1" dirty="0">
                <a:solidFill>
                  <a:schemeClr val="tx2"/>
                </a:solidFill>
                <a:latin typeface="Times New Roman" pitchFamily="18" charset="0"/>
              </a:rPr>
              <a:t>Plan         Do</a:t>
            </a:r>
          </a:p>
          <a:p>
            <a:pPr algn="l">
              <a:spcBef>
                <a:spcPct val="50000"/>
              </a:spcBef>
            </a:pPr>
            <a:r>
              <a:rPr lang="en-US" sz="800" b="1" dirty="0">
                <a:solidFill>
                  <a:schemeClr val="tx2"/>
                </a:solidFill>
                <a:latin typeface="Times New Roman" pitchFamily="18" charset="0"/>
              </a:rPr>
              <a:t> </a:t>
            </a:r>
            <a:endParaRPr lang="en-US" sz="400" b="1" dirty="0">
              <a:solidFill>
                <a:schemeClr val="tx2"/>
              </a:solidFill>
              <a:latin typeface="Times New Roman" pitchFamily="18" charset="0"/>
            </a:endParaRPr>
          </a:p>
          <a:p>
            <a:pPr algn="l">
              <a:spcBef>
                <a:spcPct val="50000"/>
              </a:spcBef>
            </a:pPr>
            <a:endParaRPr lang="en-US" sz="400" b="1" dirty="0">
              <a:solidFill>
                <a:schemeClr val="tx2"/>
              </a:solidFill>
              <a:latin typeface="Times New Roman" pitchFamily="18" charset="0"/>
            </a:endParaRPr>
          </a:p>
          <a:p>
            <a:pPr algn="l">
              <a:spcBef>
                <a:spcPct val="50000"/>
              </a:spcBef>
            </a:pPr>
            <a:r>
              <a:rPr lang="en-US" b="1" dirty="0">
                <a:solidFill>
                  <a:schemeClr val="tx2"/>
                </a:solidFill>
                <a:latin typeface="Times New Roman" pitchFamily="18" charset="0"/>
              </a:rPr>
              <a:t>Act           Check</a:t>
            </a:r>
            <a:endParaRPr lang="en-US" dirty="0">
              <a:solidFill>
                <a:schemeClr val="tx2"/>
              </a:solidFill>
              <a:latin typeface="Times New Roman" pitchFamily="18" charset="0"/>
            </a:endParaRPr>
          </a:p>
        </p:txBody>
      </p:sp>
      <p:sp>
        <p:nvSpPr>
          <p:cNvPr id="389130" name="Text Box 1034"/>
          <p:cNvSpPr txBox="1">
            <a:spLocks noChangeArrowheads="1"/>
          </p:cNvSpPr>
          <p:nvPr/>
        </p:nvSpPr>
        <p:spPr bwMode="auto">
          <a:xfrm>
            <a:off x="1289050" y="5101431"/>
            <a:ext cx="76200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spAutoFit/>
          </a:bodyPr>
          <a:lstStyle/>
          <a:p>
            <a:pPr algn="l">
              <a:spcBef>
                <a:spcPct val="50000"/>
              </a:spcBef>
            </a:pPr>
            <a:r>
              <a:rPr lang="en-US" sz="2000" b="1" dirty="0">
                <a:solidFill>
                  <a:schemeClr val="tx2"/>
                </a:solidFill>
                <a:latin typeface="Times New Roman" pitchFamily="18" charset="0"/>
              </a:rPr>
              <a:t>QMS</a:t>
            </a:r>
            <a:endParaRPr lang="en-US" dirty="0">
              <a:latin typeface="Times New Roman" pitchFamily="18" charset="0"/>
            </a:endParaRPr>
          </a:p>
        </p:txBody>
      </p:sp>
      <p:sp>
        <p:nvSpPr>
          <p:cNvPr id="389131" name="Text Box 1035"/>
          <p:cNvSpPr txBox="1">
            <a:spLocks noChangeArrowheads="1"/>
          </p:cNvSpPr>
          <p:nvPr/>
        </p:nvSpPr>
        <p:spPr bwMode="auto">
          <a:xfrm>
            <a:off x="5861050" y="2667000"/>
            <a:ext cx="3276600" cy="355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spAutoFit/>
          </a:bodyPr>
          <a:lstStyle/>
          <a:p>
            <a:pPr algn="l">
              <a:spcBef>
                <a:spcPct val="50000"/>
              </a:spcBef>
            </a:pPr>
            <a:endParaRPr lang="en-US" sz="200" b="1" dirty="0">
              <a:latin typeface="Times New Roman" pitchFamily="18" charset="0"/>
            </a:endParaRPr>
          </a:p>
          <a:p>
            <a:pPr algn="l">
              <a:spcBef>
                <a:spcPct val="50000"/>
              </a:spcBef>
            </a:pPr>
            <a:r>
              <a:rPr lang="en-US" sz="2000" b="1" dirty="0">
                <a:solidFill>
                  <a:schemeClr val="tx2"/>
                </a:solidFill>
                <a:latin typeface="Times New Roman" pitchFamily="18" charset="0"/>
              </a:rPr>
              <a:t>Results</a:t>
            </a:r>
          </a:p>
          <a:p>
            <a:pPr algn="l">
              <a:spcBef>
                <a:spcPct val="50000"/>
              </a:spcBef>
            </a:pPr>
            <a:endParaRPr lang="en-US" sz="2000" b="1" dirty="0">
              <a:solidFill>
                <a:schemeClr val="tx2"/>
              </a:solidFill>
              <a:latin typeface="Times New Roman" pitchFamily="18" charset="0"/>
            </a:endParaRPr>
          </a:p>
          <a:p>
            <a:pPr algn="l">
              <a:spcBef>
                <a:spcPct val="50000"/>
              </a:spcBef>
            </a:pPr>
            <a:endParaRPr lang="en-US" sz="2000" b="1" dirty="0">
              <a:solidFill>
                <a:schemeClr val="tx2"/>
              </a:solidFill>
              <a:latin typeface="Times New Roman" pitchFamily="18" charset="0"/>
            </a:endParaRPr>
          </a:p>
          <a:p>
            <a:pPr algn="l">
              <a:spcBef>
                <a:spcPct val="50000"/>
              </a:spcBef>
            </a:pPr>
            <a:endParaRPr lang="en-US" sz="2000" b="1" dirty="0">
              <a:solidFill>
                <a:schemeClr val="tx2"/>
              </a:solidFill>
              <a:latin typeface="Times New Roman" pitchFamily="18" charset="0"/>
            </a:endParaRPr>
          </a:p>
          <a:p>
            <a:pPr algn="l">
              <a:spcBef>
                <a:spcPct val="50000"/>
              </a:spcBef>
            </a:pPr>
            <a:endParaRPr lang="en-US" sz="20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endParaRPr lang="en-US" sz="200" b="1" dirty="0">
              <a:solidFill>
                <a:schemeClr val="tx2"/>
              </a:solidFill>
              <a:latin typeface="Times New Roman" pitchFamily="18" charset="0"/>
            </a:endParaRPr>
          </a:p>
          <a:p>
            <a:pPr algn="l">
              <a:spcBef>
                <a:spcPct val="50000"/>
              </a:spcBef>
            </a:pPr>
            <a:r>
              <a:rPr lang="en-US" sz="2000" b="1" dirty="0">
                <a:solidFill>
                  <a:schemeClr val="tx2"/>
                </a:solidFill>
                <a:latin typeface="Times New Roman" pitchFamily="18" charset="0"/>
              </a:rPr>
              <a:t>Baseline Performance</a:t>
            </a:r>
            <a:endParaRPr lang="en-US" dirty="0">
              <a:solidFill>
                <a:schemeClr val="tx2"/>
              </a:solidFill>
              <a:latin typeface="Times New Roman" pitchFamily="18" charset="0"/>
            </a:endParaRPr>
          </a:p>
        </p:txBody>
      </p:sp>
      <p:sp>
        <p:nvSpPr>
          <p:cNvPr id="389132" name="Line 1036"/>
          <p:cNvSpPr>
            <a:spLocks noChangeShapeType="1"/>
          </p:cNvSpPr>
          <p:nvPr/>
        </p:nvSpPr>
        <p:spPr bwMode="auto">
          <a:xfrm>
            <a:off x="2584450" y="5010654"/>
            <a:ext cx="0" cy="170945"/>
          </a:xfrm>
          <a:prstGeom prst="line">
            <a:avLst/>
          </a:prstGeom>
          <a:noFill/>
          <a:ln w="38100" cap="rnd">
            <a:solidFill>
              <a:schemeClr val="tx1"/>
            </a:solidFill>
            <a:prstDash val="sysDot"/>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bIns="0" anchor="ctr"/>
          <a:lstStyle/>
          <a:p>
            <a:endParaRPr lang="en-GB" dirty="0"/>
          </a:p>
        </p:txBody>
      </p:sp>
      <p:sp>
        <p:nvSpPr>
          <p:cNvPr id="389133" name="Line 1037"/>
          <p:cNvSpPr>
            <a:spLocks noChangeShapeType="1"/>
          </p:cNvSpPr>
          <p:nvPr/>
        </p:nvSpPr>
        <p:spPr bwMode="auto">
          <a:xfrm>
            <a:off x="2544988" y="5490369"/>
            <a:ext cx="0" cy="605631"/>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bIns="0" anchor="ctr"/>
          <a:lstStyle/>
          <a:p>
            <a:endParaRPr lang="en-GB" dirty="0"/>
          </a:p>
        </p:txBody>
      </p:sp>
      <p:sp>
        <p:nvSpPr>
          <p:cNvPr id="389134" name="Text Box 1038"/>
          <p:cNvSpPr txBox="1">
            <a:spLocks noChangeArrowheads="1"/>
          </p:cNvSpPr>
          <p:nvPr/>
        </p:nvSpPr>
        <p:spPr bwMode="auto">
          <a:xfrm>
            <a:off x="2549359" y="5280819"/>
            <a:ext cx="3200400" cy="388938"/>
          </a:xfrm>
          <a:prstGeom prst="rect">
            <a:avLst/>
          </a:prstGeom>
          <a:noFill/>
          <a:ln w="38100" cap="rnd">
            <a:solidFill>
              <a:schemeClr val="tx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bIns="0">
            <a:spAutoFit/>
          </a:bodyPr>
          <a:lstStyle/>
          <a:p>
            <a:pPr>
              <a:spcBef>
                <a:spcPct val="50000"/>
              </a:spcBef>
            </a:pPr>
            <a:r>
              <a:rPr lang="en-US" sz="2000" b="1" dirty="0">
                <a:latin typeface="Times New Roman" pitchFamily="18" charset="0"/>
              </a:rPr>
              <a:t>    </a:t>
            </a:r>
            <a:r>
              <a:rPr lang="en-US" sz="2000" b="1" dirty="0">
                <a:solidFill>
                  <a:schemeClr val="tx2"/>
                </a:solidFill>
                <a:latin typeface="Times New Roman" pitchFamily="18" charset="0"/>
              </a:rPr>
              <a:t>Improvement Objective</a:t>
            </a:r>
            <a:endParaRPr lang="en-US" dirty="0">
              <a:solidFill>
                <a:schemeClr val="tx2"/>
              </a:solidFill>
              <a:latin typeface="Times New Roman" pitchFamily="18" charset="0"/>
            </a:endParaRPr>
          </a:p>
        </p:txBody>
      </p:sp>
      <p:sp>
        <p:nvSpPr>
          <p:cNvPr id="389135" name="Text Box 1039"/>
          <p:cNvSpPr txBox="1">
            <a:spLocks noChangeArrowheads="1"/>
          </p:cNvSpPr>
          <p:nvPr/>
        </p:nvSpPr>
        <p:spPr bwMode="auto">
          <a:xfrm>
            <a:off x="761065" y="1196752"/>
            <a:ext cx="3388494" cy="815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bIns="0">
            <a:spAutoFit/>
          </a:bodyPr>
          <a:lstStyle/>
          <a:p>
            <a:pPr>
              <a:spcBef>
                <a:spcPct val="50000"/>
              </a:spcBef>
            </a:pPr>
            <a:r>
              <a:rPr lang="en-US" sz="2000" b="1" dirty="0">
                <a:latin typeface="Times New Roman" pitchFamily="18" charset="0"/>
              </a:rPr>
              <a:t> </a:t>
            </a:r>
            <a:r>
              <a:rPr lang="en-US" sz="2000" b="1" dirty="0">
                <a:latin typeface="Verdana" pitchFamily="34" charset="0"/>
                <a:ea typeface="Verdana" pitchFamily="34" charset="0"/>
                <a:cs typeface="Verdana" pitchFamily="34" charset="0"/>
              </a:rPr>
              <a:t>Improve Processes</a:t>
            </a:r>
          </a:p>
          <a:p>
            <a:pPr>
              <a:spcBef>
                <a:spcPct val="50000"/>
              </a:spcBef>
            </a:pPr>
            <a:r>
              <a:rPr lang="en-US" sz="2000" b="1" dirty="0">
                <a:latin typeface="Verdana" pitchFamily="34" charset="0"/>
                <a:ea typeface="Verdana" pitchFamily="34" charset="0"/>
                <a:cs typeface="Verdana" pitchFamily="34" charset="0"/>
              </a:rPr>
              <a:t>through PDCA Cycle</a:t>
            </a:r>
            <a:endParaRPr lang="en-US" dirty="0">
              <a:latin typeface="Verdana" pitchFamily="34" charset="0"/>
              <a:ea typeface="Verdana" pitchFamily="34" charset="0"/>
              <a:cs typeface="Verdana" pitchFamily="34" charset="0"/>
            </a:endParaRPr>
          </a:p>
        </p:txBody>
      </p:sp>
      <p:sp>
        <p:nvSpPr>
          <p:cNvPr id="389136" name="Text Box 1040"/>
          <p:cNvSpPr txBox="1">
            <a:spLocks noChangeArrowheads="1"/>
          </p:cNvSpPr>
          <p:nvPr/>
        </p:nvSpPr>
        <p:spPr bwMode="auto">
          <a:xfrm>
            <a:off x="4521200" y="3787553"/>
            <a:ext cx="4616450" cy="1277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rnd">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bIns="0">
            <a:spAutoFit/>
          </a:bodyPr>
          <a:lstStyle/>
          <a:p>
            <a:pPr>
              <a:spcBef>
                <a:spcPct val="50000"/>
              </a:spcBef>
            </a:pPr>
            <a:r>
              <a:rPr lang="en-US" sz="2000" b="1" dirty="0">
                <a:latin typeface="Times New Roman" pitchFamily="18" charset="0"/>
              </a:rPr>
              <a:t>Measure/Monitor Results Against Objectives - Improve Process and Change MS as Needed to Achieve and Sustain Desired Results</a:t>
            </a:r>
            <a:endParaRPr lang="en-US" dirty="0">
              <a:latin typeface="Times New Roman" pitchFamily="18" charset="0"/>
            </a:endParaRPr>
          </a:p>
        </p:txBody>
      </p:sp>
      <p:sp>
        <p:nvSpPr>
          <p:cNvPr id="389137" name="Text Box 1041"/>
          <p:cNvSpPr txBox="1">
            <a:spLocks noChangeArrowheads="1"/>
          </p:cNvSpPr>
          <p:nvPr/>
        </p:nvSpPr>
        <p:spPr bwMode="auto">
          <a:xfrm>
            <a:off x="215900" y="228600"/>
            <a:ext cx="8610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4000" kern="0" dirty="0">
                <a:effectLst>
                  <a:outerShdw blurRad="38100" dist="38100" dir="2700000" algn="tl">
                    <a:srgbClr val="C0C0C0"/>
                  </a:outerShdw>
                </a:effectLst>
              </a:rPr>
              <a:t>Principles of Standard</a:t>
            </a:r>
          </a:p>
        </p:txBody>
      </p:sp>
    </p:spTree>
    <p:extLst>
      <p:ext uri="{BB962C8B-B14F-4D97-AF65-F5344CB8AC3E}">
        <p14:creationId xmlns:p14="http://schemas.microsoft.com/office/powerpoint/2010/main" val="1374120182"/>
      </p:ext>
    </p:extLst>
  </p:cSld>
  <p:clrMapOvr>
    <a:masterClrMapping/>
  </p:clrMapOvr>
  <p:transition advTm="28359"/>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Grp="1" noChangeArrowheads="1"/>
          </p:cNvSpPr>
          <p:nvPr>
            <p:ph idx="4294967295"/>
          </p:nvPr>
        </p:nvSpPr>
        <p:spPr>
          <a:xfrm>
            <a:off x="1100138" y="1125538"/>
            <a:ext cx="8043862" cy="4824412"/>
          </a:xfrm>
          <a:prstGeom prst="rect">
            <a:avLst/>
          </a:prstGeom>
        </p:spPr>
        <p:txBody>
          <a:bodyPr/>
          <a:lstStyle/>
          <a:p>
            <a:pPr>
              <a:lnSpc>
                <a:spcPct val="90000"/>
              </a:lnSpc>
            </a:pPr>
            <a:r>
              <a:rPr lang="en-US" sz="2400" dirty="0">
                <a:solidFill>
                  <a:schemeClr val="tx1"/>
                </a:solidFill>
                <a:ea typeface="ＭＳ Ｐゴシック" pitchFamily="34" charset="-128"/>
              </a:rPr>
              <a:t>International third party accredited certification</a:t>
            </a:r>
          </a:p>
          <a:p>
            <a:pPr marL="0" indent="0">
              <a:lnSpc>
                <a:spcPct val="90000"/>
              </a:lnSpc>
              <a:buNone/>
            </a:pPr>
            <a:endParaRPr lang="en-US"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Addressing company legislative requirements</a:t>
            </a:r>
          </a:p>
          <a:p>
            <a:pPr marL="0" indent="0">
              <a:lnSpc>
                <a:spcPct val="90000"/>
              </a:lnSpc>
              <a:buNone/>
            </a:pPr>
            <a:endParaRPr lang="en-US"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Single audit report recognised by clients</a:t>
            </a:r>
          </a:p>
          <a:p>
            <a:pPr marL="0" indent="0">
              <a:lnSpc>
                <a:spcPct val="90000"/>
              </a:lnSpc>
              <a:buNone/>
            </a:pPr>
            <a:endParaRPr lang="en-US"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No requirement for client audits, thus reducing costs</a:t>
            </a:r>
          </a:p>
          <a:p>
            <a:pPr>
              <a:lnSpc>
                <a:spcPct val="90000"/>
              </a:lnSpc>
            </a:pPr>
            <a:endParaRPr lang="en-US"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Baseline for developing management system for improvement</a:t>
            </a: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marL="0" indent="0">
              <a:lnSpc>
                <a:spcPct val="90000"/>
              </a:lnSpc>
              <a:buNone/>
            </a:pPr>
            <a:endParaRPr lang="en-US"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p:txBody>
      </p:sp>
      <p:sp>
        <p:nvSpPr>
          <p:cNvPr id="4" name="Rectangle 1"/>
          <p:cNvSpPr txBox="1">
            <a:spLocks noChangeArrowheads="1"/>
          </p:cNvSpPr>
          <p:nvPr/>
        </p:nvSpPr>
        <p:spPr>
          <a:xfrm>
            <a:off x="855663" y="134938"/>
            <a:ext cx="8069262" cy="555625"/>
          </a:xfrm>
        </p:spPr>
        <p:txBody>
          <a:bodyPr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Benefits of Standard</a:t>
            </a:r>
          </a:p>
        </p:txBody>
      </p:sp>
    </p:spTree>
    <p:extLst>
      <p:ext uri="{BB962C8B-B14F-4D97-AF65-F5344CB8AC3E}">
        <p14:creationId xmlns:p14="http://schemas.microsoft.com/office/powerpoint/2010/main" val="3925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1251">
                                            <p:txEl>
                                              <p:pRg st="2" end="2"/>
                                            </p:txEl>
                                          </p:spTgt>
                                        </p:tgtEl>
                                        <p:attrNameLst>
                                          <p:attrName>style.visibility</p:attrName>
                                        </p:attrNameLst>
                                      </p:cBhvr>
                                      <p:to>
                                        <p:strVal val="visible"/>
                                      </p:to>
                                    </p:set>
                                    <p:anim calcmode="lin" valueType="num">
                                      <p:cBhvr additive="base">
                                        <p:cTn id="13" dur="500" fill="hold"/>
                                        <p:tgtEl>
                                          <p:spTgt spid="18125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1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1251">
                                            <p:txEl>
                                              <p:pRg st="4" end="4"/>
                                            </p:txEl>
                                          </p:spTgt>
                                        </p:tgtEl>
                                        <p:attrNameLst>
                                          <p:attrName>style.visibility</p:attrName>
                                        </p:attrNameLst>
                                      </p:cBhvr>
                                      <p:to>
                                        <p:strVal val="visible"/>
                                      </p:to>
                                    </p:set>
                                    <p:anim calcmode="lin" valueType="num">
                                      <p:cBhvr additive="base">
                                        <p:cTn id="19" dur="500" fill="hold"/>
                                        <p:tgtEl>
                                          <p:spTgt spid="18125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12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1251">
                                            <p:txEl>
                                              <p:pRg st="6" end="6"/>
                                            </p:txEl>
                                          </p:spTgt>
                                        </p:tgtEl>
                                        <p:attrNameLst>
                                          <p:attrName>style.visibility</p:attrName>
                                        </p:attrNameLst>
                                      </p:cBhvr>
                                      <p:to>
                                        <p:strVal val="visible"/>
                                      </p:to>
                                    </p:set>
                                    <p:anim calcmode="lin" valueType="num">
                                      <p:cBhvr additive="base">
                                        <p:cTn id="25" dur="500" fill="hold"/>
                                        <p:tgtEl>
                                          <p:spTgt spid="181251">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125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1251">
                                            <p:txEl>
                                              <p:pRg st="8" end="8"/>
                                            </p:txEl>
                                          </p:spTgt>
                                        </p:tgtEl>
                                        <p:attrNameLst>
                                          <p:attrName>style.visibility</p:attrName>
                                        </p:attrNameLst>
                                      </p:cBhvr>
                                      <p:to>
                                        <p:strVal val="visible"/>
                                      </p:to>
                                    </p:set>
                                    <p:anim calcmode="lin" valueType="num">
                                      <p:cBhvr additive="base">
                                        <p:cTn id="31" dur="500" fill="hold"/>
                                        <p:tgtEl>
                                          <p:spTgt spid="181251">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125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Grp="1" noChangeArrowheads="1"/>
          </p:cNvSpPr>
          <p:nvPr>
            <p:ph idx="4294967295"/>
          </p:nvPr>
        </p:nvSpPr>
        <p:spPr>
          <a:xfrm>
            <a:off x="1100138" y="1125538"/>
            <a:ext cx="8043862" cy="4824412"/>
          </a:xfrm>
          <a:prstGeom prst="rect">
            <a:avLst/>
          </a:prstGeom>
        </p:spPr>
        <p:txBody>
          <a:bodyPr/>
          <a:lstStyle/>
          <a:p>
            <a:pPr marL="0" indent="0">
              <a:lnSpc>
                <a:spcPct val="90000"/>
              </a:lnSpc>
              <a:buNone/>
            </a:pPr>
            <a:r>
              <a:rPr lang="en-US" sz="2400" dirty="0">
                <a:solidFill>
                  <a:schemeClr val="tx1"/>
                </a:solidFill>
                <a:ea typeface="ＭＳ Ｐゴシック" pitchFamily="34" charset="-128"/>
              </a:rPr>
              <a:t>Product Categories (audit):</a:t>
            </a:r>
          </a:p>
          <a:p>
            <a:pPr marL="0" indent="0">
              <a:lnSpc>
                <a:spcPct val="90000"/>
              </a:lnSpc>
              <a:buNone/>
            </a:pPr>
            <a:endParaRPr lang="en-US" sz="2400" dirty="0">
              <a:solidFill>
                <a:schemeClr val="tx1"/>
              </a:solidFill>
              <a:ea typeface="ＭＳ Ｐゴシック" pitchFamily="34" charset="-128"/>
            </a:endParaRPr>
          </a:p>
          <a:p>
            <a:pPr marL="0" indent="0">
              <a:lnSpc>
                <a:spcPct val="90000"/>
              </a:lnSpc>
              <a:buNone/>
            </a:pPr>
            <a:r>
              <a:rPr lang="en-US" sz="2400" dirty="0">
                <a:solidFill>
                  <a:schemeClr val="tx1"/>
                </a:solidFill>
                <a:ea typeface="ＭＳ Ｐゴシック" pitchFamily="34" charset="-128"/>
              </a:rPr>
              <a:t>Divided into 2</a:t>
            </a:r>
          </a:p>
          <a:p>
            <a:pPr marL="0" indent="0">
              <a:lnSpc>
                <a:spcPct val="90000"/>
              </a:lnSpc>
              <a:buNone/>
            </a:pPr>
            <a:endParaRPr lang="en-US"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High Hygiene risk – Packaging that comes into direct contact with </a:t>
            </a:r>
            <a:r>
              <a:rPr lang="en-US" sz="2400" b="1" dirty="0">
                <a:solidFill>
                  <a:schemeClr val="tx1"/>
                </a:solidFill>
                <a:ea typeface="ＭＳ Ｐゴシック" pitchFamily="34" charset="-128"/>
              </a:rPr>
              <a:t>food products </a:t>
            </a:r>
            <a:r>
              <a:rPr lang="en-US" sz="2400" dirty="0">
                <a:solidFill>
                  <a:schemeClr val="tx1"/>
                </a:solidFill>
                <a:ea typeface="ＭＳ Ｐゴシック" pitchFamily="34" charset="-128"/>
              </a:rPr>
              <a:t>(this is Webtech category)</a:t>
            </a:r>
          </a:p>
          <a:p>
            <a:pPr>
              <a:lnSpc>
                <a:spcPct val="90000"/>
              </a:lnSpc>
            </a:pPr>
            <a:r>
              <a:rPr lang="en-US" sz="2400" dirty="0">
                <a:solidFill>
                  <a:schemeClr val="tx1"/>
                </a:solidFill>
                <a:ea typeface="ＭＳ Ｐゴシック" pitchFamily="34" charset="-128"/>
              </a:rPr>
              <a:t>Low hygiene risk – Packaging for </a:t>
            </a:r>
            <a:r>
              <a:rPr lang="en-US" sz="2400" b="1" dirty="0">
                <a:solidFill>
                  <a:schemeClr val="tx1"/>
                </a:solidFill>
                <a:ea typeface="ＭＳ Ｐゴシック" pitchFamily="34" charset="-128"/>
              </a:rPr>
              <a:t>consumer products </a:t>
            </a:r>
            <a:r>
              <a:rPr lang="en-US" sz="2400" dirty="0">
                <a:solidFill>
                  <a:schemeClr val="tx1"/>
                </a:solidFill>
                <a:ea typeface="ＭＳ Ｐゴシック" pitchFamily="34" charset="-128"/>
              </a:rPr>
              <a:t>and the secondary and tertiary packaging for all uses</a:t>
            </a:r>
          </a:p>
          <a:p>
            <a:pPr marL="0" indent="0">
              <a:lnSpc>
                <a:spcPct val="90000"/>
              </a:lnSpc>
              <a:buNone/>
            </a:pPr>
            <a:endParaRPr lang="en-US" sz="2400" b="1" dirty="0">
              <a:solidFill>
                <a:schemeClr val="tx1"/>
              </a:solidFill>
              <a:ea typeface="ＭＳ Ｐゴシック" pitchFamily="34" charset="-128"/>
            </a:endParaRPr>
          </a:p>
          <a:p>
            <a:pPr marL="0" indent="0">
              <a:lnSpc>
                <a:spcPct val="90000"/>
              </a:lnSpc>
              <a:buNone/>
            </a:pPr>
            <a:r>
              <a:rPr lang="en-US" sz="2400" dirty="0">
                <a:solidFill>
                  <a:schemeClr val="tx1"/>
                </a:solidFill>
                <a:ea typeface="ＭＳ Ｐゴシック" pitchFamily="34" charset="-128"/>
              </a:rPr>
              <a:t>The standard uses a decision tree (see next slide) for determining which category applies</a:t>
            </a: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marL="0" indent="0">
              <a:lnSpc>
                <a:spcPct val="90000"/>
              </a:lnSpc>
              <a:buNone/>
            </a:pPr>
            <a:endParaRPr lang="en-US"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p:txBody>
      </p:sp>
      <p:sp>
        <p:nvSpPr>
          <p:cNvPr id="4" name="Rectangle 1"/>
          <p:cNvSpPr txBox="1">
            <a:spLocks noChangeArrowheads="1"/>
          </p:cNvSpPr>
          <p:nvPr/>
        </p:nvSpPr>
        <p:spPr>
          <a:xfrm>
            <a:off x="1187624" y="134937"/>
            <a:ext cx="8069262" cy="555625"/>
          </a:xfrm>
        </p:spPr>
        <p:txBody>
          <a:bodyPr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a:t>
            </a:r>
            <a:r>
              <a:rPr kumimoji="0" lang="en-GB" sz="3200" b="0" i="0" u="none" strike="noStrike" kern="0" cap="none" spc="0" normalizeH="0" noProof="0" dirty="0">
                <a:ln>
                  <a:noFill/>
                </a:ln>
                <a:solidFill>
                  <a:schemeClr val="tx1"/>
                </a:solidFill>
                <a:effectLst>
                  <a:outerShdw blurRad="38100" dist="38100" dir="2700000" algn="tl">
                    <a:srgbClr val="C0C0C0"/>
                  </a:outerShdw>
                </a:effectLst>
                <a:uLnTx/>
                <a:uFillTx/>
                <a:latin typeface="+mj-lt"/>
                <a:ea typeface="+mj-ea"/>
                <a:cs typeface="+mj-cs"/>
              </a:rPr>
              <a:t> of Standard</a:t>
            </a:r>
            <a:endPar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90452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1251">
                                            <p:txEl>
                                              <p:pRg st="2" end="2"/>
                                            </p:txEl>
                                          </p:spTgt>
                                        </p:tgtEl>
                                        <p:attrNameLst>
                                          <p:attrName>style.visibility</p:attrName>
                                        </p:attrNameLst>
                                      </p:cBhvr>
                                      <p:to>
                                        <p:strVal val="visible"/>
                                      </p:to>
                                    </p:set>
                                    <p:anim calcmode="lin" valueType="num">
                                      <p:cBhvr additive="base">
                                        <p:cTn id="13" dur="500" fill="hold"/>
                                        <p:tgtEl>
                                          <p:spTgt spid="18125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1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1251">
                                            <p:txEl>
                                              <p:pRg st="4" end="4"/>
                                            </p:txEl>
                                          </p:spTgt>
                                        </p:tgtEl>
                                        <p:attrNameLst>
                                          <p:attrName>style.visibility</p:attrName>
                                        </p:attrNameLst>
                                      </p:cBhvr>
                                      <p:to>
                                        <p:strVal val="visible"/>
                                      </p:to>
                                    </p:set>
                                    <p:anim calcmode="lin" valueType="num">
                                      <p:cBhvr additive="base">
                                        <p:cTn id="19" dur="500" fill="hold"/>
                                        <p:tgtEl>
                                          <p:spTgt spid="18125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12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1251">
                                            <p:txEl>
                                              <p:pRg st="5" end="5"/>
                                            </p:txEl>
                                          </p:spTgt>
                                        </p:tgtEl>
                                        <p:attrNameLst>
                                          <p:attrName>style.visibility</p:attrName>
                                        </p:attrNameLst>
                                      </p:cBhvr>
                                      <p:to>
                                        <p:strVal val="visible"/>
                                      </p:to>
                                    </p:set>
                                    <p:anim calcmode="lin" valueType="num">
                                      <p:cBhvr additive="base">
                                        <p:cTn id="25" dur="500" fill="hold"/>
                                        <p:tgtEl>
                                          <p:spTgt spid="181251">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12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1251">
                                            <p:txEl>
                                              <p:pRg st="7" end="7"/>
                                            </p:txEl>
                                          </p:spTgt>
                                        </p:tgtEl>
                                        <p:attrNameLst>
                                          <p:attrName>style.visibility</p:attrName>
                                        </p:attrNameLst>
                                      </p:cBhvr>
                                      <p:to>
                                        <p:strVal val="visible"/>
                                      </p:to>
                                    </p:set>
                                    <p:anim calcmode="lin" valueType="num">
                                      <p:cBhvr additive="base">
                                        <p:cTn id="31" dur="500" fill="hold"/>
                                        <p:tgtEl>
                                          <p:spTgt spid="181251">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12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Grp="1" noChangeArrowheads="1"/>
          </p:cNvSpPr>
          <p:nvPr>
            <p:ph idx="4294967295"/>
          </p:nvPr>
        </p:nvSpPr>
        <p:spPr>
          <a:xfrm>
            <a:off x="1100138" y="1125538"/>
            <a:ext cx="8043862" cy="4824412"/>
          </a:xfrm>
          <a:prstGeom prst="rect">
            <a:avLst/>
          </a:prstGeom>
        </p:spPr>
        <p:txBody>
          <a:bodyPr/>
          <a:lstStyle/>
          <a:p>
            <a:pPr marL="0" indent="0">
              <a:lnSpc>
                <a:spcPct val="90000"/>
              </a:lnSpc>
              <a:buNone/>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marL="0" indent="0">
              <a:lnSpc>
                <a:spcPct val="90000"/>
              </a:lnSpc>
              <a:buNone/>
            </a:pPr>
            <a:endParaRPr lang="en-US"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p:txBody>
      </p:sp>
      <p:sp>
        <p:nvSpPr>
          <p:cNvPr id="4" name="Rectangle 1"/>
          <p:cNvSpPr txBox="1">
            <a:spLocks noChangeArrowheads="1"/>
          </p:cNvSpPr>
          <p:nvPr/>
        </p:nvSpPr>
        <p:spPr>
          <a:xfrm>
            <a:off x="1187624" y="134937"/>
            <a:ext cx="8069262" cy="555625"/>
          </a:xfrm>
        </p:spPr>
        <p:txBody>
          <a:bodyPr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a:t>
            </a:r>
            <a:r>
              <a:rPr kumimoji="0" lang="en-GB" sz="3200" b="0" i="0" u="none" strike="noStrike" kern="0" cap="none" spc="0" normalizeH="0" noProof="0" dirty="0">
                <a:ln>
                  <a:noFill/>
                </a:ln>
                <a:solidFill>
                  <a:schemeClr val="tx1"/>
                </a:solidFill>
                <a:effectLst>
                  <a:outerShdw blurRad="38100" dist="38100" dir="2700000" algn="tl">
                    <a:srgbClr val="C0C0C0"/>
                  </a:outerShdw>
                </a:effectLst>
                <a:uLnTx/>
                <a:uFillTx/>
                <a:latin typeface="+mj-lt"/>
                <a:ea typeface="+mj-ea"/>
                <a:cs typeface="+mj-cs"/>
              </a:rPr>
              <a:t> of Standard</a:t>
            </a:r>
            <a:endPar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0769"/>
            <a:ext cx="8136904" cy="504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024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700213"/>
            <a:ext cx="7772400" cy="4249737"/>
          </a:xfrm>
          <a:prstGeom prst="rect">
            <a:avLst/>
          </a:prstGeom>
        </p:spPr>
        <p:txBody>
          <a:bodyPr/>
          <a:lstStyle/>
          <a:p>
            <a:pPr eaLnBrk="1" hangingPunct="1">
              <a:buFont typeface="Wingdings" pitchFamily="2" charset="2"/>
              <a:buNone/>
            </a:pPr>
            <a:r>
              <a:rPr lang="en-US" sz="2400" dirty="0">
                <a:solidFill>
                  <a:schemeClr val="tx1"/>
                </a:solidFill>
                <a:ea typeface="ＭＳ Ｐゴシック" pitchFamily="34" charset="-128"/>
              </a:rPr>
              <a:t>1.2 – Senior Management Commitment</a:t>
            </a:r>
          </a:p>
          <a:p>
            <a:pPr eaLnBrk="1" hangingPunct="1">
              <a:buFont typeface="Wingdings" pitchFamily="2" charset="2"/>
              <a:buNone/>
            </a:pPr>
            <a:r>
              <a:rPr lang="en-US" sz="2400" dirty="0">
                <a:solidFill>
                  <a:schemeClr val="tx1"/>
                </a:solidFill>
                <a:ea typeface="ＭＳ Ｐゴシック" pitchFamily="34" charset="-128"/>
              </a:rPr>
              <a:t>2.2 – Hazard &amp; Risk Analysis</a:t>
            </a:r>
          </a:p>
          <a:p>
            <a:pPr eaLnBrk="1" hangingPunct="1">
              <a:buFont typeface="Wingdings" pitchFamily="2" charset="2"/>
              <a:buNone/>
            </a:pPr>
            <a:r>
              <a:rPr lang="en-US" sz="2400" dirty="0">
                <a:solidFill>
                  <a:schemeClr val="tx1"/>
                </a:solidFill>
                <a:ea typeface="ＭＳ Ｐゴシック" pitchFamily="34" charset="-128"/>
              </a:rPr>
              <a:t>3.3 – Internal Audit</a:t>
            </a:r>
          </a:p>
          <a:p>
            <a:pPr eaLnBrk="1" hangingPunct="1">
              <a:buFont typeface="Wingdings" pitchFamily="2" charset="2"/>
              <a:buNone/>
            </a:pPr>
            <a:r>
              <a:rPr lang="en-US" sz="2400" dirty="0">
                <a:solidFill>
                  <a:schemeClr val="tx1"/>
                </a:solidFill>
                <a:ea typeface="ＭＳ Ｐゴシック" pitchFamily="34" charset="-128"/>
              </a:rPr>
              <a:t>3.7 – Specifications</a:t>
            </a:r>
          </a:p>
          <a:p>
            <a:pPr eaLnBrk="1" hangingPunct="1">
              <a:buFont typeface="Wingdings" pitchFamily="2" charset="2"/>
              <a:buNone/>
            </a:pPr>
            <a:r>
              <a:rPr lang="en-US" sz="2400" dirty="0">
                <a:solidFill>
                  <a:schemeClr val="tx1"/>
                </a:solidFill>
                <a:ea typeface="ＭＳ Ｐゴシック" pitchFamily="34" charset="-128"/>
              </a:rPr>
              <a:t>3.9 – Traceability</a:t>
            </a:r>
          </a:p>
          <a:p>
            <a:pPr eaLnBrk="1" hangingPunct="1">
              <a:buFont typeface="Wingdings" pitchFamily="2" charset="2"/>
              <a:buNone/>
            </a:pPr>
            <a:r>
              <a:rPr lang="en-US" sz="2400" dirty="0">
                <a:solidFill>
                  <a:schemeClr val="tx1"/>
                </a:solidFill>
                <a:ea typeface="ＭＳ Ｐゴシック" pitchFamily="34" charset="-128"/>
              </a:rPr>
              <a:t>4.9 – Housekeeping &amp; Cleaning</a:t>
            </a:r>
          </a:p>
          <a:p>
            <a:pPr eaLnBrk="1" hangingPunct="1">
              <a:buFont typeface="Wingdings" pitchFamily="2" charset="2"/>
              <a:buNone/>
            </a:pPr>
            <a:r>
              <a:rPr lang="en-US" sz="2400" dirty="0">
                <a:solidFill>
                  <a:schemeClr val="tx1"/>
                </a:solidFill>
                <a:ea typeface="ＭＳ Ｐゴシック" pitchFamily="34" charset="-128"/>
              </a:rPr>
              <a:t>5.3 – Process Control</a:t>
            </a:r>
          </a:p>
          <a:p>
            <a:pPr eaLnBrk="1" hangingPunct="1">
              <a:buFont typeface="Wingdings" pitchFamily="2" charset="2"/>
              <a:buNone/>
            </a:pPr>
            <a:r>
              <a:rPr lang="en-US" sz="2400" dirty="0">
                <a:solidFill>
                  <a:schemeClr val="tx1"/>
                </a:solidFill>
                <a:ea typeface="ＭＳ Ｐゴシック" pitchFamily="34" charset="-128"/>
              </a:rPr>
              <a:t>6.1 – Training &amp; Competence</a:t>
            </a:r>
          </a:p>
          <a:p>
            <a:pPr eaLnBrk="1" hangingPunct="1">
              <a:buFont typeface="Wingdings" pitchFamily="2" charset="2"/>
              <a:buNone/>
            </a:pPr>
            <a:endParaRPr lang="en-US" sz="2400" dirty="0">
              <a:solidFill>
                <a:schemeClr val="tx1"/>
              </a:solidFill>
              <a:ea typeface="ＭＳ Ｐゴシック" pitchFamily="34" charset="-128"/>
            </a:endParaRPr>
          </a:p>
          <a:p>
            <a:pPr eaLnBrk="1" hangingPunct="1">
              <a:buFont typeface="Wingdings" pitchFamily="2" charset="2"/>
              <a:buNone/>
            </a:pPr>
            <a:r>
              <a:rPr lang="en-US" sz="2400" dirty="0">
                <a:solidFill>
                  <a:schemeClr val="tx1"/>
                </a:solidFill>
                <a:ea typeface="ＭＳ Ｐゴシック" pitchFamily="34" charset="-128"/>
              </a:rPr>
              <a:t> </a:t>
            </a:r>
            <a:r>
              <a:rPr lang="en-US" sz="2400" dirty="0">
                <a:solidFill>
                  <a:srgbClr val="FF0000"/>
                </a:solidFill>
                <a:ea typeface="ＭＳ Ｐゴシック" pitchFamily="34" charset="-128"/>
              </a:rPr>
              <a:t>* Note – each requirement in standard has a Statement of Intent</a:t>
            </a:r>
            <a:endParaRPr lang="en-US" sz="2400" dirty="0">
              <a:solidFill>
                <a:schemeClr val="tx1"/>
              </a:solidFill>
              <a:ea typeface="ＭＳ Ｐゴシック" pitchFamily="34" charset="-128"/>
            </a:endParaRPr>
          </a:p>
          <a:p>
            <a:pPr lvl="1" eaLnBrk="1" hangingPunct="1">
              <a:buFont typeface="Wingdings" pitchFamily="2" charset="2"/>
              <a:buNone/>
            </a:pPr>
            <a:endParaRPr lang="en-US" sz="2800" dirty="0">
              <a:solidFill>
                <a:srgbClr val="4E37FB"/>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28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Fundamentals (must be in place)</a:t>
            </a:r>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1.1 - </a:t>
            </a:r>
            <a:r>
              <a:rPr lang="en-GB" sz="1800" i="1" dirty="0">
                <a:solidFill>
                  <a:schemeClr val="tx1"/>
                </a:solidFill>
                <a:ea typeface="ＭＳ Ｐゴシック" pitchFamily="34" charset="-128"/>
              </a:rPr>
              <a:t>Product safety and quality management policy</a:t>
            </a:r>
            <a:endParaRPr lang="en-US" sz="1800" i="1" dirty="0">
              <a:solidFill>
                <a:schemeClr val="tx1"/>
              </a:solidFill>
              <a:ea typeface="ＭＳ Ｐゴシック" pitchFamily="34" charset="-128"/>
            </a:endParaRPr>
          </a:p>
          <a:p>
            <a:pPr>
              <a:buNone/>
            </a:pPr>
            <a:r>
              <a:rPr lang="en-US" sz="1800" dirty="0">
                <a:solidFill>
                  <a:schemeClr val="tx1"/>
                </a:solidFill>
                <a:ea typeface="ＭＳ Ｐゴシック" pitchFamily="34" charset="-128"/>
              </a:rPr>
              <a:t>1.1.1 - The policy shall state the company’s intention to meet its obligation to produce safe and legally compliant products to the specified quality, and its responsibility to its customers. This shall include a commitment to a process of continuous improvement</a:t>
            </a:r>
          </a:p>
          <a:p>
            <a:pPr>
              <a:buNone/>
            </a:pPr>
            <a:r>
              <a:rPr lang="en-US" sz="1800" dirty="0">
                <a:solidFill>
                  <a:schemeClr val="tx1"/>
                </a:solidFill>
                <a:ea typeface="ＭＳ Ｐゴシック" pitchFamily="34" charset="-128"/>
              </a:rPr>
              <a:t> 1.1.2 - The company’s senior management shall ensure the policy is communicated to all staff involved with activities relating to product safety, legality, regulatory compliance and quality</a:t>
            </a:r>
          </a:p>
          <a:p>
            <a:pPr>
              <a:buNone/>
            </a:pPr>
            <a:endParaRPr lang="en-US" sz="1800"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The company’s senior management shall develop and document a product safety and quality policy, which is authorised, reviewed, signed and dated by an appropriate senior manager</a:t>
            </a:r>
          </a:p>
          <a:p>
            <a:pPr lvl="1" eaLnBrk="1" hangingPunct="1">
              <a:buFont typeface="Wingdings" pitchFamily="2" charset="2"/>
              <a:buNone/>
            </a:pPr>
            <a:endParaRPr lang="en-US" sz="1800" dirty="0">
              <a:solidFill>
                <a:srgbClr val="4E37FB"/>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1	Senior Management Commitment and Continual Improvement</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165770621"/>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1.2 - Senior management commitment (Fundamental)</a:t>
            </a:r>
          </a:p>
          <a:p>
            <a:pPr>
              <a:buNone/>
            </a:pPr>
            <a:endParaRPr lang="en-US" sz="1800" i="1" dirty="0">
              <a:solidFill>
                <a:schemeClr val="tx1"/>
              </a:solidFill>
              <a:ea typeface="ＭＳ Ｐゴシック" pitchFamily="34" charset="-128"/>
            </a:endParaRPr>
          </a:p>
          <a:p>
            <a:pPr>
              <a:buNone/>
            </a:pPr>
            <a:r>
              <a:rPr lang="en-US" sz="1800" dirty="0">
                <a:solidFill>
                  <a:schemeClr val="tx1"/>
                </a:solidFill>
                <a:ea typeface="ＭＳ Ｐゴシック" pitchFamily="34" charset="-128"/>
              </a:rPr>
              <a:t>1.2.1 - </a:t>
            </a:r>
            <a:r>
              <a:rPr lang="en-GB" sz="1800" dirty="0">
                <a:solidFill>
                  <a:schemeClr val="tx1"/>
                </a:solidFill>
                <a:ea typeface="ＭＳ Ｐゴシック" pitchFamily="34" charset="-128"/>
              </a:rPr>
              <a:t>The company’s senior management shall ensure that product safety and quality objectives are measurable, established, documented, monitored and reviewed</a:t>
            </a:r>
          </a:p>
          <a:p>
            <a:pPr>
              <a:buNone/>
            </a:pPr>
            <a:endParaRPr lang="en-US" sz="1800" dirty="0">
              <a:solidFill>
                <a:schemeClr val="tx1"/>
              </a:solidFill>
              <a:ea typeface="ＭＳ Ｐゴシック" pitchFamily="34" charset="-128"/>
            </a:endParaRPr>
          </a:p>
          <a:p>
            <a:pPr>
              <a:buNone/>
            </a:pPr>
            <a:r>
              <a:rPr lang="en-US" sz="1800" dirty="0">
                <a:solidFill>
                  <a:schemeClr val="tx1"/>
                </a:solidFill>
                <a:ea typeface="ＭＳ Ｐゴシック" pitchFamily="34" charset="-128"/>
              </a:rPr>
              <a:t>1.2.2 - </a:t>
            </a:r>
            <a:r>
              <a:rPr lang="en-GB" sz="1800" dirty="0">
                <a:solidFill>
                  <a:schemeClr val="tx1"/>
                </a:solidFill>
                <a:ea typeface="ＭＳ Ｐゴシック" pitchFamily="34" charset="-128"/>
              </a:rPr>
              <a:t>The company’s senior management shall provide the human and financial resources required to implement the processes of the quality management system and product safety programme</a:t>
            </a:r>
          </a:p>
          <a:p>
            <a:pPr>
              <a:buNone/>
            </a:pPr>
            <a:endParaRPr lang="en-GB" sz="1800" dirty="0">
              <a:solidFill>
                <a:schemeClr val="tx1"/>
              </a:solidFill>
              <a:ea typeface="ＭＳ Ｐゴシック" pitchFamily="34" charset="-128"/>
            </a:endParaRPr>
          </a:p>
          <a:p>
            <a:pPr>
              <a:buNone/>
            </a:pPr>
            <a:r>
              <a:rPr lang="en-GB" sz="1800" dirty="0">
                <a:solidFill>
                  <a:schemeClr val="tx1"/>
                </a:solidFill>
                <a:ea typeface="ＭＳ Ｐゴシック" pitchFamily="34" charset="-128"/>
              </a:rPr>
              <a:t>1.2.3 - Clear communication and reporting channels shall be in place to report on and monitor compliance with the Standard</a:t>
            </a:r>
          </a:p>
          <a:p>
            <a:pPr lvl="1" eaLnBrk="1" hangingPunct="1">
              <a:buFont typeface="Wingdings" pitchFamily="2" charset="2"/>
              <a:buNone/>
            </a:pPr>
            <a:endParaRPr lang="en-US" sz="1800" dirty="0">
              <a:solidFill>
                <a:srgbClr val="4E37FB"/>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1	Senior Management Commitment and Continual Improvement</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733120770"/>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1.2 - Senior management commitment</a:t>
            </a:r>
            <a:endParaRPr lang="en-US" sz="1800" dirty="0">
              <a:solidFill>
                <a:srgbClr val="4E37FB"/>
              </a:solidFill>
              <a:ea typeface="ＭＳ Ｐゴシック" pitchFamily="34" charset="-128"/>
            </a:endParaRPr>
          </a:p>
          <a:p>
            <a:pPr>
              <a:buNone/>
            </a:pPr>
            <a:endParaRPr lang="en-US" sz="1800" i="1" dirty="0">
              <a:solidFill>
                <a:srgbClr val="4E37FB"/>
              </a:solidFill>
              <a:ea typeface="ＭＳ Ｐゴシック" pitchFamily="34" charset="-128"/>
            </a:endParaRPr>
          </a:p>
          <a:p>
            <a:pPr>
              <a:buNone/>
            </a:pPr>
            <a:r>
              <a:rPr lang="en-GB" sz="1800" dirty="0">
                <a:solidFill>
                  <a:schemeClr val="tx1"/>
                </a:solidFill>
                <a:ea typeface="ＭＳ Ｐゴシック" pitchFamily="34" charset="-128"/>
              </a:rPr>
              <a:t>1.2.6 - The company’s senior management shall ensure that non-conformities identified at the previous audit against the Standard are effectively actioned</a:t>
            </a:r>
          </a:p>
          <a:p>
            <a:pPr>
              <a:buNone/>
            </a:pPr>
            <a:endParaRPr lang="en-US" sz="1800" i="1" dirty="0">
              <a:solidFill>
                <a:schemeClr val="tx1"/>
              </a:solidFill>
              <a:ea typeface="ＭＳ Ｐゴシック" pitchFamily="34" charset="-128"/>
            </a:endParaRPr>
          </a:p>
          <a:p>
            <a:pPr>
              <a:buNone/>
            </a:pPr>
            <a:r>
              <a:rPr lang="en-US" sz="1800" dirty="0">
                <a:solidFill>
                  <a:schemeClr val="tx1"/>
                </a:solidFill>
                <a:ea typeface="ＭＳ Ｐゴシック" pitchFamily="34" charset="-128"/>
              </a:rPr>
              <a:t>1.2.7 - </a:t>
            </a:r>
            <a:r>
              <a:rPr lang="en-GB" sz="1800" dirty="0">
                <a:solidFill>
                  <a:schemeClr val="tx1"/>
                </a:solidFill>
                <a:ea typeface="ＭＳ Ｐゴシック" pitchFamily="34" charset="-128"/>
              </a:rPr>
              <a:t>The company shall have a current, original copy of the Standard available on site</a:t>
            </a:r>
          </a:p>
          <a:p>
            <a:pPr>
              <a:buNone/>
            </a:pPr>
            <a:endParaRPr lang="en-GB" sz="1800" i="1" dirty="0">
              <a:solidFill>
                <a:schemeClr val="tx1"/>
              </a:solidFill>
              <a:ea typeface="ＭＳ Ｐゴシック" pitchFamily="34" charset="-128"/>
            </a:endParaRPr>
          </a:p>
          <a:p>
            <a:pPr>
              <a:buNone/>
            </a:pPr>
            <a:r>
              <a:rPr lang="en-GB" sz="1800" dirty="0">
                <a:solidFill>
                  <a:schemeClr val="tx1"/>
                </a:solidFill>
                <a:ea typeface="ＭＳ Ｐゴシック" pitchFamily="34" charset="-128"/>
              </a:rPr>
              <a:t>1.2.8 - Where the company is certificated to the Standard they shall ensure that recertification audits occur on or before the audit due date indicated on the certificate</a:t>
            </a:r>
            <a:r>
              <a:rPr lang="en-GB" sz="1800" dirty="0"/>
              <a:t>.</a:t>
            </a:r>
            <a:endParaRPr lang="en-US" sz="1800" dirty="0">
              <a:solidFill>
                <a:schemeClr val="tx1"/>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1	Senior Management Commitment and Continual Improvement</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609662447"/>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1.2 - Senior management commitment – continued</a:t>
            </a:r>
          </a:p>
          <a:p>
            <a:pPr>
              <a:buNone/>
            </a:pPr>
            <a:endParaRPr lang="en-US" sz="1800" i="1" dirty="0">
              <a:solidFill>
                <a:schemeClr val="tx1"/>
              </a:solidFill>
              <a:ea typeface="ＭＳ Ｐゴシック" pitchFamily="34" charset="-128"/>
            </a:endParaRPr>
          </a:p>
          <a:p>
            <a:pPr>
              <a:buNone/>
            </a:pPr>
            <a:r>
              <a:rPr lang="en-GB" sz="1800" dirty="0">
                <a:solidFill>
                  <a:schemeClr val="tx1"/>
                </a:solidFill>
                <a:ea typeface="ＭＳ Ｐゴシック" pitchFamily="34" charset="-128"/>
              </a:rPr>
              <a:t>1.2.4 - The company’s senior management shall have a system in place to ensure that the company is kept informed of all relevant legislative requirements in the country of manufacture and, where known, the country in which the packaging material will be sold. The company shall also be aware of any scientific and technical developments and industry codes of practice applicable</a:t>
            </a:r>
          </a:p>
          <a:p>
            <a:pPr>
              <a:buNone/>
            </a:pPr>
            <a:endParaRPr lang="en-US" sz="1800" dirty="0">
              <a:solidFill>
                <a:schemeClr val="tx1"/>
              </a:solidFill>
              <a:ea typeface="ＭＳ Ｐゴシック" pitchFamily="34" charset="-128"/>
            </a:endParaRPr>
          </a:p>
          <a:p>
            <a:pPr>
              <a:buNone/>
            </a:pPr>
            <a:r>
              <a:rPr lang="en-US" sz="1800" dirty="0">
                <a:solidFill>
                  <a:schemeClr val="tx1"/>
                </a:solidFill>
                <a:ea typeface="ＭＳ Ｐゴシック" pitchFamily="34" charset="-128"/>
              </a:rPr>
              <a:t>1.2.5 - </a:t>
            </a:r>
            <a:r>
              <a:rPr lang="en-GB" sz="1800" dirty="0">
                <a:solidFill>
                  <a:schemeClr val="tx1"/>
                </a:solidFill>
                <a:ea typeface="ＭＳ Ｐゴシック" pitchFamily="34" charset="-128"/>
              </a:rPr>
              <a:t>The company shall ensure that the materials manufactured comply with the relevant legislation (including any legislation concerning the use of recycled content) in the country of manufacture and in which the products are intended to be sold and/or ultimately used, where known</a:t>
            </a:r>
          </a:p>
          <a:p>
            <a:pPr>
              <a:buNone/>
            </a:pPr>
            <a:endParaRPr lang="en-GB" sz="1800" dirty="0">
              <a:solidFill>
                <a:schemeClr val="tx1"/>
              </a:solidFill>
              <a:ea typeface="ＭＳ Ｐゴシック" pitchFamily="34" charset="-128"/>
            </a:endParaRPr>
          </a:p>
          <a:p>
            <a:pPr>
              <a:buNone/>
            </a:pPr>
            <a:r>
              <a:rPr lang="en-GB" sz="1800" dirty="0">
                <a:solidFill>
                  <a:schemeClr val="tx1"/>
                </a:solidFill>
                <a:ea typeface="ＭＳ Ｐゴシック" pitchFamily="34" charset="-128"/>
              </a:rPr>
              <a:t>.</a:t>
            </a:r>
          </a:p>
          <a:p>
            <a:pPr>
              <a:buNone/>
            </a:pPr>
            <a:endParaRPr lang="en-US" sz="1800" dirty="0">
              <a:solidFill>
                <a:schemeClr val="tx1"/>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1	Senior Management Commitment and Continual Improvement</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634809864"/>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1.2 - Senior management commitment - continued</a:t>
            </a:r>
            <a:endParaRPr lang="en-US" sz="1800" dirty="0">
              <a:solidFill>
                <a:srgbClr val="4E37FB"/>
              </a:solidFill>
              <a:ea typeface="ＭＳ Ｐゴシック" pitchFamily="34" charset="-128"/>
            </a:endParaRPr>
          </a:p>
          <a:p>
            <a:pPr>
              <a:buNone/>
            </a:pPr>
            <a:endParaRPr lang="en-US" sz="1800" i="1" dirty="0">
              <a:solidFill>
                <a:srgbClr val="4E37FB"/>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company’s senior management shall demonstrate that they are fully committed to the implementation of requirements of the Global Standard for Packaging &amp; Packaging Materials. This shall include provision of adequate resources, effective communication and systems of management review to effect continual improvement. Opportunities for improvement shall be identified, implemented and fully documented</a:t>
            </a: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1	Senior Management Commitment and Continual Improvement</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647709869"/>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683568" y="1772816"/>
            <a:ext cx="8153400" cy="2590800"/>
          </a:xfrm>
          <a:prstGeom prst="rect">
            <a:avLst/>
          </a:prstGeom>
          <a:noFill/>
          <a:ln w="9525">
            <a:noFill/>
            <a:miter lim="800000"/>
            <a:headEnd/>
            <a:tailEnd/>
          </a:ln>
        </p:spPr>
        <p:txBody>
          <a:bodyPr anchor="b"/>
          <a:lstStyle/>
          <a:p>
            <a:pPr algn="ctr"/>
            <a:r>
              <a:rPr lang="en-US" sz="3600" b="1" dirty="0">
                <a:solidFill>
                  <a:srgbClr val="FA8B30"/>
                </a:solidFill>
                <a:latin typeface="Tahoma" pitchFamily="34" charset="0"/>
              </a:rPr>
              <a:t>Global Standard for Packaging &amp; Packaging Materials – Issue 4 – Feb 2011</a:t>
            </a:r>
          </a:p>
        </p:txBody>
      </p:sp>
      <p:sp>
        <p:nvSpPr>
          <p:cNvPr id="15" name="Rectangle 1"/>
          <p:cNvSpPr txBox="1">
            <a:spLocks noChangeArrowheads="1"/>
          </p:cNvSpPr>
          <p:nvPr/>
        </p:nvSpPr>
        <p:spPr>
          <a:xfrm>
            <a:off x="855663" y="134938"/>
            <a:ext cx="8069262" cy="555625"/>
          </a:xfrm>
        </p:spPr>
        <p:txBody>
          <a:bodyPr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Management Systems</a:t>
            </a:r>
          </a:p>
        </p:txBody>
      </p:sp>
      <p:pic>
        <p:nvPicPr>
          <p:cNvPr id="15363" name="Picture 3" descr="Packag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1143" y="1810916"/>
            <a:ext cx="8858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1.3 - </a:t>
            </a:r>
            <a:r>
              <a:rPr lang="en-GB" sz="1800" i="1" dirty="0">
                <a:solidFill>
                  <a:schemeClr val="tx1"/>
                </a:solidFill>
                <a:ea typeface="ＭＳ Ｐゴシック" pitchFamily="34" charset="-128"/>
              </a:rPr>
              <a:t>Organisational structure, responsibilities and management authority</a:t>
            </a:r>
            <a:endParaRPr lang="en-US" sz="1800" dirty="0">
              <a:solidFill>
                <a:srgbClr val="4E37FB"/>
              </a:solidFill>
              <a:ea typeface="ＭＳ Ｐゴシック" pitchFamily="34" charset="-128"/>
            </a:endParaRPr>
          </a:p>
          <a:p>
            <a:pPr>
              <a:buNone/>
            </a:pPr>
            <a:endParaRPr lang="en-US" sz="1800" i="1" dirty="0">
              <a:solidFill>
                <a:srgbClr val="4E37FB"/>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 shall have a clear organisational structure and define the responsibilities, reporting relationships and job functions of those personnel whose activities affect product safety, legality, regulatory compliance and quality</a:t>
            </a:r>
          </a:p>
          <a:p>
            <a:pPr marL="0">
              <a:buNone/>
            </a:pPr>
            <a:r>
              <a:rPr lang="en-GB" sz="1800" dirty="0">
                <a:solidFill>
                  <a:srgbClr val="FF0000"/>
                </a:solidFill>
                <a:ea typeface="ＭＳ Ｐゴシック" pitchFamily="34" charset="-128"/>
              </a:rPr>
              <a:t>- Org chart</a:t>
            </a:r>
          </a:p>
          <a:p>
            <a:pPr marL="0">
              <a:buNone/>
            </a:pPr>
            <a:r>
              <a:rPr lang="en-US" sz="1800" dirty="0">
                <a:solidFill>
                  <a:srgbClr val="FF0000"/>
                </a:solidFill>
                <a:ea typeface="ＭＳ Ｐゴシック" pitchFamily="34" charset="-128"/>
              </a:rPr>
              <a:t>- Competent Manager &amp; Deputy</a:t>
            </a:r>
          </a:p>
          <a:p>
            <a:pPr marL="0">
              <a:buNone/>
            </a:pPr>
            <a:r>
              <a:rPr lang="en-US" sz="1800" dirty="0">
                <a:solidFill>
                  <a:srgbClr val="FF0000"/>
                </a:solidFill>
                <a:ea typeface="ＭＳ Ｐゴシック" pitchFamily="34" charset="-128"/>
              </a:rPr>
              <a:t>- Job Descriptions</a:t>
            </a:r>
          </a:p>
          <a:p>
            <a:pPr marL="0">
              <a:buNone/>
            </a:pPr>
            <a:r>
              <a:rPr lang="en-US" sz="1800" dirty="0">
                <a:solidFill>
                  <a:srgbClr val="FF0000"/>
                </a:solidFill>
                <a:ea typeface="ＭＳ Ｐゴシック" pitchFamily="34" charset="-128"/>
              </a:rPr>
              <a:t>- Staff cover</a:t>
            </a: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1	Senior Management Commitment and Continual Improvement</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1930818720"/>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1.4 – Management Review</a:t>
            </a:r>
            <a:endParaRPr lang="en-US" sz="1800" dirty="0">
              <a:solidFill>
                <a:srgbClr val="4E37FB"/>
              </a:solidFill>
              <a:ea typeface="ＭＳ Ｐゴシック" pitchFamily="34" charset="-128"/>
            </a:endParaRPr>
          </a:p>
          <a:p>
            <a:pPr>
              <a:buNone/>
            </a:pPr>
            <a:endParaRPr lang="en-US" sz="1800" i="1" dirty="0">
              <a:solidFill>
                <a:srgbClr val="4E37FB"/>
              </a:solidFill>
              <a:ea typeface="ＭＳ Ｐゴシック" pitchFamily="34" charset="-128"/>
            </a:endParaRPr>
          </a:p>
          <a:p>
            <a:pPr marL="0">
              <a:buNone/>
            </a:pPr>
            <a:r>
              <a:rPr lang="en-US" sz="1800" dirty="0">
                <a:solidFill>
                  <a:srgbClr val="FF0000"/>
                </a:solidFill>
                <a:ea typeface="ＭＳ Ｐゴシック" pitchFamily="34" charset="-128"/>
              </a:rPr>
              <a:t>Statement of Intent - The company’s senior management shall ensure that a management review is undertaken to ensure that the product safety and quality programme is fully implemented, effective and that opportunities for improvement are identified</a:t>
            </a:r>
          </a:p>
          <a:p>
            <a:pPr marL="0">
              <a:buNone/>
            </a:pPr>
            <a:endParaRPr lang="en-US" sz="1800" dirty="0">
              <a:solidFill>
                <a:srgbClr val="FF0000"/>
              </a:solidFill>
              <a:ea typeface="ＭＳ Ｐゴシック" pitchFamily="34" charset="-128"/>
            </a:endParaRPr>
          </a:p>
          <a:p>
            <a:pPr marL="0">
              <a:buNone/>
            </a:pPr>
            <a:r>
              <a:rPr lang="en-GB" sz="1800" dirty="0">
                <a:solidFill>
                  <a:srgbClr val="FF0000"/>
                </a:solidFill>
                <a:ea typeface="ＭＳ Ｐゴシック" pitchFamily="34" charset="-128"/>
              </a:rPr>
              <a:t>- Annual Meetings</a:t>
            </a:r>
          </a:p>
          <a:p>
            <a:pPr marL="0">
              <a:buNone/>
            </a:pPr>
            <a:r>
              <a:rPr lang="en-US" sz="1800" dirty="0">
                <a:solidFill>
                  <a:srgbClr val="FF0000"/>
                </a:solidFill>
                <a:ea typeface="ＭＳ Ｐゴシック" pitchFamily="34" charset="-128"/>
              </a:rPr>
              <a:t>- Standard agenda input</a:t>
            </a:r>
          </a:p>
          <a:p>
            <a:pPr marL="0">
              <a:buNone/>
            </a:pPr>
            <a:r>
              <a:rPr lang="en-US" sz="1800" dirty="0">
                <a:solidFill>
                  <a:srgbClr val="FF0000"/>
                </a:solidFill>
                <a:ea typeface="ＭＳ Ｐゴシック" pitchFamily="34" charset="-128"/>
              </a:rPr>
              <a:t>- Meeting sets objectives and improvement programmes</a:t>
            </a:r>
          </a:p>
          <a:p>
            <a:pPr marL="0">
              <a:buNone/>
            </a:pPr>
            <a:r>
              <a:rPr lang="en-US" sz="1800" dirty="0">
                <a:solidFill>
                  <a:srgbClr val="FF0000"/>
                </a:solidFill>
                <a:ea typeface="ＭＳ Ｐゴシック" pitchFamily="34" charset="-128"/>
              </a:rPr>
              <a:t>- Staff cover</a:t>
            </a:r>
          </a:p>
          <a:p>
            <a:pPr marL="0" indent="0">
              <a:buNone/>
            </a:pPr>
            <a:r>
              <a:rPr lang="en-US" sz="1800" dirty="0">
                <a:solidFill>
                  <a:srgbClr val="FF0000"/>
                </a:solidFill>
                <a:ea typeface="ＭＳ Ｐゴシック" pitchFamily="34" charset="-128"/>
              </a:rPr>
              <a:t>- Review report &amp; action plans</a:t>
            </a:r>
          </a:p>
          <a:p>
            <a:pPr marL="0" indent="0">
              <a:buNone/>
            </a:pPr>
            <a:r>
              <a:rPr lang="en-US" sz="1800" dirty="0">
                <a:solidFill>
                  <a:srgbClr val="FF0000"/>
                </a:solidFill>
                <a:ea typeface="ＭＳ Ｐゴシック" pitchFamily="34" charset="-128"/>
              </a:rPr>
              <a:t>- Action Plans communicated and managed</a:t>
            </a: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1	Senior Management Commitment and Continual Improvement</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1013866879"/>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2.1 – Hazard and Risk Management Team</a:t>
            </a:r>
            <a:endParaRPr lang="en-US" sz="1800" dirty="0">
              <a:solidFill>
                <a:srgbClr val="4E37FB"/>
              </a:solidFill>
              <a:ea typeface="ＭＳ Ｐゴシック" pitchFamily="34" charset="-128"/>
            </a:endParaRPr>
          </a:p>
          <a:p>
            <a:pPr>
              <a:buNone/>
            </a:pPr>
            <a:endParaRPr lang="en-US" sz="1800" i="1" dirty="0">
              <a:solidFill>
                <a:srgbClr val="4E37FB"/>
              </a:solidFill>
              <a:ea typeface="ＭＳ Ｐゴシック" pitchFamily="34" charset="-128"/>
            </a:endParaRPr>
          </a:p>
          <a:p>
            <a:pPr marL="0">
              <a:buNone/>
            </a:pPr>
            <a:r>
              <a:rPr lang="en-US" sz="1800" dirty="0">
                <a:solidFill>
                  <a:srgbClr val="FF0000"/>
                </a:solidFill>
                <a:ea typeface="ＭＳ Ｐゴシック" pitchFamily="34" charset="-128"/>
              </a:rPr>
              <a:t>Statement of Intent - A multidisciplinary hazard and risk management team shall be in place to develop and manage the hazard and risk analysis system and ensure this is fully implemented</a:t>
            </a:r>
          </a:p>
          <a:p>
            <a:pPr marL="0">
              <a:buNone/>
            </a:pPr>
            <a:endParaRPr lang="en-US" sz="1800" dirty="0">
              <a:solidFill>
                <a:srgbClr val="FF0000"/>
              </a:solidFill>
              <a:ea typeface="ＭＳ Ｐゴシック" pitchFamily="34" charset="-128"/>
            </a:endParaRPr>
          </a:p>
          <a:p>
            <a:pPr marL="0">
              <a:buNone/>
            </a:pPr>
            <a:r>
              <a:rPr lang="en-GB" sz="1800" dirty="0">
                <a:solidFill>
                  <a:srgbClr val="FF0000"/>
                </a:solidFill>
                <a:ea typeface="ＭＳ Ｐゴシック" pitchFamily="34" charset="-128"/>
              </a:rPr>
              <a:t>- Internal/External team</a:t>
            </a:r>
          </a:p>
          <a:p>
            <a:pPr marL="0">
              <a:buNone/>
            </a:pPr>
            <a:r>
              <a:rPr lang="en-US" sz="1800" dirty="0">
                <a:solidFill>
                  <a:srgbClr val="FF0000"/>
                </a:solidFill>
                <a:ea typeface="ＭＳ Ｐゴシック" pitchFamily="34" charset="-128"/>
              </a:rPr>
              <a:t>- Competent team leader</a:t>
            </a:r>
          </a:p>
          <a:p>
            <a:pPr marL="0">
              <a:buNone/>
            </a:pPr>
            <a:r>
              <a:rPr lang="en-US" sz="1800" dirty="0">
                <a:solidFill>
                  <a:srgbClr val="FF0000"/>
                </a:solidFill>
                <a:ea typeface="ＭＳ Ｐゴシック" pitchFamily="34" charset="-128"/>
              </a:rPr>
              <a:t>- Trained team in hazard and risk analysis</a:t>
            </a: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2	Hazard and Risk Management</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321700840"/>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2.2 – Hazard and Risk Analysis</a:t>
            </a:r>
            <a:endParaRPr lang="en-US" sz="1800" dirty="0">
              <a:solidFill>
                <a:srgbClr val="4E37FB"/>
              </a:solidFill>
              <a:ea typeface="ＭＳ Ｐゴシック" pitchFamily="34" charset="-128"/>
            </a:endParaRPr>
          </a:p>
          <a:p>
            <a:pPr>
              <a:buNone/>
            </a:pPr>
            <a:endParaRPr lang="en-US" sz="1800" i="1" dirty="0">
              <a:solidFill>
                <a:srgbClr val="4E37FB"/>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A formal hazard and risk management system shall be in place to ensure that all hazards to product safety and integrity are identified and appropriate controls established</a:t>
            </a:r>
            <a:endParaRPr lang="en-GB" sz="1800" dirty="0"/>
          </a:p>
          <a:p>
            <a:pPr marL="0">
              <a:buNone/>
            </a:pPr>
            <a:endParaRPr lang="en-GB" sz="1800" dirty="0"/>
          </a:p>
          <a:p>
            <a:pPr marL="0">
              <a:buNone/>
            </a:pPr>
            <a:r>
              <a:rPr lang="en-GB" sz="1800" dirty="0">
                <a:solidFill>
                  <a:srgbClr val="FF0000"/>
                </a:solidFill>
                <a:ea typeface="ＭＳ Ｐゴシック" pitchFamily="34" charset="-128"/>
              </a:rPr>
              <a:t>- Define scope covering all products/processes</a:t>
            </a:r>
          </a:p>
          <a:p>
            <a:pPr marL="0">
              <a:buNone/>
            </a:pPr>
            <a:r>
              <a:rPr lang="en-US" sz="1800" dirty="0">
                <a:solidFill>
                  <a:srgbClr val="FF0000"/>
                </a:solidFill>
                <a:ea typeface="ＭＳ Ｐゴシック" pitchFamily="34" charset="-128"/>
              </a:rPr>
              <a:t>- Team awareness of all hazards and legislative requirements</a:t>
            </a:r>
          </a:p>
          <a:p>
            <a:pPr marL="0">
              <a:buNone/>
            </a:pPr>
            <a:r>
              <a:rPr lang="en-US" sz="1800" dirty="0">
                <a:solidFill>
                  <a:srgbClr val="FF0000"/>
                </a:solidFill>
                <a:ea typeface="ＭＳ Ｐゴシック" pitchFamily="34" charset="-128"/>
              </a:rPr>
              <a:t>- Product descriptions</a:t>
            </a:r>
          </a:p>
          <a:p>
            <a:pPr marL="0">
              <a:buNone/>
            </a:pPr>
            <a:r>
              <a:rPr lang="en-US" sz="1800" dirty="0">
                <a:solidFill>
                  <a:srgbClr val="FF0000"/>
                </a:solidFill>
                <a:ea typeface="ＭＳ Ｐゴシック" pitchFamily="34" charset="-128"/>
              </a:rPr>
              <a:t>- Process Flows for each product/process</a:t>
            </a:r>
          </a:p>
          <a:p>
            <a:pPr marL="0" indent="0">
              <a:buNone/>
            </a:pPr>
            <a:r>
              <a:rPr lang="en-US" sz="1800" dirty="0">
                <a:solidFill>
                  <a:srgbClr val="FF0000"/>
                </a:solidFill>
                <a:ea typeface="ＭＳ Ｐゴシック" pitchFamily="34" charset="-128"/>
              </a:rPr>
              <a:t>- Hazard identification at each step of process</a:t>
            </a:r>
          </a:p>
          <a:p>
            <a:pPr marL="0" indent="0">
              <a:buNone/>
            </a:pPr>
            <a:r>
              <a:rPr lang="en-US" sz="1800" dirty="0">
                <a:solidFill>
                  <a:srgbClr val="FF0000"/>
                </a:solidFill>
                <a:ea typeface="ＭＳ Ｐゴシック" pitchFamily="34" charset="-128"/>
              </a:rPr>
              <a:t>- Control measures for all hazards</a:t>
            </a:r>
          </a:p>
          <a:p>
            <a:pPr marL="0" indent="0">
              <a:buNone/>
            </a:pPr>
            <a:r>
              <a:rPr lang="en-US" sz="1800" dirty="0">
                <a:solidFill>
                  <a:srgbClr val="FF0000"/>
                </a:solidFill>
                <a:ea typeface="ＭＳ Ｐゴシック" pitchFamily="34" charset="-128"/>
              </a:rPr>
              <a:t>- Identify critical control points</a:t>
            </a: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2	Hazard and Risk Management</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61419834"/>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2.2 – Hazard and Risk Analysis - continued</a:t>
            </a:r>
            <a:endParaRPr lang="en-US" sz="1800" dirty="0">
              <a:solidFill>
                <a:srgbClr val="4E37FB"/>
              </a:solidFill>
              <a:ea typeface="ＭＳ Ｐゴシック" pitchFamily="34" charset="-128"/>
            </a:endParaRPr>
          </a:p>
          <a:p>
            <a:pPr>
              <a:buNone/>
            </a:pPr>
            <a:endParaRPr lang="en-US" sz="1800" i="1" dirty="0">
              <a:solidFill>
                <a:srgbClr val="4E37FB"/>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A formal hazard and risk management system shall be in place to ensure that all hazards to product safety and integrity are identified and appropriate controls established</a:t>
            </a:r>
            <a:endParaRPr lang="en-GB" sz="1800" dirty="0"/>
          </a:p>
          <a:p>
            <a:pPr marL="0">
              <a:buNone/>
            </a:pPr>
            <a:endParaRPr lang="en-GB" sz="1800" dirty="0"/>
          </a:p>
          <a:p>
            <a:pPr marL="0">
              <a:buNone/>
            </a:pPr>
            <a:r>
              <a:rPr lang="en-GB" sz="1800" dirty="0">
                <a:solidFill>
                  <a:srgbClr val="FF0000"/>
                </a:solidFill>
                <a:ea typeface="ＭＳ Ｐゴシック" pitchFamily="34" charset="-128"/>
              </a:rPr>
              <a:t>- Identify critical control points limits</a:t>
            </a:r>
          </a:p>
          <a:p>
            <a:pPr marL="0">
              <a:buNone/>
            </a:pPr>
            <a:r>
              <a:rPr lang="en-US" sz="1800" dirty="0">
                <a:solidFill>
                  <a:srgbClr val="FF0000"/>
                </a:solidFill>
                <a:ea typeface="ＭＳ Ｐゴシック" pitchFamily="34" charset="-128"/>
              </a:rPr>
              <a:t>- Monitor critical control points</a:t>
            </a:r>
          </a:p>
          <a:p>
            <a:pPr marL="0">
              <a:buNone/>
            </a:pPr>
            <a:r>
              <a:rPr lang="en-US" sz="1800" dirty="0">
                <a:solidFill>
                  <a:srgbClr val="FF0000"/>
                </a:solidFill>
                <a:ea typeface="ＭＳ Ｐゴシック" pitchFamily="34" charset="-128"/>
              </a:rPr>
              <a:t>- Annual review of hazard and risk management system</a:t>
            </a:r>
          </a:p>
          <a:p>
            <a:pPr marL="0">
              <a:buNone/>
            </a:pPr>
            <a:r>
              <a:rPr lang="en-US" sz="1800" dirty="0">
                <a:solidFill>
                  <a:srgbClr val="FF0000"/>
                </a:solidFill>
                <a:ea typeface="ＭＳ Ｐゴシック" pitchFamily="34" charset="-128"/>
              </a:rPr>
              <a:t>- Audit system based on standard requirements</a:t>
            </a: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2	Hazard and Risk Management</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867723165"/>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2.3 – Exemption of requirements based on the risk analysis</a:t>
            </a:r>
            <a:endParaRPr lang="en-US" sz="1800" dirty="0">
              <a:solidFill>
                <a:srgbClr val="4E37FB"/>
              </a:solidFill>
              <a:ea typeface="ＭＳ Ｐゴシック" pitchFamily="34" charset="-128"/>
            </a:endParaRPr>
          </a:p>
          <a:p>
            <a:pPr>
              <a:buNone/>
            </a:pPr>
            <a:endParaRPr lang="en-US" sz="1800" i="1" dirty="0">
              <a:solidFill>
                <a:srgbClr val="4E37FB"/>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A formal hazard and risk management system shall be in place to ensure that all hazards to product safety and integrity are identified and appropriate controls established</a:t>
            </a:r>
            <a:endParaRPr lang="en-GB" sz="1800" dirty="0"/>
          </a:p>
          <a:p>
            <a:pPr marL="0">
              <a:buNone/>
            </a:pPr>
            <a:r>
              <a:rPr lang="en-GB" sz="1800" dirty="0"/>
              <a:t> </a:t>
            </a:r>
          </a:p>
          <a:p>
            <a:pPr marL="0">
              <a:buNone/>
            </a:pPr>
            <a:r>
              <a:rPr lang="en-GB" sz="1800" dirty="0">
                <a:solidFill>
                  <a:srgbClr val="FF0000"/>
                </a:solidFill>
                <a:ea typeface="ＭＳ Ｐゴシック" pitchFamily="34" charset="-128"/>
              </a:rPr>
              <a:t>- </a:t>
            </a:r>
            <a:r>
              <a:rPr lang="en-US" sz="1800" dirty="0">
                <a:solidFill>
                  <a:srgbClr val="FF0000"/>
                </a:solidFill>
                <a:ea typeface="ＭＳ Ｐゴシック" pitchFamily="34" charset="-128"/>
              </a:rPr>
              <a:t>Hazard and Risk Analysis study supported by the implementation of the prerequisites set out in requirements clauses 4 to 6</a:t>
            </a:r>
            <a:endParaRPr lang="en-GB" sz="1800" dirty="0">
              <a:solidFill>
                <a:srgbClr val="FF0000"/>
              </a:solidFill>
              <a:ea typeface="ＭＳ Ｐゴシック" pitchFamily="34" charset="-128"/>
            </a:endParaRPr>
          </a:p>
          <a:p>
            <a:pPr marL="0" indent="0">
              <a:buNone/>
            </a:pPr>
            <a:r>
              <a:rPr lang="en-US" sz="1800" dirty="0">
                <a:solidFill>
                  <a:srgbClr val="FF0000"/>
                </a:solidFill>
                <a:ea typeface="ＭＳ Ｐゴシック" pitchFamily="34" charset="-128"/>
              </a:rPr>
              <a:t>- Document exemptions of requirements in clauses 4 to 6</a:t>
            </a:r>
          </a:p>
          <a:p>
            <a:pPr marL="0" indent="0">
              <a:buNone/>
            </a:pPr>
            <a:r>
              <a:rPr lang="en-US" sz="1800" dirty="0">
                <a:solidFill>
                  <a:srgbClr val="FF0000"/>
                </a:solidFill>
                <a:ea typeface="ＭＳ Ｐゴシック" pitchFamily="34" charset="-128"/>
              </a:rPr>
              <a:t>- Review at internal audit</a:t>
            </a:r>
          </a:p>
          <a:p>
            <a:pPr marL="0" indent="0">
              <a:buNone/>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2	Hazard and Risk Management</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483834653"/>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3.1 – </a:t>
            </a:r>
            <a:r>
              <a:rPr lang="en-GB" sz="1800" i="1" dirty="0">
                <a:solidFill>
                  <a:schemeClr val="tx1"/>
                </a:solidFill>
                <a:ea typeface="ＭＳ Ｐゴシック" pitchFamily="34" charset="-128"/>
              </a:rPr>
              <a:t>Product safety and quality manual</a:t>
            </a:r>
            <a:endParaRPr lang="en-US" sz="1800" i="1" dirty="0">
              <a:solidFill>
                <a:schemeClr val="tx1"/>
              </a:solidFill>
              <a:ea typeface="ＭＳ Ｐゴシック" pitchFamily="34" charset="-128"/>
            </a:endParaRPr>
          </a:p>
          <a:p>
            <a:pPr>
              <a:buNone/>
            </a:pPr>
            <a:endParaRPr lang="en-US" sz="1800" i="1" dirty="0">
              <a:solidFill>
                <a:srgbClr val="4E37FB"/>
              </a:solidFill>
              <a:ea typeface="ＭＳ Ｐゴシック" pitchFamily="34" charset="-128"/>
            </a:endParaRPr>
          </a:p>
          <a:p>
            <a:pPr marL="0">
              <a:buNone/>
            </a:pPr>
            <a:r>
              <a:rPr lang="en-US" sz="1800" dirty="0">
                <a:solidFill>
                  <a:srgbClr val="FF0000"/>
                </a:solidFill>
                <a:ea typeface="ＭＳ Ｐゴシック" pitchFamily="34" charset="-128"/>
              </a:rPr>
              <a:t>Statement of Intent - The company shall have a manual which describes how the requirements of the Standard are met. These requirements shall be fully implemented, reviewed at appropriate planned intervals and improved where necessary</a:t>
            </a:r>
          </a:p>
          <a:p>
            <a:pPr marL="0">
              <a:buNone/>
            </a:pPr>
            <a:endParaRPr lang="en-US" sz="1800" dirty="0">
              <a:solidFill>
                <a:srgbClr val="FF0000"/>
              </a:solidFill>
              <a:ea typeface="ＭＳ Ｐゴシック" pitchFamily="34" charset="-128"/>
            </a:endParaRPr>
          </a:p>
          <a:p>
            <a:pPr marL="0" indent="0">
              <a:buNone/>
            </a:pPr>
            <a:r>
              <a:rPr lang="en-US" sz="1800" dirty="0">
                <a:solidFill>
                  <a:srgbClr val="FF0000"/>
                </a:solidFill>
                <a:ea typeface="ＭＳ Ｐゴシック" pitchFamily="34" charset="-128"/>
              </a:rPr>
              <a:t>- outline of working methods and practices</a:t>
            </a:r>
            <a:r>
              <a:rPr lang="en-US" sz="1800" dirty="0"/>
              <a:t> </a:t>
            </a:r>
            <a:r>
              <a:rPr lang="en-US" sz="1800" dirty="0">
                <a:solidFill>
                  <a:srgbClr val="FF0000"/>
                </a:solidFill>
                <a:ea typeface="ＭＳ Ｐゴシック" pitchFamily="34" charset="-128"/>
              </a:rPr>
              <a:t>or references to where such an outline is documented</a:t>
            </a:r>
          </a:p>
          <a:p>
            <a:pPr marL="0" indent="0">
              <a:buNone/>
            </a:pPr>
            <a:r>
              <a:rPr lang="en-US" sz="1800" dirty="0">
                <a:solidFill>
                  <a:srgbClr val="FF0000"/>
                </a:solidFill>
                <a:ea typeface="ＭＳ Ｐゴシック" pitchFamily="34" charset="-128"/>
              </a:rPr>
              <a:t>- Manual available to all staff</a:t>
            </a: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3	Product Safety and Quality Management System</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018987472"/>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3.2 – Customer focus and contract review</a:t>
            </a:r>
            <a:endParaRPr lang="en-US" sz="1800" i="1" dirty="0">
              <a:solidFill>
                <a:srgbClr val="4E37FB"/>
              </a:solidFill>
              <a:ea typeface="ＭＳ Ｐゴシック" pitchFamily="34" charset="-128"/>
            </a:endParaRP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Statement of Intent - The company’s senior management shall ensure that processes are in place to determine customer needs and expectations with regard to quality and safety and ensure these are fulfilled</a:t>
            </a:r>
          </a:p>
          <a:p>
            <a:pPr marL="0">
              <a:buNone/>
            </a:pPr>
            <a:endParaRPr lang="en-US" sz="1800" dirty="0">
              <a:solidFill>
                <a:srgbClr val="FF0000"/>
              </a:solidFill>
              <a:ea typeface="ＭＳ Ｐゴシック" pitchFamily="34" charset="-128"/>
            </a:endParaRPr>
          </a:p>
          <a:p>
            <a:pPr marL="0" indent="0">
              <a:spcBef>
                <a:spcPts val="0"/>
              </a:spcBef>
              <a:buNone/>
            </a:pPr>
            <a:r>
              <a:rPr lang="en-US" sz="1800" dirty="0">
                <a:solidFill>
                  <a:srgbClr val="FF0000"/>
                </a:solidFill>
                <a:ea typeface="ＭＳ Ｐゴシック" pitchFamily="34" charset="-128"/>
              </a:rPr>
              <a:t>- Identify staff responsible for communicating with staff</a:t>
            </a:r>
          </a:p>
          <a:p>
            <a:pPr marL="0" indent="0">
              <a:spcBef>
                <a:spcPts val="0"/>
              </a:spcBef>
              <a:buNone/>
            </a:pPr>
            <a:r>
              <a:rPr lang="en-US" sz="1800" dirty="0">
                <a:solidFill>
                  <a:srgbClr val="FF0000"/>
                </a:solidFill>
                <a:ea typeface="ＭＳ Ｐゴシック" pitchFamily="34" charset="-128"/>
              </a:rPr>
              <a:t>- Document customer requirements</a:t>
            </a:r>
          </a:p>
          <a:p>
            <a:pPr marL="0" indent="0">
              <a:spcBef>
                <a:spcPts val="0"/>
              </a:spcBef>
              <a:buNone/>
            </a:pPr>
            <a:r>
              <a:rPr lang="en-US" sz="1800" dirty="0">
                <a:solidFill>
                  <a:srgbClr val="FF0000"/>
                </a:solidFill>
                <a:ea typeface="ＭＳ Ｐゴシック" pitchFamily="34" charset="-128"/>
              </a:rPr>
              <a:t>- Review customer requirements</a:t>
            </a:r>
          </a:p>
          <a:p>
            <a:pPr marL="0" indent="0">
              <a:spcBef>
                <a:spcPts val="0"/>
              </a:spcBef>
              <a:buNone/>
            </a:pPr>
            <a:r>
              <a:rPr lang="en-US" sz="1800" dirty="0">
                <a:solidFill>
                  <a:srgbClr val="FF0000"/>
                </a:solidFill>
                <a:ea typeface="ＭＳ Ｐゴシック" pitchFamily="34" charset="-128"/>
              </a:rPr>
              <a:t>- Agree changes to customer requirements</a:t>
            </a: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3	Product Safety and Quality Management System</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1597116617"/>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3.3 – Internal Audits</a:t>
            </a:r>
            <a:endParaRPr lang="en-US" sz="1800" i="1" dirty="0">
              <a:solidFill>
                <a:srgbClr val="4E37FB"/>
              </a:solidFill>
              <a:ea typeface="ＭＳ Ｐゴシック" pitchFamily="34" charset="-128"/>
            </a:endParaRP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Statement of Intent - The company shall audit those systems and procedures which cover the requirements of the Standard to ensure they are in place, appropriate and complied with</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Internal audit schedule</a:t>
            </a:r>
          </a:p>
          <a:p>
            <a:pPr marL="0" indent="0">
              <a:spcBef>
                <a:spcPts val="0"/>
              </a:spcBef>
              <a:buNone/>
            </a:pPr>
            <a:r>
              <a:rPr lang="en-US" sz="1800" dirty="0">
                <a:solidFill>
                  <a:srgbClr val="FF0000"/>
                </a:solidFill>
                <a:ea typeface="ＭＳ Ｐゴシック" pitchFamily="34" charset="-128"/>
              </a:rPr>
              <a:t>- All processes in management system audited annually</a:t>
            </a:r>
          </a:p>
          <a:p>
            <a:pPr marL="0" indent="0">
              <a:spcBef>
                <a:spcPts val="0"/>
              </a:spcBef>
              <a:buNone/>
            </a:pPr>
            <a:r>
              <a:rPr lang="en-US" sz="1800" dirty="0">
                <a:solidFill>
                  <a:srgbClr val="FF0000"/>
                </a:solidFill>
                <a:ea typeface="ＭＳ Ｐゴシック" pitchFamily="34" charset="-128"/>
              </a:rPr>
              <a:t>- Internal auditors will be competent</a:t>
            </a:r>
          </a:p>
          <a:p>
            <a:pPr marL="0" indent="0">
              <a:spcBef>
                <a:spcPts val="0"/>
              </a:spcBef>
              <a:buNone/>
            </a:pPr>
            <a:r>
              <a:rPr lang="en-US" sz="1800" dirty="0">
                <a:solidFill>
                  <a:srgbClr val="FF0000"/>
                </a:solidFill>
                <a:ea typeface="ＭＳ Ｐゴシック" pitchFamily="34" charset="-128"/>
              </a:rPr>
              <a:t>- Auditors will not audit their own work</a:t>
            </a:r>
          </a:p>
          <a:p>
            <a:pPr marL="0" indent="0">
              <a:spcBef>
                <a:spcPts val="0"/>
              </a:spcBef>
              <a:buNone/>
            </a:pPr>
            <a:r>
              <a:rPr lang="en-US" sz="1800" dirty="0">
                <a:solidFill>
                  <a:srgbClr val="FF0000"/>
                </a:solidFill>
                <a:ea typeface="ＭＳ Ｐゴシック" pitchFamily="34" charset="-128"/>
              </a:rPr>
              <a:t>- Audit Report detailing non-conformance</a:t>
            </a:r>
          </a:p>
          <a:p>
            <a:pPr marL="0" indent="0">
              <a:spcBef>
                <a:spcPts val="0"/>
              </a:spcBef>
              <a:buNone/>
            </a:pPr>
            <a:r>
              <a:rPr lang="en-US" sz="1800" dirty="0">
                <a:solidFill>
                  <a:srgbClr val="FF0000"/>
                </a:solidFill>
                <a:ea typeface="ＭＳ Ｐゴシック" pitchFamily="34" charset="-128"/>
              </a:rPr>
              <a:t>- Timely Corrective Action taken</a:t>
            </a: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3	Product Safety and Quality Management System</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616831906"/>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3.4 – </a:t>
            </a:r>
            <a:r>
              <a:rPr lang="en-GB" sz="1800" i="1" dirty="0">
                <a:solidFill>
                  <a:schemeClr val="tx1"/>
                </a:solidFill>
                <a:ea typeface="ＭＳ Ｐゴシック" pitchFamily="34" charset="-128"/>
              </a:rPr>
              <a:t>Supplier approval and performance monitoring</a:t>
            </a:r>
            <a:endParaRPr lang="en-US" sz="1800" i="1" dirty="0">
              <a:solidFill>
                <a:srgbClr val="4E37FB"/>
              </a:solidFill>
              <a:ea typeface="ＭＳ Ｐゴシック" pitchFamily="34" charset="-128"/>
            </a:endParaRP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Statement of Intent - The company shall operate procedures for approval and monitoring of its suppliers. This shall include suppliers of materials and services to the company and ensure that materials and services procured conform to defined requirements</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Documented supplier approval procedure </a:t>
            </a:r>
          </a:p>
          <a:p>
            <a:pPr marL="0" indent="0">
              <a:spcBef>
                <a:spcPts val="0"/>
              </a:spcBef>
              <a:buNone/>
            </a:pPr>
            <a:r>
              <a:rPr lang="en-US" sz="1800" dirty="0">
                <a:solidFill>
                  <a:srgbClr val="FF0000"/>
                </a:solidFill>
                <a:ea typeface="ＭＳ Ｐゴシック" pitchFamily="34" charset="-128"/>
              </a:rPr>
              <a:t>- Continual assessment programme</a:t>
            </a:r>
          </a:p>
          <a:p>
            <a:pPr marL="0" indent="0">
              <a:spcBef>
                <a:spcPts val="0"/>
              </a:spcBef>
              <a:buNone/>
            </a:pPr>
            <a:r>
              <a:rPr lang="en-US" sz="1800" dirty="0">
                <a:solidFill>
                  <a:srgbClr val="FF0000"/>
                </a:solidFill>
                <a:ea typeface="ＭＳ Ｐゴシック" pitchFamily="34" charset="-128"/>
              </a:rPr>
              <a:t>- Record supplier assessments</a:t>
            </a:r>
          </a:p>
          <a:p>
            <a:pPr marL="0" indent="0">
              <a:spcBef>
                <a:spcPts val="0"/>
              </a:spcBef>
              <a:buNone/>
            </a:pPr>
            <a:r>
              <a:rPr lang="en-US" sz="1800" dirty="0">
                <a:solidFill>
                  <a:srgbClr val="FF0000"/>
                </a:solidFill>
                <a:ea typeface="ＭＳ Ｐゴシック" pitchFamily="34" charset="-128"/>
              </a:rPr>
              <a:t>- Certificate of Conformance (compliance)</a:t>
            </a: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3	Product Safety and Quality Management System</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390436286"/>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4294967295"/>
          </p:nvPr>
        </p:nvSpPr>
        <p:spPr>
          <a:xfrm>
            <a:off x="1362075" y="1295400"/>
            <a:ext cx="7781925" cy="3810000"/>
          </a:xfrm>
          <a:prstGeom prst="rect">
            <a:avLst/>
          </a:prstGeom>
        </p:spPr>
        <p:txBody>
          <a:bodyPr/>
          <a:lstStyle/>
          <a:p>
            <a:pPr eaLnBrk="1" hangingPunct="1">
              <a:lnSpc>
                <a:spcPct val="90000"/>
              </a:lnSpc>
              <a:spcBef>
                <a:spcPct val="25000"/>
              </a:spcBef>
              <a:spcAft>
                <a:spcPct val="25000"/>
              </a:spcAft>
            </a:pPr>
            <a:r>
              <a:rPr lang="en-US" sz="2400" dirty="0">
                <a:solidFill>
                  <a:schemeClr val="tx1"/>
                </a:solidFill>
                <a:ea typeface="ＭＳ Ｐゴシック" pitchFamily="34" charset="-128"/>
              </a:rPr>
              <a:t>Background to Standard</a:t>
            </a:r>
            <a:endParaRPr lang="en-US" sz="2400" b="1" dirty="0">
              <a:solidFill>
                <a:srgbClr val="FA8B30"/>
              </a:solidFill>
              <a:ea typeface="ＭＳ Ｐゴシック" pitchFamily="34" charset="-128"/>
            </a:endParaRPr>
          </a:p>
          <a:p>
            <a:pPr>
              <a:lnSpc>
                <a:spcPct val="90000"/>
              </a:lnSpc>
              <a:spcBef>
                <a:spcPct val="25000"/>
              </a:spcBef>
              <a:spcAft>
                <a:spcPct val="25000"/>
              </a:spcAft>
            </a:pPr>
            <a:r>
              <a:rPr lang="en-US" sz="2400" dirty="0">
                <a:solidFill>
                  <a:schemeClr val="tx1"/>
                </a:solidFill>
                <a:ea typeface="ＭＳ Ｐゴシック" pitchFamily="34" charset="-128"/>
              </a:rPr>
              <a:t>Principles of Standard</a:t>
            </a:r>
          </a:p>
          <a:p>
            <a:pPr>
              <a:lnSpc>
                <a:spcPct val="90000"/>
              </a:lnSpc>
              <a:spcBef>
                <a:spcPct val="25000"/>
              </a:spcBef>
              <a:spcAft>
                <a:spcPct val="25000"/>
              </a:spcAft>
            </a:pPr>
            <a:r>
              <a:rPr lang="en-US" sz="2400" dirty="0">
                <a:solidFill>
                  <a:schemeClr val="tx1"/>
                </a:solidFill>
                <a:ea typeface="ＭＳ Ｐゴシック" pitchFamily="34" charset="-128"/>
              </a:rPr>
              <a:t>Benefits to Users</a:t>
            </a:r>
          </a:p>
          <a:p>
            <a:pPr eaLnBrk="1" hangingPunct="1">
              <a:lnSpc>
                <a:spcPct val="90000"/>
              </a:lnSpc>
              <a:spcBef>
                <a:spcPct val="25000"/>
              </a:spcBef>
              <a:spcAft>
                <a:spcPct val="25000"/>
              </a:spcAft>
            </a:pPr>
            <a:r>
              <a:rPr lang="en-US" sz="2400" dirty="0">
                <a:solidFill>
                  <a:schemeClr val="tx1"/>
                </a:solidFill>
                <a:ea typeface="ＭＳ Ｐゴシック" pitchFamily="34" charset="-128"/>
              </a:rPr>
              <a:t>Requirements of Packaging Standard</a:t>
            </a:r>
          </a:p>
          <a:p>
            <a:pPr eaLnBrk="1" hangingPunct="1">
              <a:lnSpc>
                <a:spcPct val="90000"/>
              </a:lnSpc>
              <a:spcBef>
                <a:spcPct val="25000"/>
              </a:spcBef>
              <a:spcAft>
                <a:spcPct val="25000"/>
              </a:spcAft>
            </a:pPr>
            <a:r>
              <a:rPr lang="en-US" sz="2400" dirty="0">
                <a:solidFill>
                  <a:schemeClr val="tx1"/>
                </a:solidFill>
                <a:ea typeface="ＭＳ Ｐゴシック" pitchFamily="34" charset="-128"/>
              </a:rPr>
              <a:t>Certification Process </a:t>
            </a:r>
          </a:p>
          <a:p>
            <a:pPr marL="0" indent="0" eaLnBrk="1" hangingPunct="1">
              <a:lnSpc>
                <a:spcPct val="90000"/>
              </a:lnSpc>
              <a:spcBef>
                <a:spcPct val="25000"/>
              </a:spcBef>
              <a:spcAft>
                <a:spcPct val="25000"/>
              </a:spcAft>
              <a:buNone/>
            </a:pPr>
            <a:r>
              <a:rPr lang="en-US" sz="2400" dirty="0">
                <a:solidFill>
                  <a:schemeClr val="tx1"/>
                </a:solidFill>
                <a:ea typeface="ＭＳ Ｐゴシック" pitchFamily="34" charset="-128"/>
              </a:rPr>
              <a:t>  </a:t>
            </a:r>
          </a:p>
        </p:txBody>
      </p:sp>
      <p:sp>
        <p:nvSpPr>
          <p:cNvPr id="4" name="Rectangle 1"/>
          <p:cNvSpPr txBox="1">
            <a:spLocks noChangeArrowheads="1"/>
          </p:cNvSpPr>
          <p:nvPr/>
        </p:nvSpPr>
        <p:spPr>
          <a:xfrm>
            <a:off x="855663" y="134938"/>
            <a:ext cx="8069262" cy="555625"/>
          </a:xfrm>
        </p:spPr>
        <p:txBody>
          <a:bodyPr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Course Content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3.5 – </a:t>
            </a:r>
            <a:r>
              <a:rPr lang="en-GB" sz="1800" i="1" dirty="0">
                <a:solidFill>
                  <a:schemeClr val="tx1"/>
                </a:solidFill>
                <a:ea typeface="ＭＳ Ｐゴシック" pitchFamily="34" charset="-128"/>
              </a:rPr>
              <a:t>Subcontract of Production</a:t>
            </a:r>
            <a:endParaRPr lang="en-US" sz="1800" i="1" dirty="0">
              <a:solidFill>
                <a:srgbClr val="4E37FB"/>
              </a:solidFill>
              <a:ea typeface="ＭＳ Ｐゴシック" pitchFamily="34" charset="-128"/>
            </a:endParaRP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Statement of Intent - Where production processes are subcontracted this shall be with the agreement of customers. Procedures shall be in place for the effective control of subcontractors and the work undertaken</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Customer notification </a:t>
            </a:r>
          </a:p>
          <a:p>
            <a:pPr marL="0" indent="0">
              <a:spcBef>
                <a:spcPts val="0"/>
              </a:spcBef>
              <a:buNone/>
            </a:pPr>
            <a:r>
              <a:rPr lang="en-US" sz="1800" dirty="0">
                <a:solidFill>
                  <a:srgbClr val="FF0000"/>
                </a:solidFill>
                <a:ea typeface="ＭＳ Ｐゴシック" pitchFamily="34" charset="-128"/>
              </a:rPr>
              <a:t>- Continual assessment programme</a:t>
            </a:r>
          </a:p>
          <a:p>
            <a:pPr marL="0" indent="0">
              <a:spcBef>
                <a:spcPts val="0"/>
              </a:spcBef>
              <a:buNone/>
            </a:pPr>
            <a:r>
              <a:rPr lang="en-US" sz="1800" dirty="0">
                <a:solidFill>
                  <a:srgbClr val="FF0000"/>
                </a:solidFill>
                <a:ea typeface="ＭＳ Ｐゴシック" pitchFamily="34" charset="-128"/>
              </a:rPr>
              <a:t>- Record supplier assessments</a:t>
            </a:r>
          </a:p>
          <a:p>
            <a:pPr marL="0" indent="0">
              <a:spcBef>
                <a:spcPts val="0"/>
              </a:spcBef>
              <a:buNone/>
            </a:pPr>
            <a:r>
              <a:rPr lang="en-US" sz="1800" dirty="0">
                <a:solidFill>
                  <a:srgbClr val="FF0000"/>
                </a:solidFill>
                <a:ea typeface="ＭＳ Ｐゴシック" pitchFamily="34" charset="-128"/>
              </a:rPr>
              <a:t>- Certificate of Conformance (compliance)</a:t>
            </a: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3	Product Safety and Quality Management System</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1323391444"/>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3.6 – </a:t>
            </a:r>
            <a:r>
              <a:rPr lang="en-GB" sz="1800" i="1" dirty="0">
                <a:solidFill>
                  <a:schemeClr val="tx1"/>
                </a:solidFill>
                <a:ea typeface="ＭＳ Ｐゴシック" pitchFamily="34" charset="-128"/>
              </a:rPr>
              <a:t>Documentation control</a:t>
            </a:r>
            <a:endParaRPr lang="en-US" sz="1800" i="1" dirty="0">
              <a:solidFill>
                <a:srgbClr val="4E37FB"/>
              </a:solidFill>
              <a:ea typeface="ＭＳ Ｐゴシック" pitchFamily="34" charset="-128"/>
            </a:endParaRP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company’s senior management shall ensure that documented procedures and recording forms critical to the management of product safety, legality and quality are in place and effectively controlled</a:t>
            </a: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Version Control</a:t>
            </a:r>
          </a:p>
          <a:p>
            <a:pPr marL="0" indent="0">
              <a:spcBef>
                <a:spcPts val="0"/>
              </a:spcBef>
              <a:buNone/>
            </a:pPr>
            <a:r>
              <a:rPr lang="en-US" sz="1800" dirty="0">
                <a:solidFill>
                  <a:srgbClr val="FF0000"/>
                </a:solidFill>
                <a:ea typeface="ＭＳ Ｐゴシック" pitchFamily="34" charset="-128"/>
              </a:rPr>
              <a:t>- Available to all staff</a:t>
            </a:r>
          </a:p>
          <a:p>
            <a:pPr marL="0" indent="0">
              <a:spcBef>
                <a:spcPts val="0"/>
              </a:spcBef>
              <a:buNone/>
            </a:pPr>
            <a:r>
              <a:rPr lang="en-US" sz="1800" dirty="0">
                <a:solidFill>
                  <a:srgbClr val="FF0000"/>
                </a:solidFill>
                <a:ea typeface="ＭＳ Ｐゴシック" pitchFamily="34" charset="-128"/>
              </a:rPr>
              <a:t>- Amendments</a:t>
            </a:r>
          </a:p>
          <a:p>
            <a:pPr marL="0" indent="0">
              <a:spcBef>
                <a:spcPts val="0"/>
              </a:spcBef>
              <a:buNone/>
            </a:pPr>
            <a:r>
              <a:rPr lang="en-US" sz="1800" dirty="0">
                <a:solidFill>
                  <a:srgbClr val="FF0000"/>
                </a:solidFill>
                <a:ea typeface="ＭＳ Ｐゴシック" pitchFamily="34" charset="-128"/>
              </a:rPr>
              <a:t>- Obsolete Documents</a:t>
            </a:r>
          </a:p>
          <a:p>
            <a:pPr marL="0" indent="0">
              <a:spcBef>
                <a:spcPts val="0"/>
              </a:spcBef>
              <a:buNone/>
            </a:pPr>
            <a:r>
              <a:rPr lang="en-US" sz="1800" dirty="0">
                <a:solidFill>
                  <a:srgbClr val="FF0000"/>
                </a:solidFill>
                <a:ea typeface="ＭＳ Ｐゴシック" pitchFamily="34" charset="-128"/>
              </a:rPr>
              <a:t>- Master List</a:t>
            </a: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3	Product Safety and Quality Management System</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643104410"/>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3.7 – </a:t>
            </a:r>
            <a:r>
              <a:rPr lang="en-GB" sz="1800" i="1" dirty="0">
                <a:solidFill>
                  <a:schemeClr val="tx1"/>
                </a:solidFill>
                <a:ea typeface="ＭＳ Ｐゴシック" pitchFamily="34" charset="-128"/>
              </a:rPr>
              <a:t>Specifications</a:t>
            </a: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 shall ensure that appropriate specifications exist for raw materials, intermediate and finished products, and any product or service which could affect the integrity of the finished product and customer requirements</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Compliance</a:t>
            </a:r>
          </a:p>
          <a:p>
            <a:pPr marL="0" indent="0">
              <a:spcBef>
                <a:spcPts val="0"/>
              </a:spcBef>
              <a:buNone/>
            </a:pPr>
            <a:r>
              <a:rPr lang="en-US" sz="1800" dirty="0">
                <a:solidFill>
                  <a:srgbClr val="FF0000"/>
                </a:solidFill>
                <a:ea typeface="ＭＳ Ｐゴシック" pitchFamily="34" charset="-128"/>
              </a:rPr>
              <a:t>- Customer Agreement</a:t>
            </a:r>
          </a:p>
          <a:p>
            <a:pPr marL="0" indent="0">
              <a:spcBef>
                <a:spcPts val="0"/>
              </a:spcBef>
              <a:buNone/>
            </a:pPr>
            <a:r>
              <a:rPr lang="en-US" sz="1800" dirty="0">
                <a:solidFill>
                  <a:srgbClr val="FF0000"/>
                </a:solidFill>
                <a:ea typeface="ＭＳ Ｐゴシック" pitchFamily="34" charset="-128"/>
              </a:rPr>
              <a:t>- Company – DoC. Minimum requirements</a:t>
            </a:r>
          </a:p>
          <a:p>
            <a:pPr marL="0" indent="0">
              <a:spcBef>
                <a:spcPts val="0"/>
              </a:spcBef>
              <a:buNone/>
            </a:pPr>
            <a:r>
              <a:rPr lang="en-US" sz="1800" dirty="0">
                <a:solidFill>
                  <a:srgbClr val="FF0000"/>
                </a:solidFill>
                <a:ea typeface="ＭＳ Ｐゴシック" pitchFamily="34" charset="-128"/>
              </a:rPr>
              <a:t>- Legal Requirements - Product</a:t>
            </a:r>
          </a:p>
          <a:p>
            <a:pPr marL="0" indent="0">
              <a:spcBef>
                <a:spcPts val="0"/>
              </a:spcBef>
              <a:buNone/>
            </a:pPr>
            <a:r>
              <a:rPr lang="en-US" sz="1800" dirty="0">
                <a:solidFill>
                  <a:srgbClr val="FF0000"/>
                </a:solidFill>
                <a:ea typeface="ＭＳ Ｐゴシック" pitchFamily="34" charset="-128"/>
              </a:rPr>
              <a:t>- Trademarking</a:t>
            </a:r>
          </a:p>
          <a:p>
            <a:pPr marL="0" indent="0">
              <a:spcBef>
                <a:spcPts val="0"/>
              </a:spcBef>
              <a:buNone/>
            </a:pPr>
            <a:r>
              <a:rPr lang="en-US" sz="1800" dirty="0">
                <a:solidFill>
                  <a:srgbClr val="FF0000"/>
                </a:solidFill>
                <a:ea typeface="ＭＳ Ｐゴシック" pitchFamily="34" charset="-128"/>
              </a:rPr>
              <a:t>- Review Process</a:t>
            </a: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3	Product Safety and Quality Management System</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645972417"/>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3.8 – Record Keeping</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Statement of Intent - The company shall maintain records to demonstrate the effective control of product safety, legality and quality</a:t>
            </a:r>
            <a:endParaRPr lang="en-GB"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Signed Records</a:t>
            </a:r>
          </a:p>
          <a:p>
            <a:pPr marL="0" indent="0">
              <a:spcBef>
                <a:spcPts val="0"/>
              </a:spcBef>
              <a:buNone/>
            </a:pPr>
            <a:r>
              <a:rPr lang="en-US" sz="1800" dirty="0">
                <a:solidFill>
                  <a:srgbClr val="FF0000"/>
                </a:solidFill>
                <a:ea typeface="ＭＳ Ｐゴシック" pitchFamily="34" charset="-128"/>
              </a:rPr>
              <a:t>- Amendment Control</a:t>
            </a:r>
          </a:p>
          <a:p>
            <a:pPr marL="0" indent="0">
              <a:spcBef>
                <a:spcPts val="0"/>
              </a:spcBef>
              <a:buNone/>
            </a:pPr>
            <a:r>
              <a:rPr lang="en-US" sz="1800" dirty="0">
                <a:solidFill>
                  <a:srgbClr val="FF0000"/>
                </a:solidFill>
                <a:ea typeface="ＭＳ Ｐゴシック" pitchFamily="34" charset="-128"/>
              </a:rPr>
              <a:t>- Documented procedure</a:t>
            </a:r>
          </a:p>
          <a:p>
            <a:pPr marL="0" indent="0">
              <a:spcBef>
                <a:spcPts val="0"/>
              </a:spcBef>
              <a:buNone/>
            </a:pPr>
            <a:r>
              <a:rPr lang="en-US" sz="1800" dirty="0">
                <a:solidFill>
                  <a:srgbClr val="FF0000"/>
                </a:solidFill>
                <a:ea typeface="ＭＳ Ｐゴシック" pitchFamily="34" charset="-128"/>
              </a:rPr>
              <a:t>- Retention Period</a:t>
            </a: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3	Product Safety and Quality Management System</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373521290"/>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3.9 – Traceability</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 shall have a system in place to identify product batches and to trace and follow all raw materials through processing to the distribution of the finished product to the customer. Records shall be retrievable in a timely manner</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Full Process Traceability</a:t>
            </a:r>
          </a:p>
          <a:p>
            <a:pPr marL="0" indent="0">
              <a:spcBef>
                <a:spcPts val="0"/>
              </a:spcBef>
              <a:buNone/>
            </a:pPr>
            <a:r>
              <a:rPr lang="en-US" sz="1800" dirty="0">
                <a:solidFill>
                  <a:srgbClr val="FF0000"/>
                </a:solidFill>
                <a:ea typeface="ＭＳ Ｐゴシック" pitchFamily="34" charset="-128"/>
              </a:rPr>
              <a:t>- Numbering (Product identification)</a:t>
            </a:r>
          </a:p>
          <a:p>
            <a:pPr marL="0" indent="0">
              <a:spcBef>
                <a:spcPts val="0"/>
              </a:spcBef>
              <a:buNone/>
            </a:pPr>
            <a:r>
              <a:rPr lang="en-US" sz="1800" dirty="0">
                <a:solidFill>
                  <a:srgbClr val="FF0000"/>
                </a:solidFill>
                <a:ea typeface="ＭＳ Ｐゴシック" pitchFamily="34" charset="-128"/>
              </a:rPr>
              <a:t>- Annual Traceability Testing</a:t>
            </a:r>
          </a:p>
          <a:p>
            <a:pPr marL="0" indent="0">
              <a:spcBef>
                <a:spcPts val="0"/>
              </a:spcBef>
              <a:buNone/>
            </a:pPr>
            <a:r>
              <a:rPr lang="en-US" sz="1800" dirty="0">
                <a:solidFill>
                  <a:srgbClr val="FF0000"/>
                </a:solidFill>
                <a:ea typeface="ＭＳ Ｐゴシック" pitchFamily="34" charset="-128"/>
              </a:rPr>
              <a:t>- Retention Period</a:t>
            </a: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3	Product Safety and Quality Management System</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530970065"/>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3.10 – Complaint Handling</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Statement of Intent - The company shall have a system for the effective capture, recording and management of product complaints</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Records, Investigation, Action</a:t>
            </a:r>
          </a:p>
          <a:p>
            <a:pPr marL="0" indent="0">
              <a:spcBef>
                <a:spcPts val="0"/>
              </a:spcBef>
              <a:buNone/>
            </a:pPr>
            <a:r>
              <a:rPr lang="en-US" sz="1800" dirty="0">
                <a:solidFill>
                  <a:srgbClr val="FF0000"/>
                </a:solidFill>
                <a:ea typeface="ＭＳ Ｐゴシック" pitchFamily="34" charset="-128"/>
              </a:rPr>
              <a:t>- Continual Improvement – Trend Analysis</a:t>
            </a:r>
          </a:p>
          <a:p>
            <a:pPr marL="0" indent="0">
              <a:spcBef>
                <a:spcPts val="0"/>
              </a:spcBef>
              <a:buNone/>
            </a:pPr>
            <a:r>
              <a:rPr lang="en-US" sz="1800" dirty="0">
                <a:solidFill>
                  <a:srgbClr val="FF0000"/>
                </a:solidFill>
                <a:ea typeface="ＭＳ Ｐゴシック" pitchFamily="34" charset="-128"/>
              </a:rPr>
              <a:t>- Timely</a:t>
            </a: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3	Product Safety and Quality Management System</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546014885"/>
      </p:ext>
    </p:extLst>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3.11 – </a:t>
            </a:r>
            <a:r>
              <a:rPr lang="en-GB" sz="1800" i="1" dirty="0">
                <a:solidFill>
                  <a:schemeClr val="tx1"/>
                </a:solidFill>
                <a:ea typeface="ＭＳ Ｐゴシック" pitchFamily="34" charset="-128"/>
              </a:rPr>
              <a:t>Management of incidents, product withdrawals and recalls</a:t>
            </a:r>
            <a:endParaRPr lang="en-US" sz="1800" i="1" dirty="0">
              <a:solidFill>
                <a:schemeClr val="tx1"/>
              </a:solidFill>
              <a:ea typeface="ＭＳ Ｐゴシック" pitchFamily="34" charset="-128"/>
            </a:endParaRP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 shall have a plan and systems in place to effectively manage incidents, product withdrawals and recalls, in order to ensure that all potential risks to the quality, hygiene and legality of products are controlled</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Document Procedure</a:t>
            </a:r>
          </a:p>
          <a:p>
            <a:pPr marL="0" indent="0">
              <a:spcBef>
                <a:spcPts val="0"/>
              </a:spcBef>
              <a:buNone/>
            </a:pPr>
            <a:r>
              <a:rPr lang="en-US" sz="1800" dirty="0">
                <a:solidFill>
                  <a:srgbClr val="FF0000"/>
                </a:solidFill>
                <a:ea typeface="ＭＳ Ｐゴシック" pitchFamily="34" charset="-128"/>
              </a:rPr>
              <a:t>- Identification of Incidents – Competency of Staff</a:t>
            </a:r>
          </a:p>
          <a:p>
            <a:pPr marL="0" indent="0">
              <a:spcBef>
                <a:spcPts val="0"/>
              </a:spcBef>
              <a:buNone/>
            </a:pPr>
            <a:r>
              <a:rPr lang="en-US" sz="1800" dirty="0">
                <a:solidFill>
                  <a:srgbClr val="FF0000"/>
                </a:solidFill>
                <a:ea typeface="ＭＳ Ｐゴシック" pitchFamily="34" charset="-128"/>
              </a:rPr>
              <a:t>- Recall Procedure – Minimum Requirements </a:t>
            </a:r>
          </a:p>
          <a:p>
            <a:pPr marL="0" indent="0">
              <a:spcBef>
                <a:spcPts val="0"/>
              </a:spcBef>
              <a:buNone/>
            </a:pPr>
            <a:r>
              <a:rPr lang="en-US" sz="1800" dirty="0">
                <a:solidFill>
                  <a:srgbClr val="FF0000"/>
                </a:solidFill>
                <a:ea typeface="ＭＳ Ｐゴシック" pitchFamily="34" charset="-128"/>
              </a:rPr>
              <a:t>- Review Process</a:t>
            </a:r>
          </a:p>
          <a:p>
            <a:pPr marL="0" indent="0">
              <a:spcBef>
                <a:spcPts val="0"/>
              </a:spcBef>
              <a:buNone/>
            </a:pPr>
            <a:r>
              <a:rPr lang="en-US" sz="1800" dirty="0">
                <a:solidFill>
                  <a:srgbClr val="FF0000"/>
                </a:solidFill>
                <a:ea typeface="ＭＳ Ｐゴシック" pitchFamily="34" charset="-128"/>
              </a:rPr>
              <a:t>- Preventive Action</a:t>
            </a: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3	Product Safety and Quality Management System</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277242945"/>
      </p:ext>
    </p:extLst>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a:buNone/>
            </a:pPr>
            <a:r>
              <a:rPr lang="en-US" sz="1800" i="1" dirty="0">
                <a:solidFill>
                  <a:schemeClr val="tx1"/>
                </a:solidFill>
                <a:ea typeface="ＭＳ Ｐゴシック" pitchFamily="34" charset="-128"/>
              </a:rPr>
              <a:t>4.1 – </a:t>
            </a:r>
            <a:r>
              <a:rPr lang="en-GB" sz="1800" i="1" dirty="0">
                <a:solidFill>
                  <a:schemeClr val="tx1"/>
                </a:solidFill>
                <a:ea typeface="ＭＳ Ｐゴシック" pitchFamily="34" charset="-128"/>
              </a:rPr>
              <a:t>External standards</a:t>
            </a:r>
            <a:endParaRPr lang="en-US" sz="1800" i="1" dirty="0">
              <a:solidFill>
                <a:schemeClr val="tx1"/>
              </a:solidFill>
              <a:ea typeface="ＭＳ Ｐゴシック" pitchFamily="34" charset="-128"/>
            </a:endParaRP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All grounds within the site shall be finished and maintained to an appropriate standard</a:t>
            </a:r>
            <a:endParaRPr lang="en-GB"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Contamination Control &amp; Review</a:t>
            </a:r>
          </a:p>
          <a:p>
            <a:pPr marL="0" indent="0">
              <a:spcBef>
                <a:spcPts val="0"/>
              </a:spcBef>
              <a:buNone/>
            </a:pPr>
            <a:r>
              <a:rPr lang="en-US" sz="1800" dirty="0">
                <a:solidFill>
                  <a:srgbClr val="FF0000"/>
                </a:solidFill>
                <a:ea typeface="ＭＳ Ｐゴシック" pitchFamily="34" charset="-128"/>
              </a:rPr>
              <a:t>- Grounds Maintenance</a:t>
            </a:r>
          </a:p>
          <a:p>
            <a:pPr marL="0" indent="0">
              <a:spcBef>
                <a:spcPts val="0"/>
              </a:spcBef>
              <a:buNone/>
            </a:pPr>
            <a:r>
              <a:rPr lang="en-US" sz="1800" dirty="0">
                <a:solidFill>
                  <a:srgbClr val="FF0000"/>
                </a:solidFill>
                <a:ea typeface="ＭＳ Ｐゴシック" pitchFamily="34" charset="-128"/>
              </a:rPr>
              <a:t>- Plant Maintenance </a:t>
            </a:r>
          </a:p>
          <a:p>
            <a:pPr marL="0" indent="0">
              <a:spcBef>
                <a:spcPts val="0"/>
              </a:spcBef>
              <a:buNone/>
            </a:pPr>
            <a:r>
              <a:rPr lang="en-US" sz="1800" dirty="0">
                <a:solidFill>
                  <a:srgbClr val="FF0000"/>
                </a:solidFill>
                <a:ea typeface="ＭＳ Ｐゴシック" pitchFamily="34" charset="-128"/>
              </a:rPr>
              <a:t>- Drain Control</a:t>
            </a:r>
          </a:p>
          <a:p>
            <a:pPr marL="0" indent="0">
              <a:spcBef>
                <a:spcPts val="0"/>
              </a:spcBef>
              <a:buNone/>
            </a:pPr>
            <a:r>
              <a:rPr lang="en-US" sz="1800" dirty="0">
                <a:solidFill>
                  <a:srgbClr val="FF0000"/>
                </a:solidFill>
                <a:ea typeface="ＭＳ Ｐゴシック" pitchFamily="34" charset="-128"/>
              </a:rPr>
              <a:t>- Road Maintenance</a:t>
            </a:r>
          </a:p>
          <a:p>
            <a:pPr marL="0" indent="0">
              <a:spcBef>
                <a:spcPts val="0"/>
              </a:spcBef>
              <a:buNone/>
            </a:pPr>
            <a:r>
              <a:rPr lang="en-US" sz="1800" dirty="0">
                <a:solidFill>
                  <a:srgbClr val="FF0000"/>
                </a:solidFill>
                <a:ea typeface="ＭＳ Ｐゴシック" pitchFamily="34" charset="-128"/>
              </a:rPr>
              <a:t>- Storage Control</a:t>
            </a:r>
          </a:p>
          <a:p>
            <a:pPr marL="0" indent="0">
              <a:spcBef>
                <a:spcPts val="0"/>
              </a:spcBef>
              <a:buNone/>
            </a:pPr>
            <a:r>
              <a:rPr lang="en-US" sz="1800" dirty="0">
                <a:solidFill>
                  <a:srgbClr val="FF0000"/>
                </a:solidFill>
                <a:ea typeface="ＭＳ Ｐゴシック" pitchFamily="34" charset="-128"/>
              </a:rPr>
              <a:t>- Refuse Control</a:t>
            </a: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4 Site Standards</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2421156"/>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marL="0" indent="0">
              <a:buNone/>
            </a:pPr>
            <a:r>
              <a:rPr lang="en-US" sz="1800" i="1" dirty="0">
                <a:solidFill>
                  <a:schemeClr val="tx1"/>
                </a:solidFill>
                <a:ea typeface="ＭＳ Ｐゴシック" pitchFamily="34" charset="-128"/>
              </a:rPr>
              <a:t>4.2 – </a:t>
            </a:r>
            <a:r>
              <a:rPr lang="en-GB" sz="1800" i="1" dirty="0">
                <a:solidFill>
                  <a:schemeClr val="tx1"/>
                </a:solidFill>
                <a:ea typeface="ＭＳ Ｐゴシック" pitchFamily="34" charset="-128"/>
              </a:rPr>
              <a:t>Building fabric, Raw material handling, preparation, </a:t>
            </a:r>
          </a:p>
          <a:p>
            <a:pPr marL="0" indent="0">
              <a:buNone/>
            </a:pPr>
            <a:r>
              <a:rPr lang="en-GB" sz="1800" i="1" dirty="0">
                <a:solidFill>
                  <a:schemeClr val="tx1"/>
                </a:solidFill>
                <a:ea typeface="ＭＳ Ｐゴシック" pitchFamily="34" charset="-128"/>
              </a:rPr>
              <a:t>processing, packing and storage areas</a:t>
            </a:r>
            <a:endParaRPr lang="en-US" sz="1800" i="1" dirty="0">
              <a:solidFill>
                <a:schemeClr val="tx1"/>
              </a:solidFill>
              <a:ea typeface="ＭＳ Ｐゴシック" pitchFamily="34" charset="-128"/>
            </a:endParaRP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internal site, buildings and facilities shall be suitable for the intended purpose and shall be designed, constructed, maintained and monitored to effectively control the risk of product contamination</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Plant Cleaning</a:t>
            </a:r>
          </a:p>
          <a:p>
            <a:pPr marL="0" indent="0">
              <a:spcBef>
                <a:spcPts val="0"/>
              </a:spcBef>
              <a:buNone/>
            </a:pPr>
            <a:r>
              <a:rPr lang="en-US" sz="1800" dirty="0">
                <a:solidFill>
                  <a:srgbClr val="FF0000"/>
                </a:solidFill>
                <a:ea typeface="ＭＳ Ｐゴシック" pitchFamily="34" charset="-128"/>
              </a:rPr>
              <a:t>- Inspection &amp; Cleaning – Suspended Ceilings</a:t>
            </a:r>
          </a:p>
          <a:p>
            <a:pPr marL="0" indent="0">
              <a:spcBef>
                <a:spcPts val="0"/>
              </a:spcBef>
              <a:buNone/>
            </a:pPr>
            <a:r>
              <a:rPr lang="en-US" sz="1800" dirty="0">
                <a:solidFill>
                  <a:srgbClr val="FF0000"/>
                </a:solidFill>
                <a:ea typeface="ＭＳ Ｐゴシック" pitchFamily="34" charset="-128"/>
              </a:rPr>
              <a:t>- Work Environment</a:t>
            </a:r>
          </a:p>
          <a:p>
            <a:pPr marL="0" indent="0">
              <a:spcBef>
                <a:spcPts val="0"/>
              </a:spcBef>
              <a:buNone/>
            </a:pPr>
            <a:r>
              <a:rPr lang="en-US" sz="1800" dirty="0">
                <a:solidFill>
                  <a:srgbClr val="FF0000"/>
                </a:solidFill>
                <a:ea typeface="ＭＳ Ｐゴシック" pitchFamily="34" charset="-128"/>
              </a:rPr>
              <a:t>- Internal Drain Control</a:t>
            </a:r>
          </a:p>
          <a:p>
            <a:pPr marL="0" indent="0">
              <a:spcBef>
                <a:spcPts val="0"/>
              </a:spcBef>
              <a:buNone/>
            </a:pPr>
            <a:r>
              <a:rPr lang="en-US" sz="1800" dirty="0">
                <a:solidFill>
                  <a:srgbClr val="FF0000"/>
                </a:solidFill>
                <a:ea typeface="ＭＳ Ｐゴシック" pitchFamily="34" charset="-128"/>
              </a:rPr>
              <a:t>- Ventilation Control</a:t>
            </a:r>
          </a:p>
          <a:p>
            <a:pPr marL="0" indent="0">
              <a:spcBef>
                <a:spcPts val="0"/>
              </a:spcBef>
              <a:buNone/>
            </a:pPr>
            <a:r>
              <a:rPr lang="en-US" sz="1800" dirty="0">
                <a:solidFill>
                  <a:srgbClr val="FF0000"/>
                </a:solidFill>
                <a:ea typeface="ＭＳ Ｐゴシック" pitchFamily="34" charset="-128"/>
              </a:rPr>
              <a:t>- Protected Windows (Glass)</a:t>
            </a: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4 Site Standards</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826932282"/>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marL="0" indent="0">
              <a:buNone/>
            </a:pPr>
            <a:r>
              <a:rPr lang="en-US" sz="1800" i="1" dirty="0">
                <a:solidFill>
                  <a:schemeClr val="tx1"/>
                </a:solidFill>
                <a:ea typeface="ＭＳ Ｐゴシック" pitchFamily="34" charset="-128"/>
              </a:rPr>
              <a:t>4.3 – Utilities</a:t>
            </a: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All utilities to and within the production and storage areas shall be designed, constructed, maintained and monitored to effectively control the risk of product contamination</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Water Treatment</a:t>
            </a:r>
          </a:p>
          <a:p>
            <a:pPr marL="0" indent="0">
              <a:spcBef>
                <a:spcPts val="0"/>
              </a:spcBef>
              <a:buNone/>
            </a:pPr>
            <a:r>
              <a:rPr lang="en-US" sz="1800" dirty="0">
                <a:solidFill>
                  <a:srgbClr val="FF0000"/>
                </a:solidFill>
                <a:ea typeface="ＭＳ Ｐゴシック" pitchFamily="34" charset="-128"/>
              </a:rPr>
              <a:t>- </a:t>
            </a:r>
            <a:r>
              <a:rPr lang="en-GB" sz="1800" dirty="0">
                <a:solidFill>
                  <a:srgbClr val="FF0000"/>
                </a:solidFill>
                <a:ea typeface="ＭＳ Ｐゴシック" pitchFamily="34" charset="-128"/>
              </a:rPr>
              <a:t>Microbiological and chemical quality (water, steam etc.)</a:t>
            </a:r>
            <a:endParaRPr lang="en-US" sz="1800" dirty="0">
              <a:solidFill>
                <a:srgbClr val="FF0000"/>
              </a:solidFill>
              <a:ea typeface="ＭＳ Ｐゴシック" pitchFamily="34" charset="-128"/>
            </a:endParaRPr>
          </a:p>
          <a:p>
            <a:pPr marL="0" indent="0">
              <a:spcBef>
                <a:spcPts val="0"/>
              </a:spcBef>
              <a:buNone/>
            </a:pPr>
            <a:r>
              <a:rPr lang="en-US" sz="1800" dirty="0">
                <a:solidFill>
                  <a:srgbClr val="FF0000"/>
                </a:solidFill>
                <a:ea typeface="ＭＳ Ｐゴシック" pitchFamily="34" charset="-128"/>
              </a:rPr>
              <a:t>- Risk Assessment</a:t>
            </a:r>
          </a:p>
          <a:p>
            <a:pPr marL="0" indent="0">
              <a:spcBef>
                <a:spcPts val="0"/>
              </a:spcBef>
              <a:buNone/>
            </a:pPr>
            <a:r>
              <a:rPr lang="en-US" sz="1800" dirty="0">
                <a:solidFill>
                  <a:srgbClr val="FF0000"/>
                </a:solidFill>
                <a:ea typeface="ＭＳ Ｐゴシック" pitchFamily="34" charset="-128"/>
              </a:rPr>
              <a:t>- Legislation</a:t>
            </a: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4 Site Standards</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557377489"/>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4294967295"/>
          </p:nvPr>
        </p:nvSpPr>
        <p:spPr>
          <a:xfrm>
            <a:off x="685800" y="1447800"/>
            <a:ext cx="8458200" cy="4525963"/>
          </a:xfrm>
          <a:prstGeom prst="rect">
            <a:avLst/>
          </a:prstGeom>
        </p:spPr>
        <p:txBody>
          <a:bodyPr/>
          <a:lstStyle/>
          <a:p>
            <a:r>
              <a:rPr lang="en-GB" sz="2400" dirty="0">
                <a:solidFill>
                  <a:schemeClr val="tx1"/>
                </a:solidFill>
                <a:ea typeface="ＭＳ Ｐゴシック" pitchFamily="34" charset="-128"/>
              </a:rPr>
              <a:t>Leading global Standard adopted by major retailers, manufacturers.</a:t>
            </a:r>
          </a:p>
          <a:p>
            <a:r>
              <a:rPr lang="en-GB" sz="2400" dirty="0">
                <a:solidFill>
                  <a:schemeClr val="tx1"/>
                </a:solidFill>
                <a:ea typeface="ＭＳ Ｐゴシック" pitchFamily="34" charset="-128"/>
              </a:rPr>
              <a:t>The standard was created in close collaboration with the Packaging Society (formerly The Institute of Packaging)and BRC (British Retail Consortium)</a:t>
            </a:r>
          </a:p>
          <a:p>
            <a:r>
              <a:rPr lang="en-GB" sz="2400" dirty="0">
                <a:solidFill>
                  <a:schemeClr val="tx1"/>
                </a:solidFill>
                <a:ea typeface="ＭＳ Ｐゴシック" pitchFamily="34" charset="-128"/>
              </a:rPr>
              <a:t>Originally created to establish a Standard for the suppliers of packaging and packaging materials for the food industry</a:t>
            </a:r>
            <a:endParaRPr lang="en-US" sz="2400" dirty="0">
              <a:solidFill>
                <a:schemeClr val="tx1"/>
              </a:solidFill>
              <a:ea typeface="ＭＳ Ｐゴシック" pitchFamily="34" charset="-128"/>
            </a:endParaRPr>
          </a:p>
          <a:p>
            <a:r>
              <a:rPr lang="en-GB" sz="2400" dirty="0">
                <a:solidFill>
                  <a:schemeClr val="tx1"/>
                </a:solidFill>
                <a:ea typeface="ＭＳ Ｐゴシック" pitchFamily="34" charset="-128"/>
              </a:rPr>
              <a:t>Fourth issue</a:t>
            </a:r>
            <a:endParaRPr lang="en-US" sz="2400" dirty="0">
              <a:solidFill>
                <a:schemeClr val="tx1"/>
              </a:solidFill>
              <a:ea typeface="ＭＳ Ｐゴシック" pitchFamily="34" charset="-128"/>
            </a:endParaRPr>
          </a:p>
        </p:txBody>
      </p:sp>
      <p:sp>
        <p:nvSpPr>
          <p:cNvPr id="4" name="Rectangle 1"/>
          <p:cNvSpPr txBox="1">
            <a:spLocks noChangeArrowheads="1"/>
          </p:cNvSpPr>
          <p:nvPr/>
        </p:nvSpPr>
        <p:spPr>
          <a:xfrm>
            <a:off x="855663" y="134938"/>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kern="0" dirty="0">
                <a:effectLst>
                  <a:outerShdw blurRad="38100" dist="38100" dir="2700000" algn="tl">
                    <a:srgbClr val="C0C0C0"/>
                  </a:outerShdw>
                </a:effectLst>
              </a:rPr>
              <a:t>Background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marL="0" indent="0">
              <a:buNone/>
            </a:pPr>
            <a:r>
              <a:rPr lang="en-US" sz="1800" i="1" dirty="0">
                <a:solidFill>
                  <a:schemeClr val="tx1"/>
                </a:solidFill>
                <a:ea typeface="ＭＳ Ｐゴシック" pitchFamily="34" charset="-128"/>
              </a:rPr>
              <a:t>4.4 – Security</a:t>
            </a: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Security arrangements shall be assessed to ensure the integrity of products and processes</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Documented Procedure (reduce risk)</a:t>
            </a:r>
          </a:p>
          <a:p>
            <a:pPr marL="0" indent="0">
              <a:spcBef>
                <a:spcPts val="0"/>
              </a:spcBef>
              <a:buNone/>
            </a:pPr>
            <a:r>
              <a:rPr lang="en-US" sz="1800" dirty="0">
                <a:solidFill>
                  <a:srgbClr val="FF0000"/>
                </a:solidFill>
                <a:ea typeface="ＭＳ Ｐゴシック" pitchFamily="34" charset="-128"/>
              </a:rPr>
              <a:t>- Site Access Control </a:t>
            </a:r>
          </a:p>
          <a:p>
            <a:pPr marL="0" indent="0">
              <a:spcBef>
                <a:spcPts val="0"/>
              </a:spcBef>
              <a:buNone/>
            </a:pPr>
            <a:r>
              <a:rPr lang="en-US" sz="1800" dirty="0">
                <a:solidFill>
                  <a:srgbClr val="FF0000"/>
                </a:solidFill>
                <a:ea typeface="ＭＳ Ｐゴシック" pitchFamily="34" charset="-128"/>
              </a:rPr>
              <a:t>- Staff Training – Site Security</a:t>
            </a:r>
          </a:p>
          <a:p>
            <a:pPr marL="0" indent="0">
              <a:spcBef>
                <a:spcPts val="0"/>
              </a:spcBef>
              <a:buNone/>
            </a:pPr>
            <a:r>
              <a:rPr lang="en-US" sz="1800" dirty="0">
                <a:solidFill>
                  <a:srgbClr val="FF0000"/>
                </a:solidFill>
                <a:ea typeface="ＭＳ Ｐゴシック" pitchFamily="34" charset="-128"/>
              </a:rPr>
              <a:t>- References – P/T &amp; Temp workers</a:t>
            </a:r>
          </a:p>
          <a:p>
            <a:pPr marL="0" indent="0">
              <a:spcBef>
                <a:spcPts val="0"/>
              </a:spcBef>
              <a:buNone/>
            </a:pPr>
            <a:r>
              <a:rPr lang="en-US" sz="1800" dirty="0">
                <a:solidFill>
                  <a:srgbClr val="FF0000"/>
                </a:solidFill>
                <a:ea typeface="ＭＳ Ｐゴシック" pitchFamily="34" charset="-128"/>
              </a:rPr>
              <a:t>- Contractor Control (qualified person)</a:t>
            </a:r>
          </a:p>
          <a:p>
            <a:pPr marL="0" indent="0">
              <a:spcBef>
                <a:spcPts val="0"/>
              </a:spcBef>
              <a:buNone/>
            </a:pPr>
            <a:r>
              <a:rPr lang="en-US" sz="1800" dirty="0">
                <a:solidFill>
                  <a:srgbClr val="FF0000"/>
                </a:solidFill>
                <a:ea typeface="ＭＳ Ｐゴシック" pitchFamily="34" charset="-128"/>
              </a:rPr>
              <a:t>- Transport Control</a:t>
            </a:r>
          </a:p>
          <a:p>
            <a:pPr marL="0" indent="0">
              <a:spcBef>
                <a:spcPts val="0"/>
              </a:spcBef>
              <a:buNone/>
            </a:pPr>
            <a:r>
              <a:rPr lang="en-US" sz="1800" dirty="0">
                <a:solidFill>
                  <a:srgbClr val="FF0000"/>
                </a:solidFill>
                <a:ea typeface="ＭＳ Ｐゴシック" pitchFamily="34" charset="-128"/>
              </a:rPr>
              <a:t>- IT Backup &amp; Storage</a:t>
            </a:r>
          </a:p>
          <a:p>
            <a:pPr>
              <a:spcBef>
                <a:spcPts val="0"/>
              </a:spcBef>
              <a:buFontTx/>
              <a:buChar char="-"/>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4 Site Standards</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977122195"/>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marL="0" indent="0">
              <a:buNone/>
            </a:pPr>
            <a:r>
              <a:rPr lang="en-US" sz="1800" i="1" dirty="0">
                <a:solidFill>
                  <a:schemeClr val="tx1"/>
                </a:solidFill>
                <a:ea typeface="ＭＳ Ｐゴシック" pitchFamily="34" charset="-128"/>
              </a:rPr>
              <a:t>4.5 – Layout &amp; Product Flow</a:t>
            </a: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Premises and plant shall be logically designed, constructed and maintained. Procedures shall be in place to control the risk of product contamination and to comply with all relevant legislation</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Minimise Contamination</a:t>
            </a:r>
          </a:p>
          <a:p>
            <a:pPr marL="0" indent="0">
              <a:spcBef>
                <a:spcPts val="0"/>
              </a:spcBef>
              <a:buNone/>
            </a:pPr>
            <a:r>
              <a:rPr lang="en-US" sz="1800" dirty="0">
                <a:solidFill>
                  <a:srgbClr val="FF0000"/>
                </a:solidFill>
                <a:ea typeface="ＭＳ Ｐゴシック" pitchFamily="34" charset="-128"/>
              </a:rPr>
              <a:t>- Work &amp; Storage Space </a:t>
            </a:r>
          </a:p>
          <a:p>
            <a:pPr marL="0" indent="0">
              <a:spcBef>
                <a:spcPts val="0"/>
              </a:spcBef>
              <a:buNone/>
            </a:pPr>
            <a:r>
              <a:rPr lang="en-US" sz="1800" dirty="0">
                <a:solidFill>
                  <a:srgbClr val="FF0000"/>
                </a:solidFill>
                <a:ea typeface="ＭＳ Ｐゴシック" pitchFamily="34" charset="-128"/>
              </a:rPr>
              <a:t>- WIP identification</a:t>
            </a:r>
          </a:p>
          <a:p>
            <a:pPr marL="0" indent="0">
              <a:spcBef>
                <a:spcPts val="0"/>
              </a:spcBef>
              <a:buNone/>
            </a:pPr>
            <a:r>
              <a:rPr lang="en-US" sz="1800" dirty="0">
                <a:solidFill>
                  <a:srgbClr val="FF0000"/>
                </a:solidFill>
                <a:ea typeface="ＭＳ Ｐゴシック" pitchFamily="34" charset="-128"/>
              </a:rPr>
              <a:t>- Product Handling Areas</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4 Site Standards</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472701528"/>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marL="0" indent="0">
              <a:buNone/>
            </a:pPr>
            <a:r>
              <a:rPr lang="en-US" sz="1800" i="1" dirty="0">
                <a:solidFill>
                  <a:schemeClr val="tx1"/>
                </a:solidFill>
                <a:ea typeface="ＭＳ Ｐゴシック" pitchFamily="34" charset="-128"/>
              </a:rPr>
              <a:t>4.6 – Equipment</a:t>
            </a: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Equipment shall be suitably designed for the intended purpose and shall be maintained and used so as to minimise the risk to product safety, legality and quality</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Equipment Design (Minimise Contamination)</a:t>
            </a:r>
          </a:p>
          <a:p>
            <a:pPr marL="0" indent="0">
              <a:spcBef>
                <a:spcPts val="0"/>
              </a:spcBef>
              <a:buNone/>
            </a:pPr>
            <a:r>
              <a:rPr lang="en-US" sz="1800" dirty="0">
                <a:solidFill>
                  <a:srgbClr val="FF0000"/>
                </a:solidFill>
                <a:ea typeface="ＭＳ Ｐゴシック" pitchFamily="34" charset="-128"/>
              </a:rPr>
              <a:t>- New Equipment Installation ( spec)</a:t>
            </a:r>
          </a:p>
          <a:p>
            <a:pPr marL="0" indent="0">
              <a:spcBef>
                <a:spcPts val="0"/>
              </a:spcBef>
              <a:buNone/>
            </a:pPr>
            <a:r>
              <a:rPr lang="en-US" sz="1800" dirty="0">
                <a:solidFill>
                  <a:srgbClr val="FF0000"/>
                </a:solidFill>
                <a:ea typeface="ＭＳ Ｐゴシック" pitchFamily="34" charset="-128"/>
              </a:rPr>
              <a:t>- Cleaning &amp; Maintenance</a:t>
            </a:r>
          </a:p>
          <a:p>
            <a:pPr marL="0" indent="0">
              <a:spcBef>
                <a:spcPts val="0"/>
              </a:spcBef>
              <a:buNone/>
            </a:pPr>
            <a:r>
              <a:rPr lang="en-US" sz="1800" dirty="0">
                <a:solidFill>
                  <a:srgbClr val="FF0000"/>
                </a:solidFill>
                <a:ea typeface="ＭＳ Ｐゴシック" pitchFamily="34" charset="-128"/>
              </a:rPr>
              <a:t>- Notices on equipment</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4 Site Standards</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610990195"/>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marL="0" indent="0">
              <a:buNone/>
            </a:pPr>
            <a:r>
              <a:rPr lang="en-US" sz="1800" i="1" dirty="0">
                <a:solidFill>
                  <a:schemeClr val="tx1"/>
                </a:solidFill>
                <a:ea typeface="ＭＳ Ｐゴシック" pitchFamily="34" charset="-128"/>
              </a:rPr>
              <a:t>4.7 – Maintenance</a:t>
            </a: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A documented system of planned maintenance shall be in place, covering all items of equipment and plant that are critical to product safety, legality and quality. </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Fixtures &amp; Fittings</a:t>
            </a:r>
          </a:p>
          <a:p>
            <a:pPr marL="0" indent="0">
              <a:spcBef>
                <a:spcPts val="0"/>
              </a:spcBef>
              <a:buNone/>
            </a:pPr>
            <a:r>
              <a:rPr lang="en-US" sz="1800" dirty="0">
                <a:solidFill>
                  <a:srgbClr val="FF0000"/>
                </a:solidFill>
                <a:ea typeface="ＭＳ Ｐゴシック" pitchFamily="34" charset="-128"/>
              </a:rPr>
              <a:t>- Preventative Maintenance</a:t>
            </a:r>
          </a:p>
          <a:p>
            <a:pPr marL="0" indent="0">
              <a:spcBef>
                <a:spcPts val="0"/>
              </a:spcBef>
              <a:buNone/>
            </a:pPr>
            <a:r>
              <a:rPr lang="en-US" sz="1800" dirty="0">
                <a:solidFill>
                  <a:srgbClr val="FF0000"/>
                </a:solidFill>
                <a:ea typeface="ＭＳ Ｐゴシック" pitchFamily="34" charset="-128"/>
              </a:rPr>
              <a:t>- Documented Procedure (Equipment Check)</a:t>
            </a:r>
          </a:p>
          <a:p>
            <a:pPr marL="0" indent="0">
              <a:spcBef>
                <a:spcPts val="0"/>
              </a:spcBef>
              <a:buNone/>
            </a:pPr>
            <a:r>
              <a:rPr lang="en-US" sz="1800" dirty="0">
                <a:solidFill>
                  <a:srgbClr val="FF0000"/>
                </a:solidFill>
                <a:ea typeface="ＭＳ Ｐゴシック" pitchFamily="34" charset="-128"/>
              </a:rPr>
              <a:t>- Storage</a:t>
            </a:r>
          </a:p>
          <a:p>
            <a:pPr marL="0" indent="0">
              <a:spcBef>
                <a:spcPts val="0"/>
              </a:spcBef>
              <a:buNone/>
            </a:pPr>
            <a:r>
              <a:rPr lang="en-US" sz="1800" dirty="0">
                <a:solidFill>
                  <a:srgbClr val="FF0000"/>
                </a:solidFill>
                <a:ea typeface="ＭＳ Ｐゴシック" pitchFamily="34" charset="-128"/>
              </a:rPr>
              <a:t>- Temp Repairs (tape, cardboard – time bound)</a:t>
            </a:r>
          </a:p>
          <a:p>
            <a:pPr marL="0" indent="0">
              <a:spcBef>
                <a:spcPts val="0"/>
              </a:spcBef>
              <a:buNone/>
            </a:pPr>
            <a:r>
              <a:rPr lang="en-US" sz="1800" dirty="0">
                <a:solidFill>
                  <a:srgbClr val="FF0000"/>
                </a:solidFill>
                <a:ea typeface="ＭＳ Ｐゴシック" pitchFamily="34" charset="-128"/>
              </a:rPr>
              <a:t>- Corrective Action</a:t>
            </a:r>
          </a:p>
          <a:p>
            <a:pPr marL="0" indent="0">
              <a:spcBef>
                <a:spcPts val="0"/>
              </a:spcBef>
              <a:buNone/>
            </a:pPr>
            <a:r>
              <a:rPr lang="en-US" sz="1800" dirty="0">
                <a:solidFill>
                  <a:srgbClr val="FF0000"/>
                </a:solidFill>
                <a:ea typeface="ＭＳ Ｐゴシック" pitchFamily="34" charset="-128"/>
              </a:rPr>
              <a:t>- Wooden Equipment</a:t>
            </a:r>
          </a:p>
          <a:p>
            <a:pPr marL="0" indent="0">
              <a:spcBef>
                <a:spcPts val="0"/>
              </a:spcBef>
              <a:buNone/>
            </a:pPr>
            <a:r>
              <a:rPr lang="en-US" sz="1800" dirty="0">
                <a:solidFill>
                  <a:srgbClr val="FF0000"/>
                </a:solidFill>
                <a:ea typeface="ＭＳ Ｐゴシック" pitchFamily="34" charset="-128"/>
              </a:rPr>
              <a:t>- Workshop (swarf)</a:t>
            </a:r>
          </a:p>
          <a:p>
            <a:pPr marL="0" indent="0">
              <a:spcBef>
                <a:spcPts val="0"/>
              </a:spcBef>
              <a:buNone/>
            </a:pPr>
            <a:r>
              <a:rPr lang="en-US" sz="1800" dirty="0">
                <a:solidFill>
                  <a:srgbClr val="FF0000"/>
                </a:solidFill>
                <a:ea typeface="ＭＳ Ｐゴシック" pitchFamily="34" charset="-128"/>
              </a:rPr>
              <a:t>- Commissioning</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4 Site Standards</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413408759"/>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marL="0" indent="0">
              <a:buNone/>
            </a:pPr>
            <a:r>
              <a:rPr lang="en-US" sz="1800" i="1" dirty="0">
                <a:solidFill>
                  <a:schemeClr val="tx1"/>
                </a:solidFill>
                <a:ea typeface="ＭＳ Ｐゴシック" pitchFamily="34" charset="-128"/>
              </a:rPr>
              <a:t>4.8 – Staff Facilities</a:t>
            </a: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Staff facilities shall be sufficient to accommodate the required number of personnel, and designed and operated to minimise the risk of product contamination. Such facilities shall be kept in a good and clean condition</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Hand Washing (Minimum Requirements)</a:t>
            </a:r>
          </a:p>
          <a:p>
            <a:pPr marL="0" indent="0">
              <a:spcBef>
                <a:spcPts val="0"/>
              </a:spcBef>
              <a:buNone/>
            </a:pPr>
            <a:r>
              <a:rPr lang="en-US" sz="1800" dirty="0">
                <a:solidFill>
                  <a:srgbClr val="FF0000"/>
                </a:solidFill>
                <a:ea typeface="ＭＳ Ｐゴシック" pitchFamily="34" charset="-128"/>
              </a:rPr>
              <a:t>- Food Contact</a:t>
            </a:r>
          </a:p>
          <a:p>
            <a:pPr marL="0" indent="0">
              <a:spcBef>
                <a:spcPts val="0"/>
              </a:spcBef>
              <a:buNone/>
            </a:pPr>
            <a:r>
              <a:rPr lang="en-US" sz="1800" dirty="0">
                <a:solidFill>
                  <a:srgbClr val="FF0000"/>
                </a:solidFill>
                <a:ea typeface="ＭＳ Ｐゴシック" pitchFamily="34" charset="-128"/>
              </a:rPr>
              <a:t>- High Risk Products</a:t>
            </a:r>
          </a:p>
          <a:p>
            <a:pPr marL="0" indent="0">
              <a:spcBef>
                <a:spcPts val="0"/>
              </a:spcBef>
              <a:buNone/>
            </a:pPr>
            <a:r>
              <a:rPr lang="en-US" sz="1800" dirty="0">
                <a:solidFill>
                  <a:srgbClr val="FF0000"/>
                </a:solidFill>
                <a:ea typeface="ＭＳ Ｐゴシック" pitchFamily="34" charset="-128"/>
              </a:rPr>
              <a:t>- Segregation – Toilets, Locker Rooms, PPE</a:t>
            </a:r>
          </a:p>
          <a:p>
            <a:pPr marL="0" indent="0">
              <a:spcBef>
                <a:spcPts val="0"/>
              </a:spcBef>
              <a:buNone/>
            </a:pPr>
            <a:r>
              <a:rPr lang="en-US" sz="1800" dirty="0">
                <a:solidFill>
                  <a:srgbClr val="FF0000"/>
                </a:solidFill>
                <a:ea typeface="ＭＳ Ｐゴシック" pitchFamily="34" charset="-128"/>
              </a:rPr>
              <a:t>- Eating, Drinking, Smoking (control measures)</a:t>
            </a:r>
          </a:p>
          <a:p>
            <a:pPr marL="0" indent="0">
              <a:spcBef>
                <a:spcPts val="0"/>
              </a:spcBef>
              <a:buNone/>
            </a:pPr>
            <a:r>
              <a:rPr lang="en-US" sz="1800" dirty="0">
                <a:solidFill>
                  <a:srgbClr val="FF0000"/>
                </a:solidFill>
                <a:ea typeface="ＭＳ Ｐゴシック" pitchFamily="34" charset="-128"/>
              </a:rPr>
              <a:t>- Visitor Facilities</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4 Site Standards</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1535612239"/>
      </p:ext>
    </p:extLst>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marL="0" indent="0">
              <a:buNone/>
            </a:pPr>
            <a:r>
              <a:rPr lang="en-US" sz="1800" i="1" dirty="0">
                <a:solidFill>
                  <a:schemeClr val="tx1"/>
                </a:solidFill>
                <a:ea typeface="ＭＳ Ｐゴシック" pitchFamily="34" charset="-128"/>
              </a:rPr>
              <a:t>4.9 – Housekeeping &amp; Cleaning</a:t>
            </a: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Housekeeping and cleaning systems shall be in place, which ensure that appropriate standards of hygiene are maintained and that risk of contamination to the product is minimised</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‘Clean as you go’ Policy</a:t>
            </a:r>
          </a:p>
          <a:p>
            <a:pPr marL="0" indent="0">
              <a:spcBef>
                <a:spcPts val="0"/>
              </a:spcBef>
              <a:buNone/>
            </a:pPr>
            <a:r>
              <a:rPr lang="en-US" sz="1800" dirty="0">
                <a:solidFill>
                  <a:srgbClr val="FF0000"/>
                </a:solidFill>
                <a:ea typeface="ＭＳ Ｐゴシック" pitchFamily="34" charset="-128"/>
              </a:rPr>
              <a:t>- Cleaning Schedules (minimum requirements in standard)</a:t>
            </a:r>
          </a:p>
          <a:p>
            <a:pPr marL="0" indent="0">
              <a:spcBef>
                <a:spcPts val="0"/>
              </a:spcBef>
              <a:buNone/>
            </a:pPr>
            <a:r>
              <a:rPr lang="en-US" sz="1800" dirty="0">
                <a:solidFill>
                  <a:srgbClr val="FF0000"/>
                </a:solidFill>
                <a:ea typeface="ＭＳ Ｐゴシック" pitchFamily="34" charset="-128"/>
              </a:rPr>
              <a:t>- Storage – cleaning materials, chemicals (strong odour), labelling</a:t>
            </a:r>
          </a:p>
          <a:p>
            <a:pPr marL="0" indent="0">
              <a:spcBef>
                <a:spcPts val="0"/>
              </a:spcBef>
              <a:buNone/>
            </a:pPr>
            <a:r>
              <a:rPr lang="en-US" sz="1800" dirty="0">
                <a:solidFill>
                  <a:srgbClr val="FF0000"/>
                </a:solidFill>
                <a:ea typeface="ＭＳ Ｐゴシック" pitchFamily="34" charset="-128"/>
              </a:rPr>
              <a:t>- Segregation – Toilet cleaning material</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4 Site Standards</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53657712"/>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marL="0" indent="0">
              <a:buNone/>
            </a:pPr>
            <a:r>
              <a:rPr lang="en-US" sz="1800" i="1" dirty="0">
                <a:solidFill>
                  <a:schemeClr val="tx1"/>
                </a:solidFill>
                <a:ea typeface="ＭＳ Ｐゴシック" pitchFamily="34" charset="-128"/>
              </a:rPr>
              <a:t>4.10 – Waste and Waste Disposal</a:t>
            </a: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Suitable facilities shall be provided for the storage and disposal of process and other waste</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Waste Containers – frequency, maintenance, labelling</a:t>
            </a:r>
          </a:p>
          <a:p>
            <a:pPr marL="0" indent="0">
              <a:spcBef>
                <a:spcPts val="0"/>
              </a:spcBef>
              <a:buNone/>
            </a:pPr>
            <a:r>
              <a:rPr lang="en-US" sz="1800" dirty="0">
                <a:solidFill>
                  <a:srgbClr val="FF0000"/>
                </a:solidFill>
                <a:ea typeface="ＭＳ Ｐゴシック" pitchFamily="34" charset="-128"/>
              </a:rPr>
              <a:t>- Waste Streams – Legislation, separation</a:t>
            </a:r>
          </a:p>
          <a:p>
            <a:pPr marL="0" indent="0">
              <a:spcBef>
                <a:spcPts val="0"/>
              </a:spcBef>
              <a:buNone/>
            </a:pPr>
            <a:r>
              <a:rPr lang="en-US" sz="1800" dirty="0">
                <a:solidFill>
                  <a:srgbClr val="FF0000"/>
                </a:solidFill>
                <a:ea typeface="ＭＳ Ｐゴシック" pitchFamily="34" charset="-128"/>
              </a:rPr>
              <a:t>- Destructive Process – substandard trademark materials</a:t>
            </a:r>
          </a:p>
          <a:p>
            <a:pPr marL="0" indent="0">
              <a:spcBef>
                <a:spcPts val="0"/>
              </a:spcBef>
              <a:buNone/>
            </a:pPr>
            <a:r>
              <a:rPr lang="en-US" sz="1800" dirty="0">
                <a:solidFill>
                  <a:srgbClr val="FF0000"/>
                </a:solidFill>
                <a:ea typeface="ＭＳ Ｐゴシック" pitchFamily="34" charset="-128"/>
              </a:rPr>
              <a:t>- Segregation – Toilet cleaning material</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4 Site Standards</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677987158"/>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557338"/>
            <a:ext cx="7772400" cy="4751387"/>
          </a:xfrm>
          <a:prstGeom prst="rect">
            <a:avLst/>
          </a:prstGeom>
        </p:spPr>
        <p:txBody>
          <a:bodyPr/>
          <a:lstStyle/>
          <a:p>
            <a:pPr marL="0" indent="0">
              <a:buNone/>
            </a:pPr>
            <a:r>
              <a:rPr lang="en-US" sz="1800" i="1" dirty="0">
                <a:solidFill>
                  <a:schemeClr val="tx1"/>
                </a:solidFill>
                <a:ea typeface="ＭＳ Ｐゴシック" pitchFamily="34" charset="-128"/>
              </a:rPr>
              <a:t>4.11 – Pest Control</a:t>
            </a: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 shall be responsible for minimising the risk of pest infestation on the site</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Prevention Programme – Pest entry, </a:t>
            </a:r>
          </a:p>
          <a:p>
            <a:pPr marL="0" indent="0">
              <a:spcBef>
                <a:spcPts val="0"/>
              </a:spcBef>
              <a:buNone/>
            </a:pPr>
            <a:r>
              <a:rPr lang="en-US" sz="1800" dirty="0">
                <a:solidFill>
                  <a:srgbClr val="FF0000"/>
                </a:solidFill>
                <a:ea typeface="ＭＳ Ｐゴシック" pitchFamily="34" charset="-128"/>
              </a:rPr>
              <a:t>- Internal/External competency</a:t>
            </a:r>
          </a:p>
          <a:p>
            <a:pPr marL="0" indent="0">
              <a:spcBef>
                <a:spcPts val="0"/>
              </a:spcBef>
              <a:buNone/>
            </a:pPr>
            <a:r>
              <a:rPr lang="en-US" sz="1800" dirty="0">
                <a:solidFill>
                  <a:srgbClr val="FF0000"/>
                </a:solidFill>
                <a:ea typeface="ＭＳ Ｐゴシック" pitchFamily="34" charset="-128"/>
              </a:rPr>
              <a:t>- Inspection (documented) Frequency – RA</a:t>
            </a:r>
          </a:p>
          <a:p>
            <a:pPr marL="0" indent="0">
              <a:spcBef>
                <a:spcPts val="0"/>
              </a:spcBef>
              <a:buNone/>
            </a:pPr>
            <a:r>
              <a:rPr lang="en-US" sz="1800" dirty="0">
                <a:solidFill>
                  <a:srgbClr val="FF0000"/>
                </a:solidFill>
                <a:ea typeface="ＭＳ Ｐゴシック" pitchFamily="34" charset="-128"/>
              </a:rPr>
              <a:t>- External – service contract</a:t>
            </a:r>
          </a:p>
          <a:p>
            <a:pPr marL="0" indent="0">
              <a:spcBef>
                <a:spcPts val="0"/>
              </a:spcBef>
              <a:buNone/>
            </a:pPr>
            <a:r>
              <a:rPr lang="en-US" sz="1800" dirty="0">
                <a:solidFill>
                  <a:srgbClr val="FF0000"/>
                </a:solidFill>
                <a:ea typeface="ＭＳ Ｐゴシック" pitchFamily="34" charset="-128"/>
              </a:rPr>
              <a:t>- Hazard elimination - infestation</a:t>
            </a:r>
          </a:p>
          <a:p>
            <a:pPr marL="0" indent="0">
              <a:spcBef>
                <a:spcPts val="0"/>
              </a:spcBef>
              <a:buNone/>
            </a:pPr>
            <a:r>
              <a:rPr lang="en-US" sz="1800" dirty="0">
                <a:solidFill>
                  <a:srgbClr val="FF0000"/>
                </a:solidFill>
                <a:ea typeface="ＭＳ Ｐゴシック" pitchFamily="34" charset="-128"/>
              </a:rPr>
              <a:t>- Catch analysis – flying control devices</a:t>
            </a:r>
          </a:p>
          <a:p>
            <a:pPr marL="0" indent="0">
              <a:spcBef>
                <a:spcPts val="0"/>
              </a:spcBef>
              <a:buNone/>
            </a:pPr>
            <a:r>
              <a:rPr lang="en-US" sz="1800" dirty="0">
                <a:solidFill>
                  <a:srgbClr val="FF0000"/>
                </a:solidFill>
                <a:ea typeface="ＭＳ Ｐゴシック" pitchFamily="34" charset="-128"/>
              </a:rPr>
              <a:t>- Documented procedures – pest activity (minimum requirements)</a:t>
            </a:r>
          </a:p>
          <a:p>
            <a:pPr marL="0" indent="0">
              <a:spcBef>
                <a:spcPts val="0"/>
              </a:spcBef>
              <a:buNone/>
            </a:pPr>
            <a:r>
              <a:rPr lang="en-US" sz="1800" dirty="0">
                <a:solidFill>
                  <a:srgbClr val="FF0000"/>
                </a:solidFill>
                <a:ea typeface="ＭＳ Ｐゴシック" pitchFamily="34" charset="-128"/>
              </a:rPr>
              <a:t>- Corrective Action</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908720"/>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4 Site Standards</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273174510"/>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4.12 – Transport, storage and distribution</a:t>
            </a: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transport, storage and distribution of raw materials and finished products shall be undertaken in a manner to minimise the risk of contamination or malicious intervention</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Identification &amp; Protection – Recycling Material </a:t>
            </a:r>
          </a:p>
          <a:p>
            <a:pPr marL="0" indent="0">
              <a:spcBef>
                <a:spcPts val="0"/>
              </a:spcBef>
              <a:buNone/>
            </a:pPr>
            <a:r>
              <a:rPr lang="en-US" sz="1800" dirty="0">
                <a:solidFill>
                  <a:srgbClr val="FF0000"/>
                </a:solidFill>
                <a:ea typeface="ＭＳ Ｐゴシック" pitchFamily="34" charset="-128"/>
              </a:rPr>
              <a:t>- Stock Rotation – Shelf Life (FIFO)</a:t>
            </a:r>
          </a:p>
          <a:p>
            <a:pPr marL="0" indent="0">
              <a:spcBef>
                <a:spcPts val="0"/>
              </a:spcBef>
              <a:buNone/>
            </a:pPr>
            <a:r>
              <a:rPr lang="en-US" sz="1800" dirty="0">
                <a:solidFill>
                  <a:srgbClr val="FF0000"/>
                </a:solidFill>
                <a:ea typeface="ＭＳ Ｐゴシック" pitchFamily="34" charset="-128"/>
              </a:rPr>
              <a:t>- Goods Inward Inspection</a:t>
            </a:r>
          </a:p>
          <a:p>
            <a:pPr marL="0" indent="0">
              <a:spcBef>
                <a:spcPts val="0"/>
              </a:spcBef>
              <a:buNone/>
            </a:pPr>
            <a:r>
              <a:rPr lang="en-US" sz="1800" dirty="0">
                <a:solidFill>
                  <a:srgbClr val="FF0000"/>
                </a:solidFill>
                <a:ea typeface="ＭＳ Ｐゴシック" pitchFamily="34" charset="-128"/>
              </a:rPr>
              <a:t>- Pallet Control</a:t>
            </a:r>
          </a:p>
          <a:p>
            <a:pPr marL="0" indent="0">
              <a:spcBef>
                <a:spcPts val="0"/>
              </a:spcBef>
              <a:buNone/>
            </a:pPr>
            <a:r>
              <a:rPr lang="en-US" sz="1800" dirty="0">
                <a:solidFill>
                  <a:srgbClr val="FF0000"/>
                </a:solidFill>
                <a:ea typeface="ＭＳ Ｐゴシック" pitchFamily="34" charset="-128"/>
              </a:rPr>
              <a:t>- On/Off site Storage Control</a:t>
            </a:r>
          </a:p>
          <a:p>
            <a:pPr marL="0" indent="0">
              <a:spcBef>
                <a:spcPts val="0"/>
              </a:spcBef>
              <a:buNone/>
            </a:pPr>
            <a:r>
              <a:rPr lang="en-US" sz="1800" dirty="0">
                <a:solidFill>
                  <a:srgbClr val="FF0000"/>
                </a:solidFill>
                <a:ea typeface="ＭＳ Ｐゴシック" pitchFamily="34" charset="-128"/>
              </a:rPr>
              <a:t>- Documented procedures – storage, hygiene checking</a:t>
            </a:r>
          </a:p>
          <a:p>
            <a:pPr marL="0" indent="0">
              <a:spcBef>
                <a:spcPts val="0"/>
              </a:spcBef>
              <a:buNone/>
            </a:pPr>
            <a:r>
              <a:rPr lang="en-US" sz="1800" dirty="0">
                <a:solidFill>
                  <a:srgbClr val="FF0000"/>
                </a:solidFill>
                <a:ea typeface="ＭＳ Ｐゴシック" pitchFamily="34" charset="-128"/>
              </a:rPr>
              <a:t>- WIP labelling</a:t>
            </a:r>
          </a:p>
          <a:p>
            <a:pPr marL="0" indent="0">
              <a:spcBef>
                <a:spcPts val="0"/>
              </a:spcBef>
              <a:buNone/>
            </a:pPr>
            <a:r>
              <a:rPr lang="en-US" sz="1800" dirty="0">
                <a:solidFill>
                  <a:srgbClr val="FF0000"/>
                </a:solidFill>
                <a:ea typeface="ＭＳ Ｐゴシック" pitchFamily="34" charset="-128"/>
              </a:rPr>
              <a:t>- Drivers – Site rules, cleaning</a:t>
            </a:r>
          </a:p>
          <a:p>
            <a:pPr marL="0" indent="0">
              <a:spcBef>
                <a:spcPts val="0"/>
              </a:spcBef>
              <a:buNone/>
            </a:pPr>
            <a:r>
              <a:rPr lang="en-US" sz="1800" dirty="0">
                <a:solidFill>
                  <a:srgbClr val="FF0000"/>
                </a:solidFill>
                <a:ea typeface="ＭＳ Ｐゴシック" pitchFamily="34" charset="-128"/>
              </a:rPr>
              <a:t>- Third Party contractors</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720509"/>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4 Site Standards</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139912294"/>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5.1 – </a:t>
            </a:r>
            <a:r>
              <a:rPr lang="en-GB" sz="1800" i="1" dirty="0">
                <a:solidFill>
                  <a:schemeClr val="tx1"/>
                </a:solidFill>
                <a:ea typeface="ＭＳ Ｐゴシック" pitchFamily="34" charset="-128"/>
              </a:rPr>
              <a:t>Product design and development</a:t>
            </a:r>
            <a:endParaRPr lang="en-US" sz="1800" i="1" dirty="0">
              <a:solidFill>
                <a:schemeClr val="tx1"/>
              </a:solidFill>
              <a:ea typeface="ＭＳ Ｐゴシック" pitchFamily="34" charset="-128"/>
            </a:endParaRP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Product design and development processes shall be in place to ensure the production of safe and legal products to defined quality parameters</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Customer Requirements – Design Process </a:t>
            </a:r>
          </a:p>
          <a:p>
            <a:pPr marL="0" indent="0">
              <a:spcBef>
                <a:spcPts val="0"/>
              </a:spcBef>
              <a:buNone/>
            </a:pPr>
            <a:r>
              <a:rPr lang="en-US" sz="1800" dirty="0">
                <a:solidFill>
                  <a:srgbClr val="FF0000"/>
                </a:solidFill>
                <a:ea typeface="ＭＳ Ｐゴシック" pitchFamily="34" charset="-128"/>
              </a:rPr>
              <a:t>- Product Specification</a:t>
            </a:r>
          </a:p>
          <a:p>
            <a:pPr marL="0" indent="0">
              <a:spcBef>
                <a:spcPts val="0"/>
              </a:spcBef>
              <a:buNone/>
            </a:pPr>
            <a:r>
              <a:rPr lang="en-US" sz="1800" dirty="0">
                <a:solidFill>
                  <a:srgbClr val="FF0000"/>
                </a:solidFill>
                <a:ea typeface="ＭＳ Ｐゴシック" pitchFamily="34" charset="-128"/>
              </a:rPr>
              <a:t>- Final Product Concepts</a:t>
            </a:r>
          </a:p>
          <a:p>
            <a:pPr marL="0" indent="0">
              <a:spcBef>
                <a:spcPts val="0"/>
              </a:spcBef>
              <a:buNone/>
            </a:pPr>
            <a:r>
              <a:rPr lang="en-US" sz="1800" dirty="0">
                <a:solidFill>
                  <a:srgbClr val="FF0000"/>
                </a:solidFill>
                <a:ea typeface="ＭＳ Ｐゴシック" pitchFamily="34" charset="-128"/>
              </a:rPr>
              <a:t>- Production Trials – validation of manufacture</a:t>
            </a:r>
          </a:p>
          <a:p>
            <a:pPr marL="0" indent="0">
              <a:spcBef>
                <a:spcPts val="0"/>
              </a:spcBef>
              <a:buNone/>
            </a:pPr>
            <a:r>
              <a:rPr lang="en-US" sz="1800" dirty="0">
                <a:solidFill>
                  <a:srgbClr val="FF0000"/>
                </a:solidFill>
                <a:ea typeface="ＭＳ Ｐゴシック" pitchFamily="34" charset="-128"/>
              </a:rPr>
              <a:t>- Procedures/Records</a:t>
            </a:r>
          </a:p>
          <a:p>
            <a:pPr marL="0" indent="0">
              <a:spcBef>
                <a:spcPts val="0"/>
              </a:spcBef>
              <a:buNone/>
            </a:pPr>
            <a:r>
              <a:rPr lang="en-US" sz="1800" dirty="0">
                <a:solidFill>
                  <a:srgbClr val="FF0000"/>
                </a:solidFill>
                <a:ea typeface="ＭＳ Ｐゴシック" pitchFamily="34" charset="-128"/>
              </a:rPr>
              <a:t>- Samples - retention</a:t>
            </a: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720509"/>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5 Product and Process Control</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1165233746"/>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Grp="1" noChangeArrowheads="1"/>
          </p:cNvSpPr>
          <p:nvPr>
            <p:ph idx="4294967295"/>
          </p:nvPr>
        </p:nvSpPr>
        <p:spPr>
          <a:xfrm>
            <a:off x="1098550" y="1484313"/>
            <a:ext cx="8045450" cy="4310062"/>
          </a:xfrm>
          <a:prstGeom prst="rect">
            <a:avLst/>
          </a:prstGeom>
        </p:spPr>
        <p:txBody>
          <a:bodyPr/>
          <a:lstStyle/>
          <a:p>
            <a:pPr>
              <a:lnSpc>
                <a:spcPct val="90000"/>
              </a:lnSpc>
            </a:pPr>
            <a:r>
              <a:rPr lang="en-US" sz="2400" dirty="0">
                <a:solidFill>
                  <a:schemeClr val="tx1"/>
                </a:solidFill>
                <a:ea typeface="ＭＳ Ｐゴシック" pitchFamily="34" charset="-128"/>
              </a:rPr>
              <a:t>The British Retail Consortium</a:t>
            </a:r>
          </a:p>
          <a:p>
            <a:pPr marL="0" indent="0">
              <a:lnSpc>
                <a:spcPct val="90000"/>
              </a:lnSpc>
              <a:buNone/>
            </a:pPr>
            <a:r>
              <a:rPr lang="en-GB" altLang="ja-JP" sz="2400" dirty="0">
                <a:solidFill>
                  <a:schemeClr val="tx1"/>
                </a:solidFill>
                <a:ea typeface="ＭＳ Ｐゴシック" pitchFamily="34" charset="-128"/>
              </a:rPr>
              <a:t>BRC is the trade association that represents the retail trade in the UK and is directly involved in issues affecting retailing and the consumer, including food safety, all forms of legislation, ecommerce, the environment and retail crime.</a:t>
            </a:r>
            <a:endParaRPr lang="en-US" altLang="ja-JP"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Packaging Society</a:t>
            </a:r>
          </a:p>
          <a:p>
            <a:pPr marL="0" indent="0">
              <a:lnSpc>
                <a:spcPct val="90000"/>
              </a:lnSpc>
              <a:buNone/>
            </a:pPr>
            <a:r>
              <a:rPr lang="en-US" sz="2400" dirty="0">
                <a:solidFill>
                  <a:schemeClr val="tx1"/>
                </a:solidFill>
                <a:ea typeface="ＭＳ Ｐゴシック" pitchFamily="34" charset="-128"/>
              </a:rPr>
              <a:t>Formerly known as Institute of Packaging. Created in 1947. </a:t>
            </a:r>
            <a:r>
              <a:rPr lang="en-GB" sz="2400" dirty="0">
                <a:solidFill>
                  <a:schemeClr val="tx1"/>
                </a:solidFill>
                <a:ea typeface="ＭＳ Ｐゴシック" pitchFamily="34" charset="-128"/>
              </a:rPr>
              <a:t>Professional membership body for the packaging industry with members drawn from all sectors of industry.</a:t>
            </a:r>
            <a:endParaRPr lang="en-US" sz="2400" dirty="0">
              <a:solidFill>
                <a:schemeClr val="tx1"/>
              </a:solidFill>
              <a:ea typeface="ＭＳ Ｐゴシック" pitchFamily="34" charset="-128"/>
            </a:endParaRPr>
          </a:p>
        </p:txBody>
      </p:sp>
      <p:sp>
        <p:nvSpPr>
          <p:cNvPr id="4" name="Rectangle 1"/>
          <p:cNvSpPr txBox="1">
            <a:spLocks noChangeArrowheads="1"/>
          </p:cNvSpPr>
          <p:nvPr/>
        </p:nvSpPr>
        <p:spPr>
          <a:xfrm>
            <a:off x="855663" y="134938"/>
            <a:ext cx="8069262" cy="555625"/>
          </a:xfrm>
        </p:spPr>
        <p:txBody>
          <a:bodyPr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Background -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1251">
                                            <p:txEl>
                                              <p:pRg st="1" end="1"/>
                                            </p:txEl>
                                          </p:spTgt>
                                        </p:tgtEl>
                                        <p:attrNameLst>
                                          <p:attrName>style.visibility</p:attrName>
                                        </p:attrNameLst>
                                      </p:cBhvr>
                                      <p:to>
                                        <p:strVal val="visible"/>
                                      </p:to>
                                    </p:set>
                                    <p:anim calcmode="lin" valueType="num">
                                      <p:cBhvr additive="base">
                                        <p:cTn id="13" dur="500" fill="hold"/>
                                        <p:tgtEl>
                                          <p:spTgt spid="1812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1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1251">
                                            <p:txEl>
                                              <p:pRg st="3" end="3"/>
                                            </p:txEl>
                                          </p:spTgt>
                                        </p:tgtEl>
                                        <p:attrNameLst>
                                          <p:attrName>style.visibility</p:attrName>
                                        </p:attrNameLst>
                                      </p:cBhvr>
                                      <p:to>
                                        <p:strVal val="visible"/>
                                      </p:to>
                                    </p:set>
                                    <p:anim calcmode="lin" valueType="num">
                                      <p:cBhvr additive="base">
                                        <p:cTn id="19" dur="500" fill="hold"/>
                                        <p:tgtEl>
                                          <p:spTgt spid="18125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12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1251">
                                            <p:txEl>
                                              <p:pRg st="4" end="4"/>
                                            </p:txEl>
                                          </p:spTgt>
                                        </p:tgtEl>
                                        <p:attrNameLst>
                                          <p:attrName>style.visibility</p:attrName>
                                        </p:attrNameLst>
                                      </p:cBhvr>
                                      <p:to>
                                        <p:strVal val="visible"/>
                                      </p:to>
                                    </p:set>
                                    <p:anim calcmode="lin" valueType="num">
                                      <p:cBhvr additive="base">
                                        <p:cTn id="25" dur="500" fill="hold"/>
                                        <p:tgtEl>
                                          <p:spTgt spid="18125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12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5.2 – </a:t>
            </a:r>
            <a:r>
              <a:rPr lang="en-GB" sz="1800" i="1" dirty="0">
                <a:solidFill>
                  <a:schemeClr val="tx1"/>
                </a:solidFill>
                <a:ea typeface="ＭＳ Ｐゴシック" pitchFamily="34" charset="-128"/>
              </a:rPr>
              <a:t>Packaging Print Control</a:t>
            </a:r>
            <a:endParaRPr lang="en-US" sz="1800" i="1" dirty="0">
              <a:solidFill>
                <a:schemeClr val="tx1"/>
              </a:solidFill>
              <a:ea typeface="ＭＳ Ｐゴシック" pitchFamily="34" charset="-128"/>
            </a:endParaRP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Where packaging is printed with allergen/safety/legal information, procedures shall be in place to ensure that the information is fully legible and correctly printed to the customer’s specification</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Assessment &amp; Control – Print Process </a:t>
            </a:r>
          </a:p>
          <a:p>
            <a:pPr marL="0" indent="0">
              <a:spcBef>
                <a:spcPts val="0"/>
              </a:spcBef>
              <a:buNone/>
            </a:pPr>
            <a:r>
              <a:rPr lang="en-US" sz="1800" dirty="0">
                <a:solidFill>
                  <a:srgbClr val="FF0000"/>
                </a:solidFill>
                <a:ea typeface="ＭＳ Ｐゴシック" pitchFamily="34" charset="-128"/>
              </a:rPr>
              <a:t>- Print equipment traceability (Printing Plates)</a:t>
            </a:r>
          </a:p>
          <a:p>
            <a:pPr marL="0" indent="0">
              <a:spcBef>
                <a:spcPts val="0"/>
              </a:spcBef>
              <a:buNone/>
            </a:pPr>
            <a:r>
              <a:rPr lang="en-US" sz="1800" dirty="0">
                <a:solidFill>
                  <a:srgbClr val="FF0000"/>
                </a:solidFill>
                <a:ea typeface="ＭＳ Ｐゴシック" pitchFamily="34" charset="-128"/>
              </a:rPr>
              <a:t>- Storage – Printing Plates</a:t>
            </a:r>
          </a:p>
          <a:p>
            <a:pPr marL="0" indent="0">
              <a:spcBef>
                <a:spcPts val="0"/>
              </a:spcBef>
              <a:buNone/>
            </a:pPr>
            <a:r>
              <a:rPr lang="en-US" sz="1800" dirty="0">
                <a:solidFill>
                  <a:srgbClr val="FF0000"/>
                </a:solidFill>
                <a:ea typeface="ＭＳ Ｐゴシック" pitchFamily="34" charset="-128"/>
              </a:rPr>
              <a:t>- Print Run Control</a:t>
            </a:r>
          </a:p>
          <a:p>
            <a:pPr marL="0" indent="0">
              <a:spcBef>
                <a:spcPts val="0"/>
              </a:spcBef>
              <a:buNone/>
            </a:pPr>
            <a:r>
              <a:rPr lang="en-US" sz="1800" dirty="0">
                <a:solidFill>
                  <a:srgbClr val="FF0000"/>
                </a:solidFill>
                <a:ea typeface="ＭＳ Ｐゴシック" pitchFamily="34" charset="-128"/>
              </a:rPr>
              <a:t>- Printing Errors identification</a:t>
            </a:r>
          </a:p>
          <a:p>
            <a:pPr marL="0" indent="0">
              <a:spcBef>
                <a:spcPts val="0"/>
              </a:spcBef>
              <a:buNone/>
            </a:pPr>
            <a:r>
              <a:rPr lang="en-US" sz="1800" dirty="0">
                <a:solidFill>
                  <a:srgbClr val="FF0000"/>
                </a:solidFill>
                <a:ea typeface="ＭＳ Ｐゴシック" pitchFamily="34" charset="-128"/>
              </a:rPr>
              <a:t>- Composite Print – segregation of variants</a:t>
            </a:r>
          </a:p>
          <a:p>
            <a:pPr marL="0" indent="0">
              <a:spcBef>
                <a:spcPts val="0"/>
              </a:spcBef>
              <a:buNone/>
            </a:pPr>
            <a:r>
              <a:rPr lang="en-US" sz="1800" dirty="0">
                <a:solidFill>
                  <a:srgbClr val="FF0000"/>
                </a:solidFill>
                <a:ea typeface="ＭＳ Ｐゴシック" pitchFamily="34" charset="-128"/>
              </a:rPr>
              <a:t>- Production Records – competency, </a:t>
            </a:r>
          </a:p>
          <a:p>
            <a:pPr marL="0" indent="0">
              <a:spcBef>
                <a:spcPts val="0"/>
              </a:spcBef>
              <a:buNone/>
            </a:pPr>
            <a:r>
              <a:rPr lang="en-US" sz="1800" dirty="0">
                <a:solidFill>
                  <a:srgbClr val="FF0000"/>
                </a:solidFill>
                <a:ea typeface="ＭＳ Ｐゴシック" pitchFamily="34" charset="-128"/>
              </a:rPr>
              <a:t>- Samples - Packaging</a:t>
            </a:r>
          </a:p>
          <a:p>
            <a:pPr marL="0" indent="0">
              <a:spcBef>
                <a:spcPts val="0"/>
              </a:spcBef>
              <a:buNone/>
            </a:pPr>
            <a:r>
              <a:rPr lang="en-US" sz="1800" dirty="0">
                <a:solidFill>
                  <a:srgbClr val="FF0000"/>
                </a:solidFill>
                <a:ea typeface="ＭＳ Ｐゴシック" pitchFamily="34" charset="-128"/>
              </a:rPr>
              <a:t>- Unused printed product control </a:t>
            </a: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720509"/>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5 Product and Process Control</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001908626"/>
      </p:ext>
    </p:ext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5.3 – </a:t>
            </a:r>
            <a:r>
              <a:rPr lang="en-GB" sz="1800" i="1" dirty="0">
                <a:solidFill>
                  <a:schemeClr val="tx1"/>
                </a:solidFill>
                <a:ea typeface="ＭＳ Ｐゴシック" pitchFamily="34" charset="-128"/>
              </a:rPr>
              <a:t>Process Control</a:t>
            </a:r>
            <a:endParaRPr lang="en-US" sz="1800" i="1" dirty="0">
              <a:solidFill>
                <a:schemeClr val="tx1"/>
              </a:solidFill>
              <a:ea typeface="ＭＳ Ｐゴシック" pitchFamily="34" charset="-128"/>
            </a:endParaRP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Procedures shall be in place to ensure effective quality assurance of operations throughout the process</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Critical Processes </a:t>
            </a:r>
          </a:p>
          <a:p>
            <a:pPr marL="0" indent="0">
              <a:spcBef>
                <a:spcPts val="0"/>
              </a:spcBef>
              <a:buNone/>
            </a:pPr>
            <a:r>
              <a:rPr lang="en-US" sz="1800" dirty="0">
                <a:solidFill>
                  <a:srgbClr val="FF0000"/>
                </a:solidFill>
                <a:ea typeface="ＭＳ Ｐゴシック" pitchFamily="34" charset="-128"/>
              </a:rPr>
              <a:t>- SPC points – Process Limits</a:t>
            </a:r>
          </a:p>
          <a:p>
            <a:pPr marL="0" indent="0">
              <a:spcBef>
                <a:spcPts val="0"/>
              </a:spcBef>
              <a:buNone/>
            </a:pPr>
            <a:r>
              <a:rPr lang="en-US" sz="1800" dirty="0">
                <a:solidFill>
                  <a:srgbClr val="FF0000"/>
                </a:solidFill>
                <a:ea typeface="ＭＳ Ｐゴシック" pitchFamily="34" charset="-128"/>
              </a:rPr>
              <a:t>- </a:t>
            </a:r>
            <a:r>
              <a:rPr lang="en-GB" sz="1800" dirty="0">
                <a:solidFill>
                  <a:srgbClr val="FF0000"/>
                </a:solidFill>
                <a:ea typeface="ＭＳ Ｐゴシック" pitchFamily="34" charset="-128"/>
              </a:rPr>
              <a:t>Documented process check</a:t>
            </a:r>
            <a:endParaRPr lang="en-US" sz="1800" dirty="0">
              <a:solidFill>
                <a:srgbClr val="FF0000"/>
              </a:solidFill>
              <a:ea typeface="ＭＳ Ｐゴシック" pitchFamily="34" charset="-128"/>
            </a:endParaRPr>
          </a:p>
          <a:p>
            <a:pPr marL="0" indent="0">
              <a:spcBef>
                <a:spcPts val="0"/>
              </a:spcBef>
              <a:buNone/>
            </a:pPr>
            <a:r>
              <a:rPr lang="en-US" sz="1800" dirty="0">
                <a:solidFill>
                  <a:srgbClr val="FF0000"/>
                </a:solidFill>
                <a:ea typeface="ＭＳ Ｐゴシック" pitchFamily="34" charset="-128"/>
              </a:rPr>
              <a:t>- Supplier Conformity (COC etc.)</a:t>
            </a:r>
          </a:p>
          <a:p>
            <a:pPr marL="0" indent="0">
              <a:spcBef>
                <a:spcPts val="0"/>
              </a:spcBef>
              <a:buNone/>
            </a:pPr>
            <a:r>
              <a:rPr lang="en-US" sz="1800" dirty="0">
                <a:solidFill>
                  <a:srgbClr val="FF0000"/>
                </a:solidFill>
                <a:ea typeface="ＭＳ Ｐゴシック" pitchFamily="34" charset="-128"/>
              </a:rPr>
              <a:t>- Final Inspection</a:t>
            </a:r>
          </a:p>
          <a:p>
            <a:pPr marL="0" indent="0">
              <a:spcBef>
                <a:spcPts val="0"/>
              </a:spcBef>
              <a:buNone/>
            </a:pPr>
            <a:r>
              <a:rPr lang="en-US" sz="1800" dirty="0">
                <a:solidFill>
                  <a:srgbClr val="FF0000"/>
                </a:solidFill>
                <a:ea typeface="ＭＳ Ｐゴシック" pitchFamily="34" charset="-128"/>
              </a:rPr>
              <a:t>- Composite Print – segregation of variants</a:t>
            </a:r>
          </a:p>
          <a:p>
            <a:pPr marL="0" indent="0">
              <a:spcBef>
                <a:spcPts val="0"/>
              </a:spcBef>
              <a:buNone/>
            </a:pPr>
            <a:r>
              <a:rPr lang="en-US" sz="1800" dirty="0">
                <a:solidFill>
                  <a:srgbClr val="FF0000"/>
                </a:solidFill>
                <a:ea typeface="ＭＳ Ｐゴシック" pitchFamily="34" charset="-128"/>
              </a:rPr>
              <a:t>- Management of Process Change </a:t>
            </a: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720509"/>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5 Product and Process Control</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816765604"/>
      </p:ext>
    </p:extLst>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5.4 – </a:t>
            </a:r>
            <a:r>
              <a:rPr lang="en-GB" sz="1800" i="1" dirty="0">
                <a:solidFill>
                  <a:schemeClr val="tx1"/>
                </a:solidFill>
                <a:ea typeface="ＭＳ Ｐゴシック" pitchFamily="34" charset="-128"/>
              </a:rPr>
              <a:t>Product inspection and analysis </a:t>
            </a:r>
            <a:endParaRPr lang="en-US" sz="1800" i="1" dirty="0">
              <a:solidFill>
                <a:schemeClr val="tx1"/>
              </a:solidFill>
              <a:ea typeface="ＭＳ Ｐゴシック" pitchFamily="34" charset="-128"/>
            </a:endParaRP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 shall use appropriate procedures and facilities when undertaking or subcontracting inspection and analyses critical to product safety, legality and quality</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Quality Control (each stage) </a:t>
            </a:r>
          </a:p>
          <a:p>
            <a:pPr marL="0" indent="0">
              <a:spcBef>
                <a:spcPts val="0"/>
              </a:spcBef>
              <a:buNone/>
            </a:pPr>
            <a:r>
              <a:rPr lang="en-US" sz="1800" dirty="0">
                <a:solidFill>
                  <a:srgbClr val="FF0000"/>
                </a:solidFill>
                <a:ea typeface="ＭＳ Ｐゴシック" pitchFamily="34" charset="-128"/>
              </a:rPr>
              <a:t>- Competent inspection staff</a:t>
            </a:r>
          </a:p>
          <a:p>
            <a:pPr marL="0" indent="0">
              <a:spcBef>
                <a:spcPts val="0"/>
              </a:spcBef>
              <a:buNone/>
            </a:pPr>
            <a:r>
              <a:rPr lang="en-US" sz="1800" dirty="0">
                <a:solidFill>
                  <a:srgbClr val="FF0000"/>
                </a:solidFill>
                <a:ea typeface="ＭＳ Ｐゴシック" pitchFamily="34" charset="-128"/>
              </a:rPr>
              <a:t>- Test procedures</a:t>
            </a:r>
          </a:p>
          <a:p>
            <a:pPr marL="0" indent="0">
              <a:spcBef>
                <a:spcPts val="0"/>
              </a:spcBef>
              <a:buNone/>
            </a:pPr>
            <a:r>
              <a:rPr lang="en-US" sz="1800" dirty="0">
                <a:solidFill>
                  <a:srgbClr val="FF0000"/>
                </a:solidFill>
                <a:ea typeface="ＭＳ Ｐゴシック" pitchFamily="34" charset="-128"/>
              </a:rPr>
              <a:t>- Testing Frequency</a:t>
            </a:r>
          </a:p>
          <a:p>
            <a:pPr marL="0" indent="0">
              <a:spcBef>
                <a:spcPts val="0"/>
              </a:spcBef>
              <a:buNone/>
            </a:pPr>
            <a:r>
              <a:rPr lang="en-US" sz="1800" dirty="0">
                <a:solidFill>
                  <a:srgbClr val="FF0000"/>
                </a:solidFill>
                <a:ea typeface="ＭＳ Ｐゴシック" pitchFamily="34" charset="-128"/>
              </a:rPr>
              <a:t>- Subcontractor control (Calibration accreditation – UKAS approved lab)</a:t>
            </a: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720509"/>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5 Product and Process Control</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55237912"/>
      </p:ext>
    </p:extLst>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5.5 – </a:t>
            </a:r>
            <a:r>
              <a:rPr lang="en-GB" sz="1800" i="1" dirty="0">
                <a:solidFill>
                  <a:schemeClr val="tx1"/>
                </a:solidFill>
                <a:ea typeface="ＭＳ Ｐゴシック" pitchFamily="34" charset="-128"/>
              </a:rPr>
              <a:t>In-line testing and measuring equipment </a:t>
            </a:r>
            <a:endParaRPr lang="en-US" sz="1800" i="1" dirty="0">
              <a:solidFill>
                <a:schemeClr val="tx1"/>
              </a:solidFill>
              <a:ea typeface="ＭＳ Ｐゴシック" pitchFamily="34" charset="-128"/>
            </a:endParaRP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 shall use hazard and risk analysis principles to determine the need for in-line product testing equipment to ensure the integrity and quality of products</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Tolerances </a:t>
            </a:r>
          </a:p>
          <a:p>
            <a:pPr marL="0" indent="0">
              <a:spcBef>
                <a:spcPts val="0"/>
              </a:spcBef>
              <a:buNone/>
            </a:pPr>
            <a:r>
              <a:rPr lang="en-US" sz="1800" dirty="0">
                <a:solidFill>
                  <a:srgbClr val="FF0000"/>
                </a:solidFill>
                <a:ea typeface="ＭＳ Ｐゴシック" pitchFamily="34" charset="-128"/>
              </a:rPr>
              <a:t>- Procedures – Testing Regime</a:t>
            </a:r>
          </a:p>
          <a:p>
            <a:pPr marL="0" indent="0">
              <a:spcBef>
                <a:spcPts val="0"/>
              </a:spcBef>
              <a:buNone/>
            </a:pPr>
            <a:r>
              <a:rPr lang="en-US" sz="1800" dirty="0">
                <a:solidFill>
                  <a:srgbClr val="FF0000"/>
                </a:solidFill>
                <a:ea typeface="ＭＳ Ｐゴシック" pitchFamily="34" charset="-128"/>
              </a:rPr>
              <a:t>- Nonconformance Removal</a:t>
            </a:r>
          </a:p>
          <a:p>
            <a:pPr marL="0" indent="0">
              <a:spcBef>
                <a:spcPts val="0"/>
              </a:spcBef>
              <a:buNone/>
            </a:pPr>
            <a:r>
              <a:rPr lang="en-US" sz="1800" dirty="0">
                <a:solidFill>
                  <a:srgbClr val="FF0000"/>
                </a:solidFill>
                <a:ea typeface="ＭＳ Ｐゴシック" pitchFamily="34" charset="-128"/>
              </a:rPr>
              <a:t>- Corrective Action – equipment failure</a:t>
            </a:r>
          </a:p>
          <a:p>
            <a:pPr marL="0" indent="0">
              <a:spcBef>
                <a:spcPts val="0"/>
              </a:spcBef>
              <a:buNone/>
            </a:pPr>
            <a:r>
              <a:rPr lang="en-US" sz="1800" dirty="0">
                <a:solidFill>
                  <a:srgbClr val="FF0000"/>
                </a:solidFill>
                <a:ea typeface="ＭＳ Ｐゴシック" pitchFamily="34" charset="-128"/>
              </a:rPr>
              <a:t>- Batch recall</a:t>
            </a: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720509"/>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5 Product and Process Control</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652103536"/>
      </p:ext>
    </p:extLst>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5.6 – Calibration</a:t>
            </a:r>
            <a:r>
              <a:rPr lang="en-GB" sz="1800" i="1" dirty="0">
                <a:solidFill>
                  <a:schemeClr val="tx1"/>
                </a:solidFill>
                <a:ea typeface="ＭＳ Ｐゴシック" pitchFamily="34" charset="-128"/>
              </a:rPr>
              <a:t> </a:t>
            </a:r>
            <a:endParaRPr lang="en-US" sz="1800" i="1" dirty="0">
              <a:solidFill>
                <a:schemeClr val="tx1"/>
              </a:solidFill>
              <a:ea typeface="ＭＳ Ｐゴシック" pitchFamily="34" charset="-128"/>
            </a:endParaRPr>
          </a:p>
          <a:p>
            <a:pPr marL="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Measuring equipment used to monitor critical manufacturing process points and product safety and legality shall be calibrated</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Test equipment identification (label etc.) </a:t>
            </a:r>
          </a:p>
          <a:p>
            <a:pPr marL="0" indent="0">
              <a:spcBef>
                <a:spcPts val="0"/>
              </a:spcBef>
              <a:buNone/>
            </a:pPr>
            <a:r>
              <a:rPr lang="en-US" sz="1800" dirty="0">
                <a:solidFill>
                  <a:srgbClr val="FF0000"/>
                </a:solidFill>
                <a:ea typeface="ＭＳ Ｐゴシック" pitchFamily="34" charset="-128"/>
              </a:rPr>
              <a:t>- Traceability of equipment – National standards</a:t>
            </a:r>
          </a:p>
          <a:p>
            <a:pPr marL="0" indent="0">
              <a:spcBef>
                <a:spcPts val="0"/>
              </a:spcBef>
              <a:buNone/>
            </a:pPr>
            <a:r>
              <a:rPr lang="en-US" sz="1800" dirty="0">
                <a:solidFill>
                  <a:srgbClr val="FF0000"/>
                </a:solidFill>
                <a:ea typeface="ＭＳ Ｐゴシック" pitchFamily="34" charset="-128"/>
              </a:rPr>
              <a:t>- Frequency</a:t>
            </a:r>
          </a:p>
          <a:p>
            <a:pPr marL="0" indent="0">
              <a:spcBef>
                <a:spcPts val="0"/>
              </a:spcBef>
              <a:buNone/>
            </a:pPr>
            <a:r>
              <a:rPr lang="en-US" sz="1800" dirty="0">
                <a:solidFill>
                  <a:srgbClr val="FF0000"/>
                </a:solidFill>
                <a:ea typeface="ＭＳ Ｐゴシック" pitchFamily="34" charset="-128"/>
              </a:rPr>
              <a:t>- Competent staff</a:t>
            </a:r>
          </a:p>
          <a:p>
            <a:pPr marL="0" indent="0">
              <a:spcBef>
                <a:spcPts val="0"/>
              </a:spcBef>
              <a:buNone/>
            </a:pPr>
            <a:r>
              <a:rPr lang="en-US" sz="1800" dirty="0">
                <a:solidFill>
                  <a:srgbClr val="FF0000"/>
                </a:solidFill>
                <a:ea typeface="ＭＳ Ｐゴシック" pitchFamily="34" charset="-128"/>
              </a:rPr>
              <a:t>- Equipment protection</a:t>
            </a:r>
          </a:p>
          <a:p>
            <a:pPr marL="0" indent="0">
              <a:spcBef>
                <a:spcPts val="0"/>
              </a:spcBef>
              <a:buNone/>
            </a:pPr>
            <a:r>
              <a:rPr lang="en-US" sz="1800" dirty="0">
                <a:solidFill>
                  <a:srgbClr val="FF0000"/>
                </a:solidFill>
                <a:ea typeface="ＭＳ Ｐゴシック" pitchFamily="34" charset="-128"/>
              </a:rPr>
              <a:t>- Equipment measurement (out of calibration)</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720509"/>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5 Product and Process Control</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224474787"/>
      </p:ext>
    </p:extLst>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5.7 – Control of Nonconforming Product</a:t>
            </a:r>
          </a:p>
          <a:p>
            <a:pPr marL="0" indent="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 shall ensure that out-of-specification product is clearly identified, labelled and quarantined</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Documented procedures – labelling, quarantine </a:t>
            </a:r>
          </a:p>
          <a:p>
            <a:pPr marL="0" indent="0">
              <a:spcBef>
                <a:spcPts val="0"/>
              </a:spcBef>
              <a:buNone/>
            </a:pPr>
            <a:r>
              <a:rPr lang="en-US" sz="1800" dirty="0">
                <a:solidFill>
                  <a:srgbClr val="FF0000"/>
                </a:solidFill>
                <a:ea typeface="ＭＳ Ｐゴシック" pitchFamily="34" charset="-128"/>
              </a:rPr>
              <a:t>- MRB – review of failed product</a:t>
            </a:r>
          </a:p>
          <a:p>
            <a:pPr marL="0" indent="0">
              <a:spcBef>
                <a:spcPts val="0"/>
              </a:spcBef>
              <a:buNone/>
            </a:pPr>
            <a:r>
              <a:rPr lang="en-US" sz="1800" dirty="0">
                <a:solidFill>
                  <a:srgbClr val="FF0000"/>
                </a:solidFill>
                <a:ea typeface="ＭＳ Ｐゴシック" pitchFamily="34" charset="-128"/>
              </a:rPr>
              <a:t>- Corrective Action</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720509"/>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5 Product and Process Control</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679480425"/>
      </p:ext>
    </p:extLst>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5.8 – </a:t>
            </a:r>
            <a:r>
              <a:rPr lang="en-GB" sz="1800" i="1" dirty="0">
                <a:solidFill>
                  <a:schemeClr val="tx1"/>
                </a:solidFill>
                <a:ea typeface="ＭＳ Ｐゴシック" pitchFamily="34" charset="-128"/>
              </a:rPr>
              <a:t>Foreign body contamination control</a:t>
            </a:r>
            <a:endParaRPr lang="en-US" sz="1800" i="1" dirty="0">
              <a:solidFill>
                <a:schemeClr val="tx1"/>
              </a:solidFill>
              <a:ea typeface="ＭＳ Ｐゴシック" pitchFamily="34" charset="-128"/>
            </a:endParaRPr>
          </a:p>
          <a:p>
            <a:pPr marL="0" indent="0">
              <a:buNone/>
            </a:pPr>
            <a:r>
              <a:rPr lang="en-US" sz="1800" i="1" dirty="0">
                <a:solidFill>
                  <a:schemeClr val="tx1"/>
                </a:solidFill>
                <a:ea typeface="ＭＳ Ｐゴシック" pitchFamily="34" charset="-128"/>
              </a:rPr>
              <a:t>5.8.1 – </a:t>
            </a:r>
            <a:r>
              <a:rPr lang="en-GB" sz="1800" i="1" dirty="0">
                <a:solidFill>
                  <a:schemeClr val="tx1"/>
                </a:solidFill>
                <a:ea typeface="ＭＳ Ｐゴシック" pitchFamily="34" charset="-128"/>
              </a:rPr>
              <a:t>Foreign body control</a:t>
            </a:r>
            <a:endParaRPr lang="en-US" sz="1800" i="1" dirty="0">
              <a:solidFill>
                <a:schemeClr val="tx1"/>
              </a:solidFill>
              <a:ea typeface="ＭＳ Ｐゴシック" pitchFamily="34" charset="-128"/>
            </a:endParaRPr>
          </a:p>
          <a:p>
            <a:pPr marL="0" indent="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 shall be able to demonstrate that effective controls are in place to ensure product is protected from contamination during production and storage</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Physical contamination (RA) </a:t>
            </a:r>
          </a:p>
          <a:p>
            <a:pPr marL="0" indent="0">
              <a:spcBef>
                <a:spcPts val="0"/>
              </a:spcBef>
              <a:buNone/>
            </a:pPr>
            <a:r>
              <a:rPr lang="en-US" sz="1800" dirty="0">
                <a:solidFill>
                  <a:srgbClr val="FF0000"/>
                </a:solidFill>
                <a:ea typeface="ＭＳ Ｐゴシック" pitchFamily="34" charset="-128"/>
              </a:rPr>
              <a:t>- Glass, Plastic (Risk)</a:t>
            </a:r>
          </a:p>
          <a:p>
            <a:pPr marL="0" indent="0">
              <a:spcBef>
                <a:spcPts val="0"/>
              </a:spcBef>
              <a:buNone/>
            </a:pPr>
            <a:r>
              <a:rPr lang="en-US" sz="1800" dirty="0">
                <a:solidFill>
                  <a:srgbClr val="FF0000"/>
                </a:solidFill>
                <a:ea typeface="ＭＳ Ｐゴシック" pitchFamily="34" charset="-128"/>
              </a:rPr>
              <a:t>- Protection</a:t>
            </a:r>
          </a:p>
          <a:p>
            <a:pPr marL="0" indent="0">
              <a:spcBef>
                <a:spcPts val="0"/>
              </a:spcBef>
              <a:buNone/>
            </a:pPr>
            <a:r>
              <a:rPr lang="en-US" sz="1800" dirty="0">
                <a:solidFill>
                  <a:srgbClr val="FF0000"/>
                </a:solidFill>
                <a:ea typeface="ＭＳ Ｐゴシック" pitchFamily="34" charset="-128"/>
              </a:rPr>
              <a:t>- Control Register</a:t>
            </a:r>
          </a:p>
          <a:p>
            <a:pPr marL="0" indent="0">
              <a:spcBef>
                <a:spcPts val="0"/>
              </a:spcBef>
              <a:buNone/>
            </a:pPr>
            <a:r>
              <a:rPr lang="en-US" sz="1800" dirty="0">
                <a:solidFill>
                  <a:srgbClr val="FF0000"/>
                </a:solidFill>
                <a:ea typeface="ＭＳ Ｐゴシック" pitchFamily="34" charset="-128"/>
              </a:rPr>
              <a:t>- Inspection</a:t>
            </a:r>
          </a:p>
          <a:p>
            <a:pPr marL="0" indent="0">
              <a:spcBef>
                <a:spcPts val="0"/>
              </a:spcBef>
              <a:buNone/>
            </a:pPr>
            <a:r>
              <a:rPr lang="en-US" sz="1800" dirty="0">
                <a:solidFill>
                  <a:srgbClr val="FF0000"/>
                </a:solidFill>
                <a:ea typeface="ＭＳ Ｐゴシック" pitchFamily="34" charset="-128"/>
              </a:rPr>
              <a:t>- Breakages (incident reporting)</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720509"/>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5 Product and Process Control</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981307291"/>
      </p:ext>
    </p:extLst>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5.8 – </a:t>
            </a:r>
            <a:r>
              <a:rPr lang="en-GB" sz="1800" i="1" dirty="0">
                <a:solidFill>
                  <a:schemeClr val="tx1"/>
                </a:solidFill>
                <a:ea typeface="ＭＳ Ｐゴシック" pitchFamily="34" charset="-128"/>
              </a:rPr>
              <a:t>Foreign body contamination control</a:t>
            </a:r>
            <a:endParaRPr lang="en-US" sz="1800" i="1" dirty="0">
              <a:solidFill>
                <a:schemeClr val="tx1"/>
              </a:solidFill>
              <a:ea typeface="ＭＳ Ｐゴシック" pitchFamily="34" charset="-128"/>
            </a:endParaRPr>
          </a:p>
          <a:p>
            <a:pPr marL="0" indent="0">
              <a:buNone/>
            </a:pPr>
            <a:r>
              <a:rPr lang="en-US" sz="1800" i="1" dirty="0">
                <a:solidFill>
                  <a:schemeClr val="tx1"/>
                </a:solidFill>
                <a:ea typeface="ＭＳ Ｐゴシック" pitchFamily="34" charset="-128"/>
              </a:rPr>
              <a:t>5.8.2 – Sharps</a:t>
            </a:r>
            <a:r>
              <a:rPr lang="en-GB" sz="1800" i="1" dirty="0">
                <a:solidFill>
                  <a:schemeClr val="tx1"/>
                </a:solidFill>
                <a:ea typeface="ＭＳ Ｐゴシック" pitchFamily="34" charset="-128"/>
              </a:rPr>
              <a:t> control</a:t>
            </a:r>
            <a:endParaRPr lang="en-US" sz="1800" i="1" dirty="0">
              <a:solidFill>
                <a:schemeClr val="tx1"/>
              </a:solidFill>
              <a:ea typeface="ＭＳ Ｐゴシック" pitchFamily="34" charset="-128"/>
            </a:endParaRPr>
          </a:p>
          <a:p>
            <a:pPr marL="0" indent="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 shall be able to demonstrate that effective controls are in place to ensure product is protected from contamination during production and storage</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Documented Policy - Control </a:t>
            </a:r>
          </a:p>
          <a:p>
            <a:pPr marL="0" indent="0">
              <a:spcBef>
                <a:spcPts val="0"/>
              </a:spcBef>
              <a:buNone/>
            </a:pPr>
            <a:r>
              <a:rPr lang="en-US" sz="1800" dirty="0">
                <a:solidFill>
                  <a:srgbClr val="FF0000"/>
                </a:solidFill>
                <a:ea typeface="ＭＳ Ｐゴシック" pitchFamily="34" charset="-128"/>
              </a:rPr>
              <a:t>- Blades, equipment, tools, instruments</a:t>
            </a:r>
          </a:p>
          <a:p>
            <a:pPr marL="0" indent="0">
              <a:spcBef>
                <a:spcPts val="0"/>
              </a:spcBef>
              <a:buNone/>
            </a:pPr>
            <a:r>
              <a:rPr lang="en-US" sz="1800" dirty="0">
                <a:solidFill>
                  <a:srgbClr val="FF0000"/>
                </a:solidFill>
                <a:ea typeface="ＭＳ Ｐゴシック" pitchFamily="34" charset="-128"/>
              </a:rPr>
              <a:t>- Internal/external control</a:t>
            </a:r>
          </a:p>
          <a:p>
            <a:pPr marL="0" indent="0">
              <a:spcBef>
                <a:spcPts val="0"/>
              </a:spcBef>
              <a:buNone/>
            </a:pPr>
            <a:r>
              <a:rPr lang="en-US" sz="1800" dirty="0">
                <a:solidFill>
                  <a:srgbClr val="FF0000"/>
                </a:solidFill>
                <a:ea typeface="ＭＳ Ｐゴシック" pitchFamily="34" charset="-128"/>
              </a:rPr>
              <a:t>- Snap off blades</a:t>
            </a:r>
          </a:p>
          <a:p>
            <a:pPr marL="0" indent="0">
              <a:spcBef>
                <a:spcPts val="0"/>
              </a:spcBef>
              <a:buNone/>
            </a:pPr>
            <a:r>
              <a:rPr lang="en-US" sz="1800" dirty="0">
                <a:solidFill>
                  <a:srgbClr val="FF0000"/>
                </a:solidFill>
                <a:ea typeface="ＭＳ Ｐゴシック" pitchFamily="34" charset="-128"/>
              </a:rPr>
              <a:t>- Protection – Notice Boards</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720509"/>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5 Product and Process Control</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4287079927"/>
      </p:ext>
    </p:extLst>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5.8 – </a:t>
            </a:r>
            <a:r>
              <a:rPr lang="en-GB" sz="1800" i="1" dirty="0">
                <a:solidFill>
                  <a:schemeClr val="tx1"/>
                </a:solidFill>
                <a:ea typeface="ＭＳ Ｐゴシック" pitchFamily="34" charset="-128"/>
              </a:rPr>
              <a:t>Foreign body contamination control</a:t>
            </a:r>
            <a:endParaRPr lang="en-US" sz="1800" i="1" dirty="0">
              <a:solidFill>
                <a:schemeClr val="tx1"/>
              </a:solidFill>
              <a:ea typeface="ＭＳ Ｐゴシック" pitchFamily="34" charset="-128"/>
            </a:endParaRPr>
          </a:p>
          <a:p>
            <a:pPr marL="0" indent="0">
              <a:buNone/>
            </a:pPr>
            <a:r>
              <a:rPr lang="en-US" sz="1800" i="1" dirty="0">
                <a:solidFill>
                  <a:schemeClr val="tx1"/>
                </a:solidFill>
                <a:ea typeface="ＭＳ Ｐゴシック" pitchFamily="34" charset="-128"/>
              </a:rPr>
              <a:t>5.8.3 – </a:t>
            </a:r>
            <a:r>
              <a:rPr lang="en-GB" sz="1800" i="1" dirty="0">
                <a:solidFill>
                  <a:schemeClr val="tx1"/>
                </a:solidFill>
                <a:ea typeface="ＭＳ Ｐゴシック" pitchFamily="34" charset="-128"/>
              </a:rPr>
              <a:t>Chemical and biological control</a:t>
            </a:r>
          </a:p>
          <a:p>
            <a:pPr marL="0" indent="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Controls shall be in place to prevent contamination from chemical hazards</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a:t>
            </a:r>
            <a:r>
              <a:rPr lang="en-GB" sz="1800" dirty="0">
                <a:solidFill>
                  <a:srgbClr val="FF0000"/>
                </a:solidFill>
                <a:ea typeface="ＭＳ Ｐゴシック" pitchFamily="34" charset="-128"/>
              </a:rPr>
              <a:t>Cleaning materials, lubricants and adhesives - grading</a:t>
            </a:r>
            <a:r>
              <a:rPr lang="en-US" sz="1800" dirty="0">
                <a:solidFill>
                  <a:srgbClr val="FF0000"/>
                </a:solidFill>
                <a:ea typeface="ＭＳ Ｐゴシック" pitchFamily="34" charset="-128"/>
              </a:rPr>
              <a:t> </a:t>
            </a:r>
          </a:p>
          <a:p>
            <a:pPr marL="0" indent="0">
              <a:spcBef>
                <a:spcPts val="0"/>
              </a:spcBef>
              <a:buNone/>
            </a:pPr>
            <a:r>
              <a:rPr lang="en-US" sz="1800" dirty="0">
                <a:solidFill>
                  <a:srgbClr val="FF0000"/>
                </a:solidFill>
                <a:ea typeface="ＭＳ Ｐゴシック" pitchFamily="34" charset="-128"/>
              </a:rPr>
              <a:t>- Chemical control</a:t>
            </a:r>
          </a:p>
          <a:p>
            <a:pPr marL="0" indent="0">
              <a:spcBef>
                <a:spcPts val="0"/>
              </a:spcBef>
              <a:buNone/>
            </a:pPr>
            <a:r>
              <a:rPr lang="en-US" sz="1800" dirty="0">
                <a:solidFill>
                  <a:srgbClr val="FF0000"/>
                </a:solidFill>
                <a:ea typeface="ＭＳ Ｐゴシック" pitchFamily="34" charset="-128"/>
              </a:rPr>
              <a:t>- Risk Analysis - contamination</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841439" y="720509"/>
            <a:ext cx="8069262" cy="555625"/>
          </a:xfrm>
        </p:spPr>
        <p:txBody>
          <a:bodyPr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dirty="0"/>
              <a:t>5 Product and Process Control</a:t>
            </a:r>
            <a:endParaRPr kumimoji="0" lang="en-GB" sz="2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508316912"/>
      </p:ext>
    </p:extLst>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6.1 – Training Competence</a:t>
            </a:r>
          </a:p>
          <a:p>
            <a:pPr marL="0" indent="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 shall ensure that all employees are adequately trained, instructed and supervised commensurate with their activity and are competent to undertake their job role</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Documented Procedure</a:t>
            </a:r>
          </a:p>
          <a:p>
            <a:pPr marL="0">
              <a:buNone/>
            </a:pPr>
            <a:r>
              <a:rPr lang="en-US" sz="1800" dirty="0">
                <a:solidFill>
                  <a:srgbClr val="FF0000"/>
                </a:solidFill>
                <a:ea typeface="ＭＳ Ｐゴシック" pitchFamily="34" charset="-128"/>
              </a:rPr>
              <a:t>- Induction Training </a:t>
            </a:r>
          </a:p>
          <a:p>
            <a:pPr marL="0" indent="0">
              <a:spcBef>
                <a:spcPts val="0"/>
              </a:spcBef>
              <a:buNone/>
            </a:pPr>
            <a:r>
              <a:rPr lang="en-US" sz="1800" dirty="0">
                <a:solidFill>
                  <a:srgbClr val="FF0000"/>
                </a:solidFill>
                <a:ea typeface="ＭＳ Ｐゴシック" pitchFamily="34" charset="-128"/>
              </a:rPr>
              <a:t>- Competency Review – packaging QA, contamination etc.</a:t>
            </a:r>
          </a:p>
          <a:p>
            <a:pPr marL="0" indent="0">
              <a:spcBef>
                <a:spcPts val="0"/>
              </a:spcBef>
              <a:buNone/>
            </a:pPr>
            <a:r>
              <a:rPr lang="en-US" sz="1800" dirty="0">
                <a:solidFill>
                  <a:srgbClr val="FF0000"/>
                </a:solidFill>
                <a:ea typeface="ＭＳ Ｐゴシック" pitchFamily="34" charset="-128"/>
              </a:rPr>
              <a:t>- Training Records (also previous key staff)</a:t>
            </a:r>
          </a:p>
          <a:p>
            <a:pPr marL="0" indent="0">
              <a:spcBef>
                <a:spcPts val="0"/>
              </a:spcBef>
              <a:buNone/>
            </a:pPr>
            <a:r>
              <a:rPr lang="en-US" sz="1800" dirty="0">
                <a:solidFill>
                  <a:srgbClr val="FF0000"/>
                </a:solidFill>
                <a:ea typeface="ＭＳ Ｐゴシック" pitchFamily="34" charset="-128"/>
              </a:rPr>
              <a:t>- Refresher Training</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1259631" y="720509"/>
            <a:ext cx="7651069" cy="555625"/>
          </a:xfrm>
        </p:spPr>
        <p:txBody>
          <a:bodyPr wrap="square"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t>6 Personnel - Raw materials handling, preparation, processing, packing and storage areas</a:t>
            </a:r>
            <a:endParaRPr kumimoji="0" lang="en-GB" sz="20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401818828"/>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Grp="1" noChangeArrowheads="1"/>
          </p:cNvSpPr>
          <p:nvPr>
            <p:ph idx="4294967295"/>
          </p:nvPr>
        </p:nvSpPr>
        <p:spPr>
          <a:xfrm>
            <a:off x="1098550" y="1484313"/>
            <a:ext cx="8045450" cy="4310062"/>
          </a:xfrm>
          <a:prstGeom prst="rect">
            <a:avLst/>
          </a:prstGeom>
        </p:spPr>
        <p:txBody>
          <a:bodyPr/>
          <a:lstStyle/>
          <a:p>
            <a:pPr marL="0" indent="0">
              <a:lnSpc>
                <a:spcPct val="90000"/>
              </a:lnSpc>
              <a:buNone/>
            </a:pPr>
            <a:r>
              <a:rPr lang="en-US" sz="2400" dirty="0">
                <a:solidFill>
                  <a:schemeClr val="tx1"/>
                </a:solidFill>
                <a:ea typeface="ＭＳ Ｐゴシック" pitchFamily="34" charset="-128"/>
              </a:rPr>
              <a:t>Based on three key components:</a:t>
            </a:r>
          </a:p>
          <a:p>
            <a:pPr marL="0" indent="0">
              <a:lnSpc>
                <a:spcPct val="90000"/>
              </a:lnSpc>
              <a:buNone/>
            </a:pPr>
            <a:endParaRPr lang="en-US" altLang="ja-JP"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Senior Management Commitment</a:t>
            </a:r>
          </a:p>
          <a:p>
            <a:pPr>
              <a:lnSpc>
                <a:spcPct val="90000"/>
              </a:lnSpc>
            </a:pPr>
            <a:endParaRPr lang="en-US"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Risk-based system</a:t>
            </a:r>
          </a:p>
          <a:p>
            <a:pPr>
              <a:lnSpc>
                <a:spcPct val="90000"/>
              </a:lnSpc>
            </a:pPr>
            <a:endParaRPr lang="en-US"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Quality Management System</a:t>
            </a: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marL="0" indent="0">
              <a:lnSpc>
                <a:spcPct val="90000"/>
              </a:lnSpc>
              <a:buNone/>
            </a:pPr>
            <a:endParaRPr lang="en-US"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p:txBody>
      </p:sp>
      <p:sp>
        <p:nvSpPr>
          <p:cNvPr id="4" name="Rectangle 1"/>
          <p:cNvSpPr txBox="1">
            <a:spLocks noChangeArrowheads="1"/>
          </p:cNvSpPr>
          <p:nvPr/>
        </p:nvSpPr>
        <p:spPr>
          <a:xfrm>
            <a:off x="855663" y="134938"/>
            <a:ext cx="8069262" cy="555625"/>
          </a:xfrm>
        </p:spPr>
        <p:txBody>
          <a:bodyPr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Principles of Standard</a:t>
            </a:r>
          </a:p>
        </p:txBody>
      </p:sp>
    </p:spTree>
    <p:extLst>
      <p:ext uri="{BB962C8B-B14F-4D97-AF65-F5344CB8AC3E}">
        <p14:creationId xmlns:p14="http://schemas.microsoft.com/office/powerpoint/2010/main" val="353286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1251">
                                            <p:txEl>
                                              <p:pRg st="2" end="2"/>
                                            </p:txEl>
                                          </p:spTgt>
                                        </p:tgtEl>
                                        <p:attrNameLst>
                                          <p:attrName>style.visibility</p:attrName>
                                        </p:attrNameLst>
                                      </p:cBhvr>
                                      <p:to>
                                        <p:strVal val="visible"/>
                                      </p:to>
                                    </p:set>
                                    <p:anim calcmode="lin" valueType="num">
                                      <p:cBhvr additive="base">
                                        <p:cTn id="13" dur="500" fill="hold"/>
                                        <p:tgtEl>
                                          <p:spTgt spid="18125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1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1251">
                                            <p:txEl>
                                              <p:pRg st="4" end="4"/>
                                            </p:txEl>
                                          </p:spTgt>
                                        </p:tgtEl>
                                        <p:attrNameLst>
                                          <p:attrName>style.visibility</p:attrName>
                                        </p:attrNameLst>
                                      </p:cBhvr>
                                      <p:to>
                                        <p:strVal val="visible"/>
                                      </p:to>
                                    </p:set>
                                    <p:anim calcmode="lin" valueType="num">
                                      <p:cBhvr additive="base">
                                        <p:cTn id="19" dur="500" fill="hold"/>
                                        <p:tgtEl>
                                          <p:spTgt spid="18125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12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1251">
                                            <p:txEl>
                                              <p:pRg st="6" end="6"/>
                                            </p:txEl>
                                          </p:spTgt>
                                        </p:tgtEl>
                                        <p:attrNameLst>
                                          <p:attrName>style.visibility</p:attrName>
                                        </p:attrNameLst>
                                      </p:cBhvr>
                                      <p:to>
                                        <p:strVal val="visible"/>
                                      </p:to>
                                    </p:set>
                                    <p:anim calcmode="lin" valueType="num">
                                      <p:cBhvr additive="base">
                                        <p:cTn id="25" dur="500" fill="hold"/>
                                        <p:tgtEl>
                                          <p:spTgt spid="181251">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125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6.2 – Access and movement of personnel</a:t>
            </a:r>
          </a:p>
          <a:p>
            <a:pPr marL="0" indent="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 shall ensure that access and movement of personnel, visitors and contractors shall not compromise product safety and quality</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Site Plan - Access</a:t>
            </a:r>
          </a:p>
          <a:p>
            <a:pPr marL="0">
              <a:buNone/>
            </a:pPr>
            <a:r>
              <a:rPr lang="en-US" sz="1800" dirty="0">
                <a:solidFill>
                  <a:srgbClr val="FF0000"/>
                </a:solidFill>
                <a:ea typeface="ＭＳ Ｐゴシック" pitchFamily="34" charset="-128"/>
              </a:rPr>
              <a:t>- Production Walkways - segregation </a:t>
            </a: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1259631" y="720509"/>
            <a:ext cx="7651069" cy="555625"/>
          </a:xfrm>
        </p:spPr>
        <p:txBody>
          <a:bodyPr wrap="square"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t>6 Personnel - Raw materials handling, preparation, processing, packing and storage areas</a:t>
            </a:r>
            <a:endParaRPr kumimoji="0" lang="en-GB" sz="20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463595696"/>
      </p:ext>
    </p:extLst>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6.3 – Personal Hygiene</a:t>
            </a:r>
          </a:p>
          <a:p>
            <a:pPr marL="0" indent="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The company’s personal hygiene standards shall be documented and adopted by all personnel, including visitors to the production facility. These standards shall be developed with due regard for risk of product contamination</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Jewellery Policy - specified</a:t>
            </a:r>
          </a:p>
          <a:p>
            <a:pPr marL="0">
              <a:buNone/>
            </a:pPr>
            <a:r>
              <a:rPr lang="en-US" sz="1800" dirty="0">
                <a:solidFill>
                  <a:srgbClr val="FF0000"/>
                </a:solidFill>
                <a:ea typeface="ＭＳ Ｐゴシック" pitchFamily="34" charset="-128"/>
              </a:rPr>
              <a:t>- Wrist bands</a:t>
            </a:r>
          </a:p>
          <a:p>
            <a:pPr marL="0">
              <a:buNone/>
            </a:pPr>
            <a:r>
              <a:rPr lang="en-US" sz="1800" dirty="0">
                <a:solidFill>
                  <a:srgbClr val="FF0000"/>
                </a:solidFill>
                <a:ea typeface="ＭＳ Ｐゴシック" pitchFamily="34" charset="-128"/>
              </a:rPr>
              <a:t>- Personal items e.g. mobile phones, medicines</a:t>
            </a:r>
          </a:p>
          <a:p>
            <a:pPr marL="0">
              <a:buNone/>
            </a:pPr>
            <a:r>
              <a:rPr lang="en-US" sz="1800" dirty="0">
                <a:solidFill>
                  <a:srgbClr val="FF0000"/>
                </a:solidFill>
                <a:ea typeface="ＭＳ Ｐゴシック" pitchFamily="34" charset="-128"/>
              </a:rPr>
              <a:t>- Hand wash – toilet, eating, drinking (staff, external)</a:t>
            </a:r>
          </a:p>
          <a:p>
            <a:pPr marL="0">
              <a:buNone/>
            </a:pPr>
            <a:r>
              <a:rPr lang="en-US" sz="1800" dirty="0">
                <a:solidFill>
                  <a:srgbClr val="FF0000"/>
                </a:solidFill>
                <a:ea typeface="ＭＳ Ｐゴシック" pitchFamily="34" charset="-128"/>
              </a:rPr>
              <a:t>- Fingernails – false, painted, gloves (external)</a:t>
            </a:r>
          </a:p>
          <a:p>
            <a:pPr marL="0">
              <a:buNone/>
            </a:pPr>
            <a:r>
              <a:rPr lang="en-US" sz="1800" dirty="0">
                <a:solidFill>
                  <a:srgbClr val="FF0000"/>
                </a:solidFill>
                <a:ea typeface="ＭＳ Ｐゴシック" pitchFamily="34" charset="-128"/>
              </a:rPr>
              <a:t>- Eating – sweets, chewing gum etc.</a:t>
            </a:r>
          </a:p>
          <a:p>
            <a:pPr marL="0">
              <a:buNone/>
            </a:pPr>
            <a:r>
              <a:rPr lang="en-US" sz="1800" dirty="0">
                <a:solidFill>
                  <a:srgbClr val="FF0000"/>
                </a:solidFill>
                <a:ea typeface="ＭＳ Ｐゴシック" pitchFamily="34" charset="-128"/>
              </a:rPr>
              <a:t>- Drinking Water – segregated area</a:t>
            </a:r>
          </a:p>
          <a:p>
            <a:pPr marL="0">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1259631" y="720509"/>
            <a:ext cx="7651069" cy="555625"/>
          </a:xfrm>
        </p:spPr>
        <p:txBody>
          <a:bodyPr wrap="square"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t>6 Personnel - Raw materials handling, preparation, processing, packing and storage areas</a:t>
            </a:r>
            <a:endParaRPr kumimoji="0" lang="en-GB" sz="20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778580612"/>
      </p:ext>
    </p:extLst>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indent="0">
              <a:buNone/>
            </a:pPr>
            <a:r>
              <a:rPr lang="en-US" sz="1800" i="1" dirty="0">
                <a:solidFill>
                  <a:schemeClr val="tx1"/>
                </a:solidFill>
                <a:ea typeface="ＭＳ Ｐゴシック" pitchFamily="34" charset="-128"/>
              </a:rPr>
              <a:t>6.4 – </a:t>
            </a:r>
            <a:r>
              <a:rPr lang="en-GB" sz="1800" i="1" dirty="0">
                <a:solidFill>
                  <a:schemeClr val="tx1"/>
                </a:solidFill>
                <a:ea typeface="ＭＳ Ｐゴシック" pitchFamily="34" charset="-128"/>
              </a:rPr>
              <a:t>Medical Screening</a:t>
            </a:r>
            <a:endParaRPr lang="en-US" sz="1800" i="1" dirty="0">
              <a:solidFill>
                <a:schemeClr val="tx1"/>
              </a:solidFill>
              <a:ea typeface="ＭＳ Ｐゴシック" pitchFamily="34" charset="-128"/>
            </a:endParaRPr>
          </a:p>
          <a:p>
            <a:pPr marL="0" indent="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Health conditions likely to adversely affect product safety shall be monitored and controlled</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Medical screening procedure</a:t>
            </a:r>
          </a:p>
          <a:p>
            <a:pPr marL="0">
              <a:buNone/>
            </a:pPr>
            <a:r>
              <a:rPr lang="en-US" sz="1800" dirty="0">
                <a:solidFill>
                  <a:srgbClr val="FF0000"/>
                </a:solidFill>
                <a:ea typeface="ＭＳ Ｐゴシック" pitchFamily="34" charset="-128"/>
              </a:rPr>
              <a:t>- Health Questionnaire</a:t>
            </a:r>
          </a:p>
          <a:p>
            <a:pPr marL="0">
              <a:buNone/>
            </a:pPr>
            <a:r>
              <a:rPr lang="en-US" sz="1800" dirty="0">
                <a:solidFill>
                  <a:srgbClr val="FF0000"/>
                </a:solidFill>
                <a:ea typeface="ＭＳ Ｐゴシック" pitchFamily="34" charset="-128"/>
              </a:rPr>
              <a:t>- Cuts/Grazes – coloured bandage/metal strip/finger stall</a:t>
            </a:r>
          </a:p>
          <a:p>
            <a:pPr marL="0">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1259631" y="720509"/>
            <a:ext cx="7651069" cy="555625"/>
          </a:xfrm>
        </p:spPr>
        <p:txBody>
          <a:bodyPr wrap="square"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t>6 Personnel - Raw materials handling, preparation, processing, packing and storage areas</a:t>
            </a:r>
            <a:endParaRPr kumimoji="0" lang="en-GB" sz="20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993189715"/>
      </p:ext>
    </p:extLst>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971600" y="1628353"/>
            <a:ext cx="7772400" cy="4752975"/>
          </a:xfrm>
          <a:prstGeom prst="rect">
            <a:avLst/>
          </a:prstGeom>
        </p:spPr>
        <p:txBody>
          <a:bodyPr/>
          <a:lstStyle/>
          <a:p>
            <a:pPr marL="0" indent="0">
              <a:buNone/>
            </a:pPr>
            <a:r>
              <a:rPr lang="en-US" sz="1800" i="1" dirty="0">
                <a:solidFill>
                  <a:schemeClr val="tx1"/>
                </a:solidFill>
                <a:ea typeface="ＭＳ Ｐゴシック" pitchFamily="34" charset="-128"/>
              </a:rPr>
              <a:t>6.5 – Protective Clothing</a:t>
            </a:r>
          </a:p>
          <a:p>
            <a:pPr marL="0" indent="0">
              <a:buNone/>
            </a:pPr>
            <a:endParaRPr lang="en-US" sz="1800" i="1" dirty="0">
              <a:solidFill>
                <a:schemeClr val="tx1"/>
              </a:solidFill>
              <a:ea typeface="ＭＳ Ｐゴシック" pitchFamily="34" charset="-128"/>
            </a:endParaRPr>
          </a:p>
          <a:p>
            <a:pPr marL="0">
              <a:buNone/>
            </a:pPr>
            <a:r>
              <a:rPr lang="en-US" sz="1800" dirty="0">
                <a:solidFill>
                  <a:srgbClr val="FF0000"/>
                </a:solidFill>
                <a:ea typeface="ＭＳ Ｐゴシック" pitchFamily="34" charset="-128"/>
              </a:rPr>
              <a:t>Statement of Intent - </a:t>
            </a:r>
            <a:r>
              <a:rPr lang="en-GB" sz="1800" dirty="0">
                <a:solidFill>
                  <a:srgbClr val="FF0000"/>
                </a:solidFill>
                <a:ea typeface="ＭＳ Ｐゴシック" pitchFamily="34" charset="-128"/>
              </a:rPr>
              <a:t>Appropriate protective clothing shall be worn in production and storage areas to minimise the risk of product contamination</a:t>
            </a:r>
          </a:p>
          <a:p>
            <a:pPr marL="0">
              <a:buNone/>
            </a:pPr>
            <a:endParaRPr lang="en-US" sz="1800" dirty="0">
              <a:solidFill>
                <a:srgbClr val="FF0000"/>
              </a:solidFill>
              <a:ea typeface="ＭＳ Ｐゴシック" pitchFamily="34" charset="-128"/>
            </a:endParaRPr>
          </a:p>
          <a:p>
            <a:pPr marL="0">
              <a:buNone/>
            </a:pPr>
            <a:r>
              <a:rPr lang="en-US" sz="1800" dirty="0">
                <a:solidFill>
                  <a:srgbClr val="FF0000"/>
                </a:solidFill>
                <a:ea typeface="ＭＳ Ｐゴシック" pitchFamily="34" charset="-128"/>
              </a:rPr>
              <a:t>- Risk Assessment – Policy for use (away from production), footwear, snoods, hair</a:t>
            </a:r>
          </a:p>
          <a:p>
            <a:pPr marL="0">
              <a:buNone/>
            </a:pPr>
            <a:r>
              <a:rPr lang="en-US" sz="1800" dirty="0">
                <a:solidFill>
                  <a:srgbClr val="FF0000"/>
                </a:solidFill>
                <a:ea typeface="ＭＳ Ｐゴシック" pitchFamily="34" charset="-128"/>
              </a:rPr>
              <a:t>- Protective clothing – Upper torso, no external pockets, sewn on buttons, laundered, disposable</a:t>
            </a:r>
          </a:p>
          <a:p>
            <a:pPr marL="0">
              <a:buNone/>
            </a:pPr>
            <a:r>
              <a:rPr lang="en-US" sz="1800" dirty="0">
                <a:solidFill>
                  <a:srgbClr val="FF0000"/>
                </a:solidFill>
                <a:ea typeface="ＭＳ Ｐゴシック" pitchFamily="34" charset="-128"/>
              </a:rPr>
              <a:t>- Segregation – dirty clothing</a:t>
            </a:r>
          </a:p>
          <a:p>
            <a:pPr marL="0">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Requirements of Standard</a:t>
            </a:r>
          </a:p>
        </p:txBody>
      </p:sp>
      <p:sp>
        <p:nvSpPr>
          <p:cNvPr id="5" name="Rectangle 1"/>
          <p:cNvSpPr txBox="1">
            <a:spLocks noChangeArrowheads="1"/>
          </p:cNvSpPr>
          <p:nvPr/>
        </p:nvSpPr>
        <p:spPr>
          <a:xfrm>
            <a:off x="1043608" y="785143"/>
            <a:ext cx="7651069" cy="555625"/>
          </a:xfrm>
        </p:spPr>
        <p:txBody>
          <a:bodyPr wrap="square" lIns="90360" tIns="44280" rIns="90360" bIns="44280" anchor="b">
            <a:spAutoFit/>
          </a:bodyPr>
          <a:lstStyle/>
          <a:p>
            <a:pPr lvl="0" algn="ctr" fontAlgn="base">
              <a:lnSpc>
                <a:spcPct val="75000"/>
              </a:lnSpc>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b="1" dirty="0"/>
              <a:t>6 Personnel - Raw materials handling, preparation, processing, packing and storage areas</a:t>
            </a:r>
            <a:endParaRPr kumimoji="0" lang="en-GB" sz="20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217412783"/>
      </p:ext>
    </p:extLst>
  </p:cSld>
  <p:clrMapOvr>
    <a:masterClrMapping/>
  </p:clrMapOvr>
  <p:transition>
    <p:zo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Certification Process</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64704"/>
            <a:ext cx="6800800"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537643"/>
      </p:ext>
    </p:extLst>
  </p:cSld>
  <p:clrMapOvr>
    <a:masterClrMapping/>
  </p:clrMapOvr>
  <p:transition>
    <p:zo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4294967295"/>
          </p:nvPr>
        </p:nvSpPr>
        <p:spPr>
          <a:xfrm>
            <a:off x="1371600" y="1412875"/>
            <a:ext cx="7772400" cy="4752975"/>
          </a:xfrm>
          <a:prstGeom prst="rect">
            <a:avLst/>
          </a:prstGeom>
        </p:spPr>
        <p:txBody>
          <a:bodyPr/>
          <a:lstStyle/>
          <a:p>
            <a:pPr marL="0">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marL="0" indent="0">
              <a:spcBef>
                <a:spcPts val="0"/>
              </a:spcBef>
              <a:buNone/>
            </a:pPr>
            <a:endParaRPr lang="en-US" sz="1800" dirty="0">
              <a:solidFill>
                <a:srgbClr val="FF0000"/>
              </a:solidFill>
              <a:ea typeface="ＭＳ Ｐゴシック" pitchFamily="34" charset="-128"/>
            </a:endParaRPr>
          </a:p>
          <a:p>
            <a:pPr>
              <a:spcBef>
                <a:spcPts val="0"/>
              </a:spcBef>
              <a:buFontTx/>
              <a:buChar char="-"/>
            </a:pPr>
            <a:endParaRPr lang="en-US" sz="1800" dirty="0">
              <a:solidFill>
                <a:srgbClr val="FF0000"/>
              </a:solidFill>
              <a:ea typeface="ＭＳ Ｐゴシック" pitchFamily="34" charset="-128"/>
            </a:endParaRPr>
          </a:p>
          <a:p>
            <a:pPr marL="0">
              <a:buNone/>
            </a:pPr>
            <a:endParaRPr lang="en-US" sz="1800" dirty="0">
              <a:solidFill>
                <a:srgbClr val="FF0000"/>
              </a:solidFill>
              <a:ea typeface="ＭＳ Ｐゴシック" pitchFamily="34" charset="-128"/>
            </a:endParaRPr>
          </a:p>
        </p:txBody>
      </p:sp>
      <p:sp>
        <p:nvSpPr>
          <p:cNvPr id="4" name="Rectangle 1"/>
          <p:cNvSpPr txBox="1">
            <a:spLocks noChangeArrowheads="1"/>
          </p:cNvSpPr>
          <p:nvPr/>
        </p:nvSpPr>
        <p:spPr>
          <a:xfrm>
            <a:off x="1475655" y="134938"/>
            <a:ext cx="7449269" cy="555625"/>
          </a:xfrm>
        </p:spPr>
        <p:txBody>
          <a:bodyPr wrap="square"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Certification Process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9"/>
            <a:ext cx="6868045" cy="554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054862"/>
      </p:ext>
    </p:extLst>
  </p:cSld>
  <p:clrMapOvr>
    <a:masterClrMapping/>
  </p:clrMapOvr>
  <p:transition>
    <p:zo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855663" y="134938"/>
            <a:ext cx="8069262" cy="555625"/>
          </a:xfrm>
        </p:spPr>
        <p:txBody>
          <a:bodyPr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Thank</a:t>
            </a:r>
            <a:r>
              <a:rPr kumimoji="0" lang="en-GB" sz="3200" b="0" i="0" u="none" strike="noStrike" kern="0" cap="none" spc="0" normalizeH="0" noProof="0" dirty="0">
                <a:ln>
                  <a:noFill/>
                </a:ln>
                <a:solidFill>
                  <a:schemeClr val="tx1"/>
                </a:solidFill>
                <a:effectLst>
                  <a:outerShdw blurRad="38100" dist="38100" dir="2700000" algn="tl">
                    <a:srgbClr val="C0C0C0"/>
                  </a:outerShdw>
                </a:effectLst>
                <a:uLnTx/>
                <a:uFillTx/>
                <a:latin typeface="+mj-lt"/>
                <a:ea typeface="+mj-ea"/>
                <a:cs typeface="+mj-cs"/>
              </a:rPr>
              <a:t> You</a:t>
            </a:r>
            <a:endPar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2" name="AutoShape 2" descr="data:image/jpeg;base64,/9j/4AAQSkZJRgABAQAAAQABAAD/2wCEAAkGBhAPDw0PDRAQDg0PEA8PEA4PDw8PEBAOFBAVFBUQEhIXHCYfGBkjGRQSHy8gIycpLCwtFR4xNTAqNSYrLCkBCQoKDgwOFw8PGiokHB8qKSovLS4sLCksKTQpKSksKSosLCkwLCksLSkpNCkpKS8sLDUsKSwpLDUsKS0pMjEpLP/AABEIAOAA4QMBIgACEQEDEQH/xAAcAAEAAQUBAQAAAAAAAAAAAAAABQECAwQGBwj/xABAEAACAQMABwQHBQYFBQAAAAAAAQIDBBEFEhMhMUFRBmFxkQcUIjKBobEjUmKCwRVCcpKy0UNTosLhFhdU4vD/xAAaAQEAAgMBAAAAAAAAAAAAAAAAAQIDBAUG/8QAKBEBAAICAgIBBAICAwAAAAAAAAECAxEEEiExQQUTUZFhoYHwIjJC/9oADAMBAAIRAxEAPwD3EAAAAAAAAAAAAAAAAAAAAAAAAAAAAAAAAAAAAAAAAAAAAAAAAAAAWVKsYrMpKK6yaS82RtftVZU/fuqCfRVYyfkskTMR7XrS1v8ArEylQQP/AF1o7/yqf+v+xt23aazq4VO6oSb4LaxTfwbyR2j8rThyR7rP6lJgpGSe9NNdVvRUsxAAAAAAAAAAAAAAAAAAAAAAAAAAAAHB9t/SBsHK2smnWWVUrbmqT+7HrLv5ePCtrRWNyz4MF89+lIdD2g7X21isVZ61XGVRp4lN975RXezzzTHpOu6zaoattT5amJ1Md82vokcjWrSnKUpNylJtylJttt823xMZo3zWt68PUcf6Zhwxu0dp/n1+me6vqlVuVapOrJ86k5TfzMOSgMLpR48QZGQMg23tHacuLZp29apT7oyeq/GL3PyO97O+lRNxp38VHlt6aePGcOXivI80BeuS1fTVz8TFnj/nHn8/L6No1ozjGcJKcJJOMotNNPg00XnjPYjtnKyqKlWblZzftLjsm/8AEj3dV8ePH2SE1JJxaaaTTW9NPg0zfx5IvDynL4luNfU+p9SuABkaYAAAAAAAAAAAAAAAAAAABjuK8acJzm8QhGU5PpFLLfkge3KekLtY7SkqFCWLmsn7S406XBz8XwXxfI8fkzf05paV3cVrifGpJ6q+7Bbox+Cx8yPOblv3s9rwuNHHxRH/AKn3/v8AAAYrm4VOEpPl9ehjbi25u401mbx0XNkVW09J+5FJdXvZhVJ1Xr1Hx4LuNiNCK4Iy1xufl5cROoa60tV6/JG5Z6VlJ4ks963FqpR6Iy04pcEkWmjHXlSkITT4FxoxuoxaTeGzdyYpjTfpftG1T1r0Xadda3nbVHmdtjUzxdGXBfBprwweSHU+ja+dLSNKOcRrRqUn35jrL5xRkxW1aGp9QxRlwW/Mef09pAB0HjgAAAAAAAAAAAAAAAAAADlPSXpHY6PnBPEq840vy+9L5Ra+J1Z5t6YLnfZU+X21R+PsRX1kY8s6pLc4FIvyKRP53+vLzllusjHOWTBNHP6vYWyRDZlViuLS+JpV6MrmtbW9H25VZqKSfGTaSXzNO4tJNvD3PqzpfRVot/te0ct6htZvnwpSw/NovSm5hrcjkxXHaY96em6F9ENjRjF3OvdVcLW1pSp00/wwi1u8WyWrejrRco6vqlOPfBzhJfmTydIDodYeQnLeZ3uXivbn0auxi7i1lKraprXjLG0pZeE2170c7s8vmcKj6evLWNWnUpVFmFSEoST5xksP6nzLcUtSc4PjCUovxTx+hhvXTo8bLN41PuEVpCPtZJ20nmnBvi4r6EFcvXnhb96S8SagmtSlHfL2YJdZPcvmadvb0WHxTcp/s92dq3s2oexSi/bqtZS7kub7j0jQ3Y+1tXCcIOdaDyqs5NyUuqS3LyL9BaOjbUKdKH7q3v70/wB6T8WSe0N3HiisefbzXL5+TLaYrOqt2N3Jc8+JnjpGGHrtRx159y7+4i9c0tL26rUalOXCcWtzw10afJriZnNTv7VXTC73vM9K9jLnh955BpPtPKKt7OhUuVcwlFV51JU5xlFLDSkkpLfh+D3nc6L0hrQjre9hbwOtBpWF1n2Xx5P9DdAAAAAAAAAAAAAABxfbnsTW0hVozpVKVONOm4NT18tuWcrCO0BW1YtGpZcWW2K3ant5TH0O3HO5orwhUf8AYvXoXqPjeQXhbyf+9HqYK/aq2J5+efn+oeXL0Jvne+Vv/wC51XY/sFQ0ZrzjKVa4mtWVaaSxDOdSEV7qylni3hHTgtFYj0wXz5Lxq0gBiubmFKE6lWShTgnKU5PCjFcW2WYWh2l05Cxta1xUx7EcQjznVe6EF4v5ZPmy6r4UpSeZSbfi3xZ1fb7tm9IVsrMLOi2qMHucnwdWS6vkuS+JyFvbuvLWlupr59yNTLk+Ieg4HEmI7WV0bbY+1l+Rf7jf0PWXrlo5e7t6OfDaIXHDdw6EbKTTTW5ppp9GuDNePbs2jdZrD6BpVNyMm1Oc7O6dVxRhPhPCU484zxv/AL/El1WOlE7h4m9Jpaaz8N3aGOtU3GDbGKtW5Le3uSXFt8EiVELpbs/byou6UtneqtKNNLft4LVzBx7sv2uXMk9H02oxzxwKtt9tqvfsYKlnk6mXOo1+aTX5TdpoDfs6+HF9GjojlYPB1EFuWeiAuAAAAAAAAAAAAAAAAAAAAAUnNJNtpJJttvCSXNs8V9Ivbv1yToUJNWVN75cNvNfvP8K5L49MTHpO7ZOcp2FtLFOO64mv35f5K7lz6vdyefMrm0lNxS93m8mrly68Q7n0/g9tZL/4akISry6Uo8X+niS0YpJJLCXBFKdJQSjFYS/+yVbNV351EahjqrKLdGaKncVoU6MHUqTliEFzfXuXPPLiZLe2nXqQpUouc5yUYxXGUnwR7P2X7LU9FUdZ4q31VYlPlFcdSPSK5vm/hjNjp2lzuXyowV/mWXQPYi3s7XZ1nF1p4lUr51Wp43KDfCKy/He3xI3SFuqLSp16VeLeMRf2i8UsrHfleBK1qWu3Ko9aXV/RdDG7JdDdiNeIeYvebzNre5Ri1sZJXQCt4Lb161NVFrasJTitmluzh/vP6Ms9TLHZR5olRa6e+UucpSk/i2/1LkZKm4y2mialXDf2dPq+LXcgMmjLfaVF92OJS/ReZ0ZhtbWNKKjBbubfFvqzMAAAAAAAAAAAAAAAAAAAA09M3uwtritzpUqlReMYtr5m4RHa6m5aPvkuPq9V+UG/0In0vjiJtET+XgcpOTcpPMpNuTfFyby35leRTJjnXS4nMe4jUQvMNaphGvW0pCPPf4ZMUazqb87vAmIUtaIeleh/R8Ne5u6izsYRjDunUy2134SX5jva1VycqkuL4LouSRzHYDQ1S2tPtcqVaUamzfGKUcR1u/G/4k5f1njVj702oRX4pPC+bN/HGqw8lzMnfNaYnw0NHacjWnWjH/DqSpvxXElYTycnoini4vWuHrNaK8ITcF8oo6eizI1GfJZMuLWgNnRlopzblvjDDxycnwyTpH6Gj7E31l+iJAAAAAAAAAAAAAAAAAAAAAAAGC/t9pSrU/v05w/mi1+pnATE68vFqPos0lLGY0YfxVk/6UzM/Qndz9+6oU1z1Y1Kj+eD2Mj9KdoLW1WbqvSo80pzSk13R4vyMP2aQ6E/UORfxH9Q83tfQBRTzWvak3+CjGC+cmS9H0XWNpKlJSrVZxkpKM5Q1N3OUVHfvxzJGr6WtExeHct96oV2vPVKXXaajc0p3NrUVSlq6sZ4lH2luaw0mnllorT4Yr5uRrdpnTfm8LiamiI7a8XOFCLqP+J+zH6yf5SGn2gjUXNNLGP+TqOyNhKFKdWaanXkpJPiqaWI/Vv4oyNNyOiI+3Xf3q1aXnVkzoaJC6Kh7z6zm/OTJuiBmATAEroh+zJfi/RG+Ruh5e+v4X9SSAAAAAAAAAAAAAAAAAAAAAAABjua2pCc3whGUvJZA4P0g9vZW8naWcsVsfa1tzdPK3Qh+LHPlnrw8lvaM6rcpTk5yeZSk3JyfVt72blzcyqznVm8zqSlOTfOUnl/UxnOvkm0vY8biUw0iNeflCPRb36+5Lnxb8Edr2C7QU7aE7aq3GEp68JzxqqTSUoy6cE/MgJxyWamBSZrO08jHXNSaT6epUre2c414qM4RevKEZpRklvw+R6Iqy1Nde7q63wxk+XqtRxkmuR7d2F0u6uh5azzKhtLdPuwtTyU4r4G3TL2nTz3K4P2K9onflg0bTxFeZKQNehTwkjYjFylCnH35vC7ubfwWWZnOI1lnGd5mREdvLP1SNnc0PZcamxqP78ZRck59XmL3/iNrRd+qsFLnjeBNaJlibXWL+q/5JcgrKeKkPHHnuJ0AAAAAAAAAAAAAAApkZAqCmRkCoKZGQKmO5o68JwfCcZR81j9S/IyB84XNCVKc6U1idOUoST5Si8P6GB1T0/0kdhJ1pSvbOOvUaW3oxXtTwsbSC5vHFc8ZW/j5FXm4tp5TTw09zT6M596TWXsONyq5qRPz8t8tka1K9XBl07mOOJVmmWrX4nr/YCg4aJy923uW498IRjHPnBnnPZbsvX0lXVOimqcWtrXa9ilHx5y6R/Tee3XlnToU7a2orVp0aeIru4JvveGzYw187cX6lnr1jHHtpxRm0Gte7k+VKk/5pSSXyUvMx4NrsnHLuqnWpGC8Ixz9Z/I2nDWekO319H1X9ydKflUS+kjmOy9bckdz2jt9rZ3cObo1MfxKOV80jzzs5V3oJdlTnhxfRp/M6RHMxW46C2nmEH1ivMIZgUyMgVBTIyBUFMjIFQUyMgVBTIAwbZDboh5XTMcruRG1+qb9YQ9YRz8r2RilfzI2no6T1lD1pHKz0jPoYZ6TqdBtP23X+tIetI4melq3JfU156ZuOS+THZb7TvfWkQeneylhfZdxRi6j/xqb2dT4yXH45OVqadu+WPI1KvaG+5Y/kImYlatLVncS2Lj0L2bead1cwX3WqU8fHCNrR3oh0dSalWnXucfuznGnB+Kgk/mQz7TX65L+QyU+1N5zj/oKar+GecmaY12em2VOjQpxpUIQpUo+7CnFRivgiMu62vUnLlnC8Fu/ucnZ6euZyhFrGtJLOrwWeJ01IyRLUvXXtr6SuNSD6m72Pq4tcvjKrVl80v0ILTlTkY9E6QnClCMeHtf1MmZVrXcu7nWUk4vhJOL8HuPLtDPVml0ePJ4OnhpOZyllP7Wf8c/6mREptXTu6MsxRK2Ff2MPk3/AHIayeYIzOs48OZZSI3Kc26K7YhI3cjJG5ZG1+qX2xXakWq7L1WY2jqkdqV2hHqqy9VGNo03dcrrmmqjLlMGm1rg1doVBprO2LXaEhqFNmE7Rzs0UdiiS2Y2YOyLdguha9HLoS2zKbMHZEvRq6Fr0XHoTGzGyGjtKG/ZUehT9kx6E1shsho7ShP2RHoUeh49Cc2RXZDR2lz1TQSfByi+scZXhlGFaBrr3buqv4qNtL5qCOn2Y2YRM7cjU7HSm81bq4n+FK3px/0wz8zYp9k4RSSnUSX4mdPsxswhzX/Skf8AMqrwkzS/7d0k9aFe4pv8NRNfyyi0dnqDVJNuet+z1WCwruo130bfPmopfI3LfQ+q8zq1KvdPZRS8FCC+eSV1SuqENJWEenzLlZRNvVK4Cdy1PU0V9VRtYGAblrerFfVzZwMA219gV2JnwMA2w7IoZ8AGzAwXYAQtwMFwAtwMFwAtwMFwAtwMFwAtwMFwAtwMFwwBTBTBcMAUwMFQBTAwVK4AtwMF2ABbgrgrgAUwCuABQFQBQFQB/9k="/>
          <p:cNvSpPr>
            <a:spLocks noChangeAspect="1" noChangeArrowheads="1"/>
          </p:cNvSpPr>
          <p:nvPr/>
        </p:nvSpPr>
        <p:spPr bwMode="auto">
          <a:xfrm>
            <a:off x="0" y="-762000"/>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AutoShape 4" descr="data:image/jpeg;base64,/9j/4AAQSkZJRgABAQAAAQABAAD/2wCEAAkGBhAPDw0PDRAQDg0PEA8PEA4PDw8PEBAOFBAVFBUQEhIXHCYfGBkjGRQSHy8gIycpLCwtFR4xNTAqNSYrLCkBCQoKDgwOFw8PGiokHB8qKSovLS4sLCksKTQpKSksKSosLCkwLCksLSkpNCkpKS8sLDUsKSwpLDUsKS0pMjEpLP/AABEIAOAA4QMBIgACEQEDEQH/xAAcAAEAAQUBAQAAAAAAAAAAAAAABQECAwQGBwj/xABAEAACAQMABwQHBQYFBQAAAAAAAQIDBBEFEhMhMUFRBmFxkQcUIjKBobEjUmKCwRVCcpKy0UNTosLhFhdU4vD/xAAaAQEAAgMBAAAAAAAAAAAAAAAAAQIDBAUG/8QAKBEBAAICAgIBBAICAwAAAAAAAAECAxEEEiExQQUTUZFhoYHwIjJC/9oADAMBAAIRAxEAPwD3EAAAAAAAAAAAAAAAAAAAAAAAAAAAAAAAAAAAAAAAAAAAAAAAAAAAWVKsYrMpKK6yaS82RtftVZU/fuqCfRVYyfkskTMR7XrS1v8ArEylQQP/AF1o7/yqf+v+xt23aazq4VO6oSb4LaxTfwbyR2j8rThyR7rP6lJgpGSe9NNdVvRUsxAAAAAAAAAAAAAAAAAAAAAAAAAAAAHB9t/SBsHK2smnWWVUrbmqT+7HrLv5ePCtrRWNyz4MF89+lIdD2g7X21isVZ61XGVRp4lN975RXezzzTHpOu6zaoattT5amJ1Md82vokcjWrSnKUpNylJtylJttt823xMZo3zWt68PUcf6Zhwxu0dp/n1+me6vqlVuVapOrJ86k5TfzMOSgMLpR48QZGQMg23tHacuLZp29apT7oyeq/GL3PyO97O+lRNxp38VHlt6aePGcOXivI80BeuS1fTVz8TFnj/nHn8/L6No1ozjGcJKcJJOMotNNPg00XnjPYjtnKyqKlWblZzftLjsm/8AEj3dV8ePH2SE1JJxaaaTTW9NPg0zfx5IvDynL4luNfU+p9SuABkaYAAAAAAAAAAAAAAAAAAABjuK8acJzm8QhGU5PpFLLfkge3KekLtY7SkqFCWLmsn7S406XBz8XwXxfI8fkzf05paV3cVrifGpJ6q+7Bbox+Cx8yPOblv3s9rwuNHHxRH/AKn3/v8AAAYrm4VOEpPl9ehjbi25u401mbx0XNkVW09J+5FJdXvZhVJ1Xr1Hx4LuNiNCK4Iy1xufl5cROoa60tV6/JG5Z6VlJ4ks963FqpR6Iy04pcEkWmjHXlSkITT4FxoxuoxaTeGzdyYpjTfpftG1T1r0Xadda3nbVHmdtjUzxdGXBfBprwweSHU+ja+dLSNKOcRrRqUn35jrL5xRkxW1aGp9QxRlwW/Mef09pAB0HjgAAAAAAAAAAAAAAAAAADlPSXpHY6PnBPEq840vy+9L5Ra+J1Z5t6YLnfZU+X21R+PsRX1kY8s6pLc4FIvyKRP53+vLzllusjHOWTBNHP6vYWyRDZlViuLS+JpV6MrmtbW9H25VZqKSfGTaSXzNO4tJNvD3PqzpfRVot/te0ct6htZvnwpSw/NovSm5hrcjkxXHaY96em6F9ENjRjF3OvdVcLW1pSp00/wwi1u8WyWrejrRco6vqlOPfBzhJfmTydIDodYeQnLeZ3uXivbn0auxi7i1lKraprXjLG0pZeE2170c7s8vmcKj6evLWNWnUpVFmFSEoST5xksP6nzLcUtSc4PjCUovxTx+hhvXTo8bLN41PuEVpCPtZJ20nmnBvi4r6EFcvXnhb96S8SagmtSlHfL2YJdZPcvmadvb0WHxTcp/s92dq3s2oexSi/bqtZS7kub7j0jQ3Y+1tXCcIOdaDyqs5NyUuqS3LyL9BaOjbUKdKH7q3v70/wB6T8WSe0N3HiisefbzXL5+TLaYrOqt2N3Jc8+JnjpGGHrtRx159y7+4i9c0tL26rUalOXCcWtzw10afJriZnNTv7VXTC73vM9K9jLnh955BpPtPKKt7OhUuVcwlFV51JU5xlFLDSkkpLfh+D3nc6L0hrQjre9hbwOtBpWF1n2Xx5P9DdAAAAAAAAAAAAAABxfbnsTW0hVozpVKVONOm4NT18tuWcrCO0BW1YtGpZcWW2K3ant5TH0O3HO5orwhUf8AYvXoXqPjeQXhbyf+9HqYK/aq2J5+efn+oeXL0Jvne+Vv/wC51XY/sFQ0ZrzjKVa4mtWVaaSxDOdSEV7qylni3hHTgtFYj0wXz5Lxq0gBiubmFKE6lWShTgnKU5PCjFcW2WYWh2l05Cxta1xUx7EcQjznVe6EF4v5ZPmy6r4UpSeZSbfi3xZ1fb7tm9IVsrMLOi2qMHucnwdWS6vkuS+JyFvbuvLWlupr59yNTLk+Ieg4HEmI7WV0bbY+1l+Rf7jf0PWXrlo5e7t6OfDaIXHDdw6EbKTTTW5ppp9GuDNePbs2jdZrD6BpVNyMm1Oc7O6dVxRhPhPCU484zxv/AL/El1WOlE7h4m9Jpaaz8N3aGOtU3GDbGKtW5Le3uSXFt8EiVELpbs/byou6UtneqtKNNLft4LVzBx7sv2uXMk9H02oxzxwKtt9tqvfsYKlnk6mXOo1+aTX5TdpoDfs6+HF9GjojlYPB1EFuWeiAuAAAAAAAAAAAAAAAAAAAAAUnNJNtpJJttvCSXNs8V9Ivbv1yToUJNWVN75cNvNfvP8K5L49MTHpO7ZOcp2FtLFOO64mv35f5K7lz6vdyefMrm0lNxS93m8mrly68Q7n0/g9tZL/4akISry6Uo8X+niS0YpJJLCXBFKdJQSjFYS/+yVbNV351EahjqrKLdGaKncVoU6MHUqTliEFzfXuXPPLiZLe2nXqQpUouc5yUYxXGUnwR7P2X7LU9FUdZ4q31VYlPlFcdSPSK5vm/hjNjp2lzuXyowV/mWXQPYi3s7XZ1nF1p4lUr51Wp43KDfCKy/He3xI3SFuqLSp16VeLeMRf2i8UsrHfleBK1qWu3Ko9aXV/RdDG7JdDdiNeIeYvebzNre5Ri1sZJXQCt4Lb161NVFrasJTitmluzh/vP6Ms9TLHZR5olRa6e+UucpSk/i2/1LkZKm4y2mialXDf2dPq+LXcgMmjLfaVF92OJS/ReZ0ZhtbWNKKjBbubfFvqzMAAAAAAAAAAAAAAAAAAAA09M3uwtritzpUqlReMYtr5m4RHa6m5aPvkuPq9V+UG/0In0vjiJtET+XgcpOTcpPMpNuTfFyby35leRTJjnXS4nMe4jUQvMNaphGvW0pCPPf4ZMUazqb87vAmIUtaIeleh/R8Ne5u6izsYRjDunUy2134SX5jva1VycqkuL4LouSRzHYDQ1S2tPtcqVaUamzfGKUcR1u/G/4k5f1njVj702oRX4pPC+bN/HGqw8lzMnfNaYnw0NHacjWnWjH/DqSpvxXElYTycnoini4vWuHrNaK8ITcF8oo6eizI1GfJZMuLWgNnRlopzblvjDDxycnwyTpH6Gj7E31l+iJAAAAAAAAAAAAAAAAAAAAAAAGC/t9pSrU/v05w/mi1+pnATE68vFqPos0lLGY0YfxVk/6UzM/Qndz9+6oU1z1Y1Kj+eD2Mj9KdoLW1WbqvSo80pzSk13R4vyMP2aQ6E/UORfxH9Q83tfQBRTzWvak3+CjGC+cmS9H0XWNpKlJSrVZxkpKM5Q1N3OUVHfvxzJGr6WtExeHct96oV2vPVKXXaajc0p3NrUVSlq6sZ4lH2luaw0mnllorT4Yr5uRrdpnTfm8LiamiI7a8XOFCLqP+J+zH6yf5SGn2gjUXNNLGP+TqOyNhKFKdWaanXkpJPiqaWI/Vv4oyNNyOiI+3Xf3q1aXnVkzoaJC6Kh7z6zm/OTJuiBmATAEroh+zJfi/RG+Ruh5e+v4X9SSAAAAAAAAAAAAAAAAAAAAAAABjua2pCc3whGUvJZA4P0g9vZW8naWcsVsfa1tzdPK3Qh+LHPlnrw8lvaM6rcpTk5yeZSk3JyfVt72blzcyqznVm8zqSlOTfOUnl/UxnOvkm0vY8biUw0iNeflCPRb36+5Lnxb8Edr2C7QU7aE7aq3GEp68JzxqqTSUoy6cE/MgJxyWamBSZrO08jHXNSaT6epUre2c414qM4RevKEZpRklvw+R6Iqy1Nde7q63wxk+XqtRxkmuR7d2F0u6uh5azzKhtLdPuwtTyU4r4G3TL2nTz3K4P2K9onflg0bTxFeZKQNehTwkjYjFylCnH35vC7ubfwWWZnOI1lnGd5mREdvLP1SNnc0PZcamxqP78ZRck59XmL3/iNrRd+qsFLnjeBNaJlibXWL+q/5JcgrKeKkPHHnuJ0AAAAAAAAAAAAAAApkZAqCmRkCoKZGQKmO5o68JwfCcZR81j9S/IyB84XNCVKc6U1idOUoST5Si8P6GB1T0/0kdhJ1pSvbOOvUaW3oxXtTwsbSC5vHFc8ZW/j5FXm4tp5TTw09zT6M596TWXsONyq5qRPz8t8tka1K9XBl07mOOJVmmWrX4nr/YCg4aJy923uW498IRjHPnBnnPZbsvX0lXVOimqcWtrXa9ilHx5y6R/Tee3XlnToU7a2orVp0aeIru4JvveGzYw187cX6lnr1jHHtpxRm0Gte7k+VKk/5pSSXyUvMx4NrsnHLuqnWpGC8Ixz9Z/I2nDWekO319H1X9ydKflUS+kjmOy9bckdz2jt9rZ3cObo1MfxKOV80jzzs5V3oJdlTnhxfRp/M6RHMxW46C2nmEH1ivMIZgUyMgVBTIyBUFMjIFQUyMgVBTIAwbZDboh5XTMcruRG1+qb9YQ9YRz8r2RilfzI2no6T1lD1pHKz0jPoYZ6TqdBtP23X+tIetI4melq3JfU156ZuOS+THZb7TvfWkQeneylhfZdxRi6j/xqb2dT4yXH45OVqadu+WPI1KvaG+5Y/kImYlatLVncS2Lj0L2bead1cwX3WqU8fHCNrR3oh0dSalWnXucfuznGnB+Kgk/mQz7TX65L+QyU+1N5zj/oKar+GecmaY12em2VOjQpxpUIQpUo+7CnFRivgiMu62vUnLlnC8Fu/ucnZ6euZyhFrGtJLOrwWeJ01IyRLUvXXtr6SuNSD6m72Pq4tcvjKrVl80v0ILTlTkY9E6QnClCMeHtf1MmZVrXcu7nWUk4vhJOL8HuPLtDPVml0ePJ4OnhpOZyllP7Wf8c/6mREptXTu6MsxRK2Ff2MPk3/AHIayeYIzOs48OZZSI3Kc26K7YhI3cjJG5ZG1+qX2xXakWq7L1WY2jqkdqV2hHqqy9VGNo03dcrrmmqjLlMGm1rg1doVBprO2LXaEhqFNmE7Rzs0UdiiS2Y2YOyLdguha9HLoS2zKbMHZEvRq6Fr0XHoTGzGyGjtKG/ZUehT9kx6E1shsho7ShP2RHoUeh49Cc2RXZDR2lz1TQSfByi+scZXhlGFaBrr3buqv4qNtL5qCOn2Y2YRM7cjU7HSm81bq4n+FK3px/0wz8zYp9k4RSSnUSX4mdPsxswhzX/Skf8AMqrwkzS/7d0k9aFe4pv8NRNfyyi0dnqDVJNuet+z1WCwruo130bfPmopfI3LfQ+q8zq1KvdPZRS8FCC+eSV1SuqENJWEenzLlZRNvVK4Cdy1PU0V9VRtYGAblrerFfVzZwMA219gV2JnwMA2w7IoZ8AGzAwXYAQtwMFwAtwMFwAtwMFwAtwMFwAtwMFwAtwMFwwBTBTBcMAUwMFQBTAwVK4AtwMF2ABbgrgrgAUwCuABQFQBQFQB/9k="/>
          <p:cNvSpPr>
            <a:spLocks noChangeAspect="1" noChangeArrowheads="1"/>
          </p:cNvSpPr>
          <p:nvPr/>
        </p:nvSpPr>
        <p:spPr bwMode="auto">
          <a:xfrm>
            <a:off x="152400" y="-609600"/>
            <a:ext cx="16002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6" descr="data:image/jpeg;base64,/9j/4AAQSkZJRgABAQAAAQABAAD/2wBDAAkGBwgHBgkIBwgKCgkLDRYPDQwMDRsUFRAWIB0iIiAdHx8kKDQsJCYxJx8fLT0tMTU3Ojo6Iys/RD84QzQ5Ojf/2wBDAQoKCg0MDRoPDxo3JR8lNzc3Nzc3Nzc3Nzc3Nzc3Nzc3Nzc3Nzc3Nzc3Nzc3Nzc3Nzc3Nzc3Nzc3Nzc3Nzc3Nzf/wAARCAChAKEDASIAAhEBAxEB/8QAHAABAAEFAQEAAAAAAAAAAAAAAAECAwUGBwQI/8QAOxAAAQMDAgQDBgQFAgcAAAAAAQACAwQFEQYSITFBUQcTYSIycYGRoRQjscEVM0JickVSU2NzstHh8P/EABoBAQACAwEAAAAAAAAAAAAAAAAEBQIDBgH/xAApEQEAAgIBBAEDAwUAAAAAAAAAAQIDBBEFEiExQRMyUQYiYRQjkeHw/9oADAMBAAIRAxEAPwDuKIiAiIgIoTKCVC1LVmvLbp9xp2A1dd/wYyMN/wAj0/VczuniFqO4SEx1go4jyigYPu48VoybFKeJWmp0jZ2Y7ojiPzLvGUXzidSXwu3G71mf+qV7qLXGpaN4LLo+Ro/omY14P2z91qjcp+E236czxHi8T/l9AqVy2x+LDC5sd8oywcjPT8R8S08fpldHt1xpLlTNqaCojnhdyex2QpFMtL/bKo2dLPrT/drx/Pw9aKMqVsRRDyREBR1UogIiICKMoglERAREQQea0HxH1mbPCbbbJR/EJB7Ug4+S3v8AHss5rfUTNPWl0zcGqlOyBh79T8AOK4DUzy1NRJUVEjpJZHFz3uPFx9VE2c3b+2vtf9G6ZGefrZftj1/MqHOc9xc9xc5xyXOOST6kooVuonZBGXyHAVdETM+HYWtWleZniIXUWFku8hJ8prQPqqobs/diZgIPVvArd9C/CDHVNfu45ZhZXTmoLhp2tFTQSHYT+bA4+xKPXsfVYeORkjA+Nwc306Kpaom1Z8Jdq489O2fMS+kNO3ukv9sirqJxLXcHMPvMd1BCyuVwPw71E+w36OOR5/BVjhHMCeDSThr/ANj6LvIIIyOOVa4Mv1K8uD6lozqZu2Ptn0rRQFK3K8REQEREBERAREQDyVJJVRVJGUHB/Fa/xVOp5onSZjpW+SxvPjzcfrw+S1COeOUZje13oF0vVXg3JX1dTXWq7EzzSOkMVY3ILiScBzeQ49iuZXnROprFvkrrTO2JpP50JEjSO+W5wPjhQsmv3TMy6fV6vXFSuOvHbC6CegJPQAcSu2aR0BaKO100t3t1PV172h8jqhgeGE8cAHgMLnXhTo6432qgu1wLo7VDIHx7xxqHNOcD+3hxPXkF34LLXwdkzNkfq3VP6itcePxHy1+u0TpeuaW1Fht5JGNzKdrHD4FoBXJ9feFX8Fjfc7E6Sahbxlp3+0+Edwf6m/HiOa7yqJGNkY5j2hzXDBB5EKTNeYUuPNaluXypHsp4z3PZegHhnuspV6QrarW9dYLa0FsMznB7jhsURwQT8A4DHVdSs3hvYaGJv44SV8+OL5Tho+DR/wC1Bvgtknw6jD1PFqY+L+efUOMnjyJz0wvojRNxdddLW6reQZHRBsh/ubwP3CxFfoDTNXEWx0Rpn49l8Dy0g/ospouyu0/aTbnTiZrJXujfjB2uORkd+K24MN8dvPpA6p1HBu4Y7YmLRPy2AclKgKVLUIiIgIiICIiAiIgIiIIUFoPNSpQUNY1g2saAOgAwq1CjKCoqknCF2Bk8AuZeIPiFHTxy2uxSh9QcsmqW8RH3De5/RYXvFI5lI1tXJs5OzHH+mYsopzXXa6RcXV1W47v7WARgfDLSfmsv+LHdaDom4h+noI8jdCXRuHrnI+xCzwrPVe0nmsSbVJpmtSfjwz/4od1ep6zbK3j1WuCsz1V6lmdLURRt95zwB9Vkjt3ypUDkpQEREBRlMIglERAREQEREBEUFAK8txrqa3UklXWytihjBLnuKvTSshifLI4NYxpc4k8AAuDa61ZPqGtIjeW0ETsU8fLP959T07LVlyxjjlP6fo228nHqse5evWviDWXl0lHbC+koMlrjyfKPU9B6LR+XAclBRVt7TeeZdlgwYtenZjjiGVsF3daqk7tzqeT+Y1vMHuFukFzB2TwOZI0HI6grTNOacuOo6v8AD26E7G/zZ3giOMep7+i67Bo202O0x0kTPMnfIHyTye844wcdh6BTNbv44+HPdbjX7uYn9/8A3t5KK4W65sAqohFKCMuj9nPxWwUNNQU8rKmmjLnMHABxPP07rXJ9PO9o0Mrfa4bXcPoVmNPUNRTtIqHO3jo4cFLc+24clK81FVNqY8jg8HDm9ivSgIiICIiAiIgIoypQFClRhBKgoh5INI8Wbs6g00KWE4lrpPJ+DMEu+wx81w6d25/oF0TxorTJfKGiycQ05kI6ZccD/tK5u8nJVdsW5yTH4dn0jHGPUifm3kys9ozTc2p7u2kY4x00Y31Mo5tb2Hqf/KwC7V4K0Ig01PWkDfV1DsHH9LfZA+oJ+axw0i9+JZ9S2Z19ebV9z4braLXR2ehiorfA2GCMcGt79Se59Vg9ZzSU0tPIGksc0jgOoW1LEamYx9HFvwCJAQfTByrOI4cVMzM8y0ll72e9kYXph1BK4hsb3OzwAAyr8lLTO5sDj3KiCGKFxIw3CPGStVVViqMvkPbk+1kcCtqjeJGBw5FafSivrXO/AtBa0gOcXYAytsoojBTRxOduc0cT3KC+iIgIiICIiAoUogIoQIJUFSoKDmHiJ4f3nUd4luNrraVm6JkYimBBGM9Rnv2XN63w31zQPO22uqW899POx4+hIP2XdNSaxs+nw5lXUF9TjIgiGXfPoPmua3DxbvctQTQUlJTwA+y2Vpe4/E5Cj5JxVnyuNbHv5ax2eIj1z4aladGawuNcaVtnlhLfflqR5bGfE9fllfQOkbM6w6fpLdJI2WSFuHvaMBxJyVp+i/E6O7VsdvvMEdNUynbFLHnY89jnkV0hqyxxT7qo+9k2Yn6WdUtf1C9zqiOI+5sz9+P7LYFhtRMAEDxzBIz6Lcr2rTUc272Kktb2xlWTCIvbmlc/HQnAXvlcsJcpHSVDYWuIHNyDcNHyeayqcPdy0AY+K2RYDRsIitbndXyH7BZ9AREQEREEImUQEVOUygqRU7k3IKsrFaquTrPp+vuDAC+CIuaD36fdZPcsbqO3C9WKutpdtNRC5gd2PQ/VeTzx4Z4+2Lx3euXzZV1UtVI6WeR0kj3bnvcclx7krzJWmSgq5KSuhdBPE7bLG8cWn/76qkSRkZEjSO+VWTSYdxTYpkjxKrc5ntscWubxa5pwWkdQvqDT9U+tsNuq5htknpYpHDsXNBP6rgOjtIV+pq6ICGSO3BwM9S4EAt7N7k+nJfQ8LWQxMiiAaxjQ1o7AclK1qzHMyoetZqXmtI8zC/lYfUZ/Kg/yP6LK7wsDqGpY57Iwf5fE/EqUomEqHYBWDiPm1D5OeSslUzNexwackNPJY+kwCg6Hptu2zw+uT91k8rw2dvlWumaeewE/PivZuQVJlU7kygqRU5U5QVIqcogsF5VJeVOOKpLUAyKnzsc0LQqCxBJqB3Vt1U0cyhhB6K26mYRxagwmo7Hp7UW03iiime3g2UOLHgdtzSCvBZ9J6Rs03nUVthMwPCSd5lI+G4nHyWyOoKd3OMfNWjbKYcoWLziGXdb8rzbjFwa1zQ0cgOiuCuYeTvuvJ+Chb7sTR8lPlMaODQvWL2fiwBnK1a6Tl8j3EnJOVlKqobCzdkDHMHhlY/8AilqleHPbG9w/3H9kFFLRthsVXVSj82ZmGZ6Nz+6xVG05PBZK53RtTTtZStDy0/y2Ecl4YKidn+n1B+DQf3Qb9BMxkbIw9uWtAxn0V/ee60aGuqWuyKCqBP8Ayytmo6h5p4/Ma5r8ccjqgym71VW9eIS5VwSIPVuU7l5g9VB6C/uRWdyILu1NqrwmEFvaoLVdwowgtFqgsyr2EwgseWo8oL0YTCDy+SO2VHkNP9K9e1NqDwuo43e80H0wvO+0UUh/MpIXfFgWW2ptQYqK0UUR/LpYWf4sAV8UUQ91gC92E2oPIKVg6KoU7V6cJhB5/IAU+UF6MJhBY8tPLCv4U4QWPLRX8IglCiIIREQEREBERAREQEREBERAREQSoREEoiIIREQf/9k="/>
          <p:cNvSpPr>
            <a:spLocks noChangeAspect="1" noChangeArrowheads="1"/>
          </p:cNvSpPr>
          <p:nvPr/>
        </p:nvSpPr>
        <p:spPr bwMode="auto">
          <a:xfrm>
            <a:off x="0" y="-685800"/>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8" descr="data:image/jpeg;base64,/9j/4AAQSkZJRgABAQAAAQABAAD/2wCEAAkGBhAQDw8PDxAPDw4QDQ4PDQ8OFA4PDw0OFBAVFRQQEhQXHCYeGBkjGRQUHzAgIycpLSwsFx4xNTAqNTIrLSkBCQoKDgwOGg8PGi4kHiQvMC8xLywpLCosLCopKSwsMi4sKSkpKiwtNSkvKjUsKTU2LCwsKSwsKSw1KSwsLDQsL//AABEIAQMAwgMBIgACEQEDEQH/xAAcAAEAAQUBAQAAAAAAAAAAAAAABQECAwQGBwj/xABCEAACAQICBwUEBwUHBQAAAAAAAQIDEQQSBQYTITFBUQciYXGBFJGhsTJCYnLBwtEjUoLS8DNDVJKisuEkNERjc//EABoBAQACAwEAAAAAAAAAAAAAAAADBQECBAb/xAAtEQEAAgIBAgQFAgcAAAAAAAAAAQIDEQQhMQUSMkETUXGB0WGxFCIjQlKRof/aAAwDAQACEQMRAD8A9xAAAAAAAAAAAAAAAAAAAAAAAAAAAAAAAAAAAAAAAAAAAAAAAAAAAAAAAAAAAAAAAAAAAAAAAAAAAAAAAAAAAAAAUbKZ0BcAAAAAAAAAAAAAAAAAAAAAAAAAAAAAAADS0hXcXHo0/wADFTr3Mul6LlTbW+UO8vFc17vkRWFxKa4gT1CV4+8yGHC/QT67zMAAAAAAAAAAAAAAAAAAAAFs5qKbbSSV23uSXVs4/TXapgaDcablipq6/Y22afjUe5+lzW1or3lNiwZM06x1mXZGKviFG1+Z5Lje2XFSvsaFCkuWd1Ksvyr4EJpDtF0hWtmqU45W2tnBRavy4vcQzyaLKvg3JmOuo+/429tlpGPX4mvidMxjGTVnJRk4rrK274niK15xq41Iy+9FfNWK0NdKjl+3WaP2W0vd/wAmYz0lFk8K5OP239Je2YHSu0jTcM04vLeaTatbe2yVTOP1H1lpYihlptJ0nZwXdyqW9O3ncn8VjNmlK+69n4X4Mmidq21ZrOpjqkXIg4aNqRnNwhTjBzbi3mvZvy3e80cHpyTqVoObllquz55ZRUkvS7XoS9HFN82ZYb1FSjGKaV0knbcvRFXiIppN2bva/gYFUIbWbSaoQpTd7beMdybfejJWsgOkUrlSL0LjJTjeSy5rZU3eS+9yXkSgAAjsfpmFJpNN33Jrg5cop9QJEGhRx1ZpXw8k2uKnDJ7+PwNqkp8Z5V0jG7t5sDKAAAAAAAAaGmtN0cHRlXryywjuSW+VST4QgubZu1KiinKTSjFNyb3JJK7bPCNc9Z54/Eud2sPTbjhodI86jX70uPlZEWXJ5I/VYcDhzysmp9Md/wALNatdsTj5NSbpYa/cw8X3bcnUf15fBckc9YyZBkK20zady9pipTFXyUjUMVhYy5BkMaSeZhylrgbGQpszLSZ2yaG0tVwlZVqLtK2WUX9GpDnGX9bj1XVnTdPS1OVGVWeHrQlGcqUcjlUpr60ZNb1d9Lrd1PJtkbOjcZUw9anXoyy1KclKL5eKfVNXTXRk2PLNPorOXwKciJntb2n8vS9YNE+wYmnUp5thXSjLM3JqtFWbb8VZ+jJvRuLukUxmNp6T0VOtTXfUNpk4ypV6e9w+a8VJEPq3jM0Y+SLCJ28fas1mYnvDr6cymJ0bDE06lKpwlBWa4wle8ZrxTSZSgzcwn0n938TLVzOhsTOlOWHq7qlN5X0fSS8GrM6zD1s0b8+D8yH1l0U5pYikv2tJb0uNSnxcfNcV6mjS0rJ004StntGXW3Hd/XMCaxukOMYvzf4GLA4bO7yV4pp7+bW9Glg6Lm1Fer6LqdBSpqKSXBAXgAAAAAAAAADke03SjpYF0ou08RNUvHZ2zT+CS/iPHtkekdqUnKth4co0pz9ZSS/IcT7OcGbrd6vw3WPBH69UdsS2pFRV3uRJ+zEdpXB1G1aLyJbnvs31I603Lty8jyV2ja2Kb4d1fH3nR6A7PdJYpRqRgqNKW+M8TJwUl1jCzk16E12Vamxr1Z4vEQzUqE1GjCSvGdeyblJc1FNbur8D2M7KY4081yeXk82tvNsN2UzlTyV50FUS7lbD7WLv0nCXdkvLK/E4fS+gquFrSoVo2nHg1vjOL4Ti+aZ9AnEdp+j4ypUK1u/Gq6d+bjKLlb3x+JrlxRrcJ+Bz8kZIx3ncT/x5TsBsCU9mK+zHJ5XoPiJzs10m6OJdCX9liFlafBVEnlfrvj6oyaOo1KGJrYdyilSrSgmk23G94vfw3NGlq5hl7VSV8rclkf8A7E04/FE5pahTq6TxE6blFLJCra1pVYxSlJbt26y84s7sPpeY8SrEZtx7w6fAzVldt+bt8iUwUFmbjzjZ72+fRkPgMLFJcX5tktRSW9Kz+fgyZWJAgMRqw9pKdKajCTzbNp2jJ8ctnw8CdhK6uXAYMHg40o5Y7+rfFszgAAAAAAAAAAABBaf1SpYyaqTnUhOMMiccrja7e9NeJz9fszn/AHeJi/v02n71I70Gs0rPsnryctY1Fp089XZpW/xFL/JP9SewGr1enThRqex1qcFlWanUjO33rv5HSARWI7MXz5L9LTtraPwFOjDJThGnG7k4xvbM+LNkA2Q9w4btA0hGcqeHi77NupU8JNWjHzs2/VEtrPrVHDp0qTUq7W98VRXV9ZeHv8fP5VXJuUm3Jttt722+LbIMt/7YWvB407jLb7MWxLtiX5i5SOdcbaGPnODo7JN1XiaWzS4uSlcl9U67qZqsneVSc6kn1c5OT+Zm1awqrYtu2bYUK0r8oOUHG/ndpejNXU3dTgvsx+R1Yo1Ch5+SL5NR7O9w73G5CZHUaqS4jEaVpUknUqRgpXUcztma5Lr6ErgTmFnxXqbJB6J0zTq1MsM0rcZZZKKunbe7fAnAAAAAAAAAAAAAAAAAAAAHJa4a5LD3w9Bp12u/LiqKf5vkbmuus6wOHvG23q3hQT5O2+o10jf3tI8ZnjXJuUm5Sk25Sbu5Nu7bfUgy5PL0hbcDhfF/qX7fulpYq7bbbbbbbbbbfFthYgiPaSvtRybX/wANL+0FlXFy7sKac6s2o0oRV5Sk9ysiOp1pTlGnTjKpUnJRpwirylJ8Eker6lakLCLb17VMbOO98Y4eL+pT8esvRbuM2Ok26+yu5nIrhjyx6m7qbq37Hhss7OvVefENb1flBPmkvi2zjsHoi1TE04OrTUKtaFNR+olJqO/nyPUTh9X1e8nxlOUm/FybOx5yZmZ3KY1Xwyiqid5f2cu/3pQk1vjd7+S3GlrxQU54RLfNSqtJ/RUGo3fndL4k/o7c5LqlL14P8CC1jnfGU10oRt6zl+gYZ9C4KcZxleKi4wi0r37spPp9qx0hD6Pmrx9PVkwAAAAAAAAAAAAAAAAAAIvWjSXs2CxVdO0qdCo4P7bVo/6mjEzqNtq1m1orHu8a171heLx1WSd6VJujR6ZYNpy9ZXflY5/amtnGcq5tudve48VcdIpHaGztS6EpSajFOUpNRjFb3KTdkl43NXMdt2VaIVbHqpJXjhqbq7+G0byw+cn/AAm+Kvmlyc3P8DHuO7vtRtR44GCq1Up4yce/LiqMX/dw/F8/I60AsYjTxtrTadyHHaKo5KlSn+5VqRXkpO3wOxOYq08uLrLrKM1/FFfjcy1S+DffXjGS+RBay/8AeU//AIR/3zJvDPvw9fkyC1qdsXSfWh8pv9QJLR/GH3kTpA6Kd5Q8/wACeAAAAAAAAAAAAAAAAAHHdrGIy6KrL9+rh4em1jL8p2Jy3aPoOvjMC6OGip1dvSnlcow7sW775O3M0yemdOniTWM9Jt23DwG5W51D7LtK/wCFXpVw/wDMWS7NNKr/AMST8qmG/nK74dvk9n/F4P8AOP8AcOdpb5I9a7GKHcxk+bqUYX8FGT/Mcjojsy0jOso1aDowcZXqTlScYvxyybPXdVtV6Wj6LpU5SnKUs9WpLjOdkrpclZcPmdOCkx1lReK8jHf+Ws7+nX3TQAOtQBz2m1kxEJ8p08v8UX+kkdCa2P0fCvDJUTte6adpRl1i+TAj8LiL2cbXXXgQmuKnKrh6sU0lGUJN74puV0rl154Wpsam9cac+VSPXz6olKWKjONpJSTVmnvTQGLV3M5rNayi7Wa4/wBNnRkNo3BbOqsrvTcZWvxj4EyAAAAAAAAAAAAAAAAAAIzWHT1PBUJV6m/6tOC3Sq1HwivnfkkzEzptWs2nUd0hUqqKu3Ze9t9EubOI1q7T6WFvToxjVxF7NN3hT++1xfgnu5vkcBpzWrF4ublUqyhHeo0qUpQpwi+W7e/NkG8Ojntm+S5xeGe+Sfs7nRvbTWU17RhqU6d97ouUJpdUpNp/A9O0Npqji6Ma+HnnhLc+UoS5wkuTR87wwDlKMYq7k0kud2eu6m6Pho1UqNRt4nFuOeCe6lFJ5XJdb7vUzjvaZ6tOZxcWOu693cgpmGY6FOqCmYXA1tI6Np14OFReMZLdKEv3os4R410K06M5XyTcVLgpWfG3I9Eueaa2Uf8Aqqy+2n74pgdNgNKJ23nQYbEKa8eZxGi9XK7w0K9Kd5SzPZT3XinZZZcnu5+9G9o3TThJxqJ05x+lGas15roB14Iulpfe82W192W9rct5I0qiklJcGBeAAAAAAAAAUAXFyjZa5AXZjyvtYx0pYqjRv3KdDPblnnJpv3QR6dKZ5l2rYJ7ahiF9GVN0ZPpOMnKN/NSf+VkWX0u7gTEZo24W4uW5hc43otslOq4tSi2pRalFripJ3TXqeg6tVJ4nFUq825TlKNapLyV/RcrHnVz13VXBLD0IJ22jhHO+m76JPhjcq3xC8VpHzdVtSu1NFVi5VDqULc2pXaGntCjrAbyqHAa0tTxU3DvJ7NXXC+VJ/E6rFY7LGW53yu1utjnMDO+5/HkwO1wdNU6dOEeEKcYrxslvI7WnCQqYapJxWeCThNfTheSTs/JvcYtH47LaEnu+q+ngbWk5qWHrLjejP4K/4AQeHVoRSvZJcd7Oq0fC1KmvsJ+/f+Jx2Crd1eR2tJ2SXRJfADIClyoAAAAAALWw2WtgUkzFMyMskBrVUyE05o7b0p0pxcoSXLimuEl0aZPyRgqUwzEzE7h4ppXV3EUJNbOc4cpxjJ7vFLgyNVKfDJO/3Zfoe7SwxasIQThhZ18SvEamNy8k0NoCpKSlKEkk7pNPj1Z3ejsDOKXFHSRwxkVElrWKxqHBmzWy281mhRhLxNmKZsqmXKBsiYEmHA2MhXIBozw9zRraGu80Xll8H5k5kGQDnamiKrt30kmnuTubc41FFpLNdNNPmiY2ZTZAcXo7BYlVVCVK1NSu55o2cU+FuNztKLk+JcqKMkYgZIGRGNF6AuAAAAAWstZeUsBY0WtGSxSwGFxLXAz2KZQMGzGzM1hlAw5BkM2UpYDHlK5S/KVsBjyjKZLCwFmUrlL7CwFmUrYvsLAW2LkititgCRVCxUAVKFQAAAoCoAtsLFxQC2wsXFLAW2Fi6wsBbYpYvsLAWWFi+wsBbYWLrCwFtitithYClititgBQqCoFCoAAAAAAAAAAAACgAAAAAAAAAAAAAABUAAAAAAAAAAAAB//Z"/>
          <p:cNvSpPr>
            <a:spLocks noChangeAspect="1" noChangeArrowheads="1"/>
          </p:cNvSpPr>
          <p:nvPr/>
        </p:nvSpPr>
        <p:spPr bwMode="auto">
          <a:xfrm>
            <a:off x="0" y="-1181100"/>
            <a:ext cx="1847850" cy="2466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322" name="Picture 10" descr="http://images.huffingtonpost.com/2010-02-04-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692" y="699120"/>
            <a:ext cx="2857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a:spLocks noChangeArrowheads="1"/>
          </p:cNvSpPr>
          <p:nvPr/>
        </p:nvSpPr>
        <p:spPr bwMode="auto">
          <a:xfrm>
            <a:off x="539750" y="4676126"/>
            <a:ext cx="8437563" cy="769098"/>
          </a:xfrm>
          <a:prstGeom prst="rect">
            <a:avLst/>
          </a:prstGeom>
          <a:noFill/>
          <a:ln w="9525">
            <a:noFill/>
            <a:round/>
            <a:headEnd/>
            <a:tailEnd/>
          </a:ln>
        </p:spPr>
        <p:txBody>
          <a:bodyPr lIns="90360" tIns="44280" rIns="90360" bIns="44280">
            <a:spAutoFit/>
          </a:bodyPr>
          <a:lstStyle/>
          <a:p>
            <a:pPr algn="ctr">
              <a:lnSpc>
                <a:spcPct val="100000"/>
              </a:lnSpc>
              <a:spcBef>
                <a:spcPts val="500"/>
              </a:spcBef>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FF0000"/>
                </a:solidFill>
                <a:latin typeface="Verdana" pitchFamily="34" charset="0"/>
                <a:hlinkClick r:id="rId4"/>
              </a:rPr>
              <a:t>www.fqmltd.com</a:t>
            </a:r>
            <a:endParaRPr lang="en-GB" sz="2000" dirty="0">
              <a:solidFill>
                <a:srgbClr val="FF0000"/>
              </a:solidFill>
              <a:latin typeface="Verdana" pitchFamily="34" charset="0"/>
            </a:endParaRPr>
          </a:p>
          <a:p>
            <a:pPr algn="ctr">
              <a:lnSpc>
                <a:spcPct val="100000"/>
              </a:lnSpc>
              <a:spcBef>
                <a:spcPts val="500"/>
              </a:spcBef>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solidFill>
                  <a:srgbClr val="FF0000"/>
                </a:solidFill>
                <a:latin typeface="Verdana" pitchFamily="34" charset="0"/>
                <a:hlinkClick r:id="rId5"/>
              </a:rPr>
              <a:t>www.fqmtraining.com</a:t>
            </a:r>
            <a:endParaRPr lang="en-GB" sz="2000" dirty="0">
              <a:solidFill>
                <a:srgbClr val="FF0000"/>
              </a:solidFill>
              <a:latin typeface="Verdana" pitchFamily="34" charset="0"/>
            </a:endParaRPr>
          </a:p>
        </p:txBody>
      </p:sp>
    </p:spTree>
    <p:extLst>
      <p:ext uri="{BB962C8B-B14F-4D97-AF65-F5344CB8AC3E}">
        <p14:creationId xmlns:p14="http://schemas.microsoft.com/office/powerpoint/2010/main" val="39909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Grp="1" noChangeArrowheads="1"/>
          </p:cNvSpPr>
          <p:nvPr>
            <p:ph idx="4294967295"/>
          </p:nvPr>
        </p:nvSpPr>
        <p:spPr>
          <a:xfrm>
            <a:off x="1098550" y="1484313"/>
            <a:ext cx="8045450" cy="4310062"/>
          </a:xfrm>
          <a:prstGeom prst="rect">
            <a:avLst/>
          </a:prstGeom>
        </p:spPr>
        <p:txBody>
          <a:bodyPr/>
          <a:lstStyle/>
          <a:p>
            <a:pPr marL="0" indent="0">
              <a:lnSpc>
                <a:spcPct val="90000"/>
              </a:lnSpc>
              <a:buNone/>
            </a:pPr>
            <a:r>
              <a:rPr lang="en-US" sz="2400" dirty="0">
                <a:solidFill>
                  <a:schemeClr val="tx1"/>
                </a:solidFill>
                <a:ea typeface="ＭＳ Ｐゴシック" pitchFamily="34" charset="-128"/>
              </a:rPr>
              <a:t>Senior Management Commitment:</a:t>
            </a:r>
          </a:p>
          <a:p>
            <a:pPr marL="0" indent="0">
              <a:lnSpc>
                <a:spcPct val="90000"/>
              </a:lnSpc>
              <a:buNone/>
            </a:pPr>
            <a:endParaRPr lang="en-US" altLang="ja-JP"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Lead from the top</a:t>
            </a:r>
          </a:p>
          <a:p>
            <a:pPr>
              <a:lnSpc>
                <a:spcPct val="90000"/>
              </a:lnSpc>
            </a:pPr>
            <a:endParaRPr lang="en-US"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Implementation of system needs support, resources, system involvement</a:t>
            </a:r>
          </a:p>
          <a:p>
            <a:pPr>
              <a:lnSpc>
                <a:spcPct val="90000"/>
              </a:lnSpc>
            </a:pPr>
            <a:endParaRPr lang="en-US"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Policy development</a:t>
            </a: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marL="0" indent="0">
              <a:lnSpc>
                <a:spcPct val="90000"/>
              </a:lnSpc>
              <a:buNone/>
            </a:pPr>
            <a:endParaRPr lang="en-US"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p:txBody>
      </p:sp>
      <p:sp>
        <p:nvSpPr>
          <p:cNvPr id="4" name="Rectangle 1"/>
          <p:cNvSpPr txBox="1">
            <a:spLocks noChangeArrowheads="1"/>
          </p:cNvSpPr>
          <p:nvPr/>
        </p:nvSpPr>
        <p:spPr>
          <a:xfrm>
            <a:off x="855663" y="134938"/>
            <a:ext cx="8069262" cy="555625"/>
          </a:xfrm>
        </p:spPr>
        <p:txBody>
          <a:bodyPr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Principles of Standard</a:t>
            </a:r>
          </a:p>
        </p:txBody>
      </p:sp>
    </p:spTree>
    <p:extLst>
      <p:ext uri="{BB962C8B-B14F-4D97-AF65-F5344CB8AC3E}">
        <p14:creationId xmlns:p14="http://schemas.microsoft.com/office/powerpoint/2010/main" val="141438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1251">
                                            <p:txEl>
                                              <p:pRg st="2" end="2"/>
                                            </p:txEl>
                                          </p:spTgt>
                                        </p:tgtEl>
                                        <p:attrNameLst>
                                          <p:attrName>style.visibility</p:attrName>
                                        </p:attrNameLst>
                                      </p:cBhvr>
                                      <p:to>
                                        <p:strVal val="visible"/>
                                      </p:to>
                                    </p:set>
                                    <p:anim calcmode="lin" valueType="num">
                                      <p:cBhvr additive="base">
                                        <p:cTn id="13" dur="500" fill="hold"/>
                                        <p:tgtEl>
                                          <p:spTgt spid="18125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1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1251">
                                            <p:txEl>
                                              <p:pRg st="4" end="4"/>
                                            </p:txEl>
                                          </p:spTgt>
                                        </p:tgtEl>
                                        <p:attrNameLst>
                                          <p:attrName>style.visibility</p:attrName>
                                        </p:attrNameLst>
                                      </p:cBhvr>
                                      <p:to>
                                        <p:strVal val="visible"/>
                                      </p:to>
                                    </p:set>
                                    <p:anim calcmode="lin" valueType="num">
                                      <p:cBhvr additive="base">
                                        <p:cTn id="19" dur="500" fill="hold"/>
                                        <p:tgtEl>
                                          <p:spTgt spid="18125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12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1251">
                                            <p:txEl>
                                              <p:pRg st="6" end="6"/>
                                            </p:txEl>
                                          </p:spTgt>
                                        </p:tgtEl>
                                        <p:attrNameLst>
                                          <p:attrName>style.visibility</p:attrName>
                                        </p:attrNameLst>
                                      </p:cBhvr>
                                      <p:to>
                                        <p:strVal val="visible"/>
                                      </p:to>
                                    </p:set>
                                    <p:anim calcmode="lin" valueType="num">
                                      <p:cBhvr additive="base">
                                        <p:cTn id="25" dur="500" fill="hold"/>
                                        <p:tgtEl>
                                          <p:spTgt spid="181251">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125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Grp="1" noChangeArrowheads="1"/>
          </p:cNvSpPr>
          <p:nvPr>
            <p:ph idx="4294967295"/>
          </p:nvPr>
        </p:nvSpPr>
        <p:spPr>
          <a:xfrm>
            <a:off x="1098550" y="1484313"/>
            <a:ext cx="8045450" cy="4310062"/>
          </a:xfrm>
          <a:prstGeom prst="rect">
            <a:avLst/>
          </a:prstGeom>
        </p:spPr>
        <p:txBody>
          <a:bodyPr/>
          <a:lstStyle/>
          <a:p>
            <a:pPr marL="0" indent="0">
              <a:lnSpc>
                <a:spcPct val="90000"/>
              </a:lnSpc>
              <a:buNone/>
            </a:pPr>
            <a:r>
              <a:rPr lang="en-US" sz="2400" dirty="0">
                <a:solidFill>
                  <a:schemeClr val="tx1"/>
                </a:solidFill>
                <a:ea typeface="ＭＳ Ｐゴシック" pitchFamily="34" charset="-128"/>
              </a:rPr>
              <a:t>Risk-based system:</a:t>
            </a:r>
          </a:p>
          <a:p>
            <a:pPr marL="0" indent="0">
              <a:lnSpc>
                <a:spcPct val="90000"/>
              </a:lnSpc>
              <a:buNone/>
            </a:pPr>
            <a:endParaRPr lang="en-US" altLang="ja-JP"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Identification, Evaluation and Control of Risks (Risk Assessment Process)</a:t>
            </a:r>
          </a:p>
          <a:p>
            <a:pPr>
              <a:lnSpc>
                <a:spcPct val="90000"/>
              </a:lnSpc>
            </a:pPr>
            <a:endParaRPr lang="en-US"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Focus on Product Quality and safety of manufacture</a:t>
            </a:r>
          </a:p>
          <a:p>
            <a:pPr>
              <a:lnSpc>
                <a:spcPct val="90000"/>
              </a:lnSpc>
            </a:pPr>
            <a:endParaRPr lang="en-US"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Examples: Maintenance of Plant, Equipment Use etc.</a:t>
            </a: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marL="0" indent="0">
              <a:lnSpc>
                <a:spcPct val="90000"/>
              </a:lnSpc>
              <a:buNone/>
            </a:pPr>
            <a:endParaRPr lang="en-US"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p:txBody>
      </p:sp>
      <p:sp>
        <p:nvSpPr>
          <p:cNvPr id="4" name="Rectangle 1"/>
          <p:cNvSpPr txBox="1">
            <a:spLocks noChangeArrowheads="1"/>
          </p:cNvSpPr>
          <p:nvPr/>
        </p:nvSpPr>
        <p:spPr>
          <a:xfrm>
            <a:off x="855663" y="134938"/>
            <a:ext cx="8069262" cy="555625"/>
          </a:xfrm>
        </p:spPr>
        <p:txBody>
          <a:bodyPr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Principles of Standard</a:t>
            </a:r>
          </a:p>
        </p:txBody>
      </p:sp>
    </p:spTree>
    <p:extLst>
      <p:ext uri="{BB962C8B-B14F-4D97-AF65-F5344CB8AC3E}">
        <p14:creationId xmlns:p14="http://schemas.microsoft.com/office/powerpoint/2010/main" val="348217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1251">
                                            <p:txEl>
                                              <p:pRg st="2" end="2"/>
                                            </p:txEl>
                                          </p:spTgt>
                                        </p:tgtEl>
                                        <p:attrNameLst>
                                          <p:attrName>style.visibility</p:attrName>
                                        </p:attrNameLst>
                                      </p:cBhvr>
                                      <p:to>
                                        <p:strVal val="visible"/>
                                      </p:to>
                                    </p:set>
                                    <p:anim calcmode="lin" valueType="num">
                                      <p:cBhvr additive="base">
                                        <p:cTn id="13" dur="500" fill="hold"/>
                                        <p:tgtEl>
                                          <p:spTgt spid="18125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1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1251">
                                            <p:txEl>
                                              <p:pRg st="4" end="4"/>
                                            </p:txEl>
                                          </p:spTgt>
                                        </p:tgtEl>
                                        <p:attrNameLst>
                                          <p:attrName>style.visibility</p:attrName>
                                        </p:attrNameLst>
                                      </p:cBhvr>
                                      <p:to>
                                        <p:strVal val="visible"/>
                                      </p:to>
                                    </p:set>
                                    <p:anim calcmode="lin" valueType="num">
                                      <p:cBhvr additive="base">
                                        <p:cTn id="19" dur="500" fill="hold"/>
                                        <p:tgtEl>
                                          <p:spTgt spid="18125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12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1251">
                                            <p:txEl>
                                              <p:pRg st="6" end="6"/>
                                            </p:txEl>
                                          </p:spTgt>
                                        </p:tgtEl>
                                        <p:attrNameLst>
                                          <p:attrName>style.visibility</p:attrName>
                                        </p:attrNameLst>
                                      </p:cBhvr>
                                      <p:to>
                                        <p:strVal val="visible"/>
                                      </p:to>
                                    </p:set>
                                    <p:anim calcmode="lin" valueType="num">
                                      <p:cBhvr additive="base">
                                        <p:cTn id="25" dur="500" fill="hold"/>
                                        <p:tgtEl>
                                          <p:spTgt spid="181251">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125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1" name="Rectangle 3"/>
          <p:cNvSpPr>
            <a:spLocks noGrp="1" noChangeArrowheads="1"/>
          </p:cNvSpPr>
          <p:nvPr>
            <p:ph idx="4294967295"/>
          </p:nvPr>
        </p:nvSpPr>
        <p:spPr>
          <a:xfrm>
            <a:off x="1098550" y="1484313"/>
            <a:ext cx="8045450" cy="4310062"/>
          </a:xfrm>
          <a:prstGeom prst="rect">
            <a:avLst/>
          </a:prstGeom>
        </p:spPr>
        <p:txBody>
          <a:bodyPr/>
          <a:lstStyle/>
          <a:p>
            <a:pPr marL="0" indent="0">
              <a:lnSpc>
                <a:spcPct val="90000"/>
              </a:lnSpc>
              <a:buNone/>
            </a:pPr>
            <a:r>
              <a:rPr lang="en-US" sz="2400" dirty="0">
                <a:solidFill>
                  <a:schemeClr val="tx1"/>
                </a:solidFill>
                <a:ea typeface="ＭＳ Ｐゴシック" pitchFamily="34" charset="-128"/>
              </a:rPr>
              <a:t>Quality Management System (ISO 9001):</a:t>
            </a:r>
          </a:p>
          <a:p>
            <a:pPr marL="0" indent="0">
              <a:lnSpc>
                <a:spcPct val="90000"/>
              </a:lnSpc>
              <a:buNone/>
            </a:pPr>
            <a:endParaRPr lang="en-US" altLang="ja-JP"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Framework for describing policies, procedures, work instructions, and records needed to meet the requirements of the standard</a:t>
            </a:r>
          </a:p>
          <a:p>
            <a:pPr>
              <a:lnSpc>
                <a:spcPct val="90000"/>
              </a:lnSpc>
            </a:pPr>
            <a:endParaRPr lang="en-US"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Environmental and operating conditions necessary to make safe, legal products under hygienic conditions</a:t>
            </a:r>
          </a:p>
          <a:p>
            <a:pPr marL="0" indent="0">
              <a:lnSpc>
                <a:spcPct val="90000"/>
              </a:lnSpc>
              <a:buNone/>
            </a:pPr>
            <a:endParaRPr lang="en-US" sz="2400" dirty="0">
              <a:solidFill>
                <a:schemeClr val="tx1"/>
              </a:solidFill>
              <a:ea typeface="ＭＳ Ｐゴシック" pitchFamily="34" charset="-128"/>
            </a:endParaRPr>
          </a:p>
          <a:p>
            <a:pPr>
              <a:lnSpc>
                <a:spcPct val="90000"/>
              </a:lnSpc>
            </a:pPr>
            <a:r>
              <a:rPr lang="en-US" sz="2400" dirty="0">
                <a:solidFill>
                  <a:schemeClr val="tx1"/>
                </a:solidFill>
                <a:ea typeface="ＭＳ Ｐゴシック" pitchFamily="34" charset="-128"/>
              </a:rPr>
              <a:t>Culture of continuous improvement</a:t>
            </a: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a:p>
            <a:pPr marL="0" indent="0">
              <a:lnSpc>
                <a:spcPct val="90000"/>
              </a:lnSpc>
              <a:buNone/>
            </a:pPr>
            <a:endParaRPr lang="en-US"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marL="0" indent="0">
              <a:lnSpc>
                <a:spcPct val="90000"/>
              </a:lnSpc>
              <a:buNone/>
            </a:pPr>
            <a:endParaRPr lang="en-US" altLang="ja-JP" sz="2400" dirty="0">
              <a:solidFill>
                <a:schemeClr val="tx1"/>
              </a:solidFill>
              <a:ea typeface="ＭＳ Ｐゴシック" pitchFamily="34" charset="-128"/>
            </a:endParaRPr>
          </a:p>
          <a:p>
            <a:pPr>
              <a:lnSpc>
                <a:spcPct val="90000"/>
              </a:lnSpc>
            </a:pPr>
            <a:endParaRPr lang="en-US" sz="2400" dirty="0">
              <a:solidFill>
                <a:schemeClr val="tx1"/>
              </a:solidFill>
              <a:ea typeface="ＭＳ Ｐゴシック" pitchFamily="34" charset="-128"/>
            </a:endParaRPr>
          </a:p>
        </p:txBody>
      </p:sp>
      <p:sp>
        <p:nvSpPr>
          <p:cNvPr id="4" name="Rectangle 1"/>
          <p:cNvSpPr txBox="1">
            <a:spLocks noChangeArrowheads="1"/>
          </p:cNvSpPr>
          <p:nvPr/>
        </p:nvSpPr>
        <p:spPr>
          <a:xfrm>
            <a:off x="855663" y="134938"/>
            <a:ext cx="8069262" cy="555625"/>
          </a:xfrm>
        </p:spPr>
        <p:txBody>
          <a:bodyPr lIns="90360" tIns="44280" rIns="90360" bIns="44280" anchor="b">
            <a:spAutoFit/>
          </a:bodyPr>
          <a:lstStyle/>
          <a:p>
            <a:pPr marL="0" marR="0" lvl="0" indent="0" algn="ctr" defTabSz="914400" rtl="0" eaLnBrk="1" fontAlgn="base" latinLnBrk="0" hangingPunct="1">
              <a:lnSpc>
                <a:spcPct val="75000"/>
              </a:lnSpc>
              <a:spcBef>
                <a:spcPct val="0"/>
              </a:spcBef>
              <a:spcAft>
                <a:spcPct val="0"/>
              </a:spcAft>
              <a:buClrTx/>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32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rPr>
              <a:t>Principles of Standard</a:t>
            </a:r>
          </a:p>
        </p:txBody>
      </p:sp>
    </p:spTree>
    <p:extLst>
      <p:ext uri="{BB962C8B-B14F-4D97-AF65-F5344CB8AC3E}">
        <p14:creationId xmlns:p14="http://schemas.microsoft.com/office/powerpoint/2010/main" val="296001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1251">
                                            <p:txEl>
                                              <p:pRg st="2" end="2"/>
                                            </p:txEl>
                                          </p:spTgt>
                                        </p:tgtEl>
                                        <p:attrNameLst>
                                          <p:attrName>style.visibility</p:attrName>
                                        </p:attrNameLst>
                                      </p:cBhvr>
                                      <p:to>
                                        <p:strVal val="visible"/>
                                      </p:to>
                                    </p:set>
                                    <p:anim calcmode="lin" valueType="num">
                                      <p:cBhvr additive="base">
                                        <p:cTn id="13" dur="500" fill="hold"/>
                                        <p:tgtEl>
                                          <p:spTgt spid="18125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1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1251">
                                            <p:txEl>
                                              <p:pRg st="4" end="4"/>
                                            </p:txEl>
                                          </p:spTgt>
                                        </p:tgtEl>
                                        <p:attrNameLst>
                                          <p:attrName>style.visibility</p:attrName>
                                        </p:attrNameLst>
                                      </p:cBhvr>
                                      <p:to>
                                        <p:strVal val="visible"/>
                                      </p:to>
                                    </p:set>
                                    <p:anim calcmode="lin" valueType="num">
                                      <p:cBhvr additive="base">
                                        <p:cTn id="19" dur="500" fill="hold"/>
                                        <p:tgtEl>
                                          <p:spTgt spid="18125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12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1251">
                                            <p:txEl>
                                              <p:pRg st="6" end="6"/>
                                            </p:txEl>
                                          </p:spTgt>
                                        </p:tgtEl>
                                        <p:attrNameLst>
                                          <p:attrName>style.visibility</p:attrName>
                                        </p:attrNameLst>
                                      </p:cBhvr>
                                      <p:to>
                                        <p:strVal val="visible"/>
                                      </p:to>
                                    </p:set>
                                    <p:anim calcmode="lin" valueType="num">
                                      <p:cBhvr additive="base">
                                        <p:cTn id="25" dur="500" fill="hold"/>
                                        <p:tgtEl>
                                          <p:spTgt spid="181251">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125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theme/theme1.xml><?xml version="1.0" encoding="utf-8"?>
<a:theme xmlns:a="http://schemas.openxmlformats.org/drawingml/2006/main" name="FQM">
  <a:themeElements>
    <a:clrScheme name="1_Presentation Sep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esentation Sep 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86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ea typeface="Lucida Sans Unicode" pitchFamily="34" charset="0"/>
            <a:cs typeface="Lucida Sans Unicode" pitchFamily="34" charset="0"/>
          </a:defRPr>
        </a:defPPr>
      </a:lstStyle>
    </a:lnDef>
  </a:objectDefaults>
  <a:extraClrSchemeLst>
    <a:extraClrScheme>
      <a:clrScheme name="1_Presentation Sep 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esentation Sep 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esentation Sep 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esentation Sep 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esentation Sep 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esentation Sep 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esentation Sep 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esentation Sep 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esentation Sep 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esentation Sep 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esentation Sep 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esentation Sep 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qm front page">
  <a:themeElements>
    <a:clrScheme name="Custom 5">
      <a:dk1>
        <a:srgbClr val="7F7F7F"/>
      </a:dk1>
      <a:lt1>
        <a:sysClr val="window" lastClr="FFFFFF"/>
      </a:lt1>
      <a:dk2>
        <a:srgbClr val="7F7F7F"/>
      </a:dk2>
      <a:lt2>
        <a:srgbClr val="EEECE1"/>
      </a:lt2>
      <a:accent1>
        <a:srgbClr val="7F7F7F"/>
      </a:accent1>
      <a:accent2>
        <a:srgbClr val="7F7F7F"/>
      </a:accent2>
      <a:accent3>
        <a:srgbClr val="7F7F7F"/>
      </a:accent3>
      <a:accent4>
        <a:srgbClr val="7F7F7F"/>
      </a:accent4>
      <a:accent5>
        <a:srgbClr val="7F7F7F"/>
      </a:accent5>
      <a:accent6>
        <a:srgbClr val="7F7F7F"/>
      </a:accent6>
      <a:hlink>
        <a:srgbClr val="7F7F7F"/>
      </a:hlink>
      <a:folHlink>
        <a:srgbClr val="7F7F7F"/>
      </a:folHlink>
    </a:clrScheme>
    <a:fontScheme name="Custom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15EAB0DBF7044C90CF2DD13F815C95" ma:contentTypeVersion="10" ma:contentTypeDescription="Create a new document." ma:contentTypeScope="" ma:versionID="0523a29fb13f801438657e5e511abf14">
  <xsd:schema xmlns:xsd="http://www.w3.org/2001/XMLSchema" xmlns:xs="http://www.w3.org/2001/XMLSchema" xmlns:p="http://schemas.microsoft.com/office/2006/metadata/properties" xmlns:ns2="07c2b9fa-66c9-4354-acf2-dd19d5996b63" xmlns:ns3="38a88543-0521-478c-b735-9bcaf3dd3af4" targetNamespace="http://schemas.microsoft.com/office/2006/metadata/properties" ma:root="true" ma:fieldsID="7873bd966a3830791c869bcb7a7058ee" ns2:_="" ns3:_="">
    <xsd:import namespace="07c2b9fa-66c9-4354-acf2-dd19d5996b63"/>
    <xsd:import namespace="38a88543-0521-478c-b735-9bcaf3dd3a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c2b9fa-66c9-4354-acf2-dd19d5996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a88543-0521-478c-b735-9bcaf3dd3af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2583F4-57CC-4194-8D2F-CA2E8FE86570}">
  <ds:schemaRefs>
    <ds:schemaRef ds:uri="http://schemas.microsoft.com/sharepoint/v3/contenttype/forms"/>
  </ds:schemaRefs>
</ds:datastoreItem>
</file>

<file path=customXml/itemProps2.xml><?xml version="1.0" encoding="utf-8"?>
<ds:datastoreItem xmlns:ds="http://schemas.openxmlformats.org/officeDocument/2006/customXml" ds:itemID="{AD369596-3208-46C7-8A79-9C2A99FA433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982A950-0D8A-4717-A5FF-86DD9F0350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c2b9fa-66c9-4354-acf2-dd19d5996b63"/>
    <ds:schemaRef ds:uri="38a88543-0521-478c-b735-9bcaf3dd3a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2293</TotalTime>
  <Words>4219</Words>
  <Application>Microsoft Office PowerPoint</Application>
  <PresentationFormat>On-screen Show (4:3)</PresentationFormat>
  <Paragraphs>754</Paragraphs>
  <Slides>66</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66</vt:i4>
      </vt:variant>
    </vt:vector>
  </HeadingPairs>
  <TitlesOfParts>
    <vt:vector size="74" baseType="lpstr">
      <vt:lpstr>Arial</vt:lpstr>
      <vt:lpstr>Calibri</vt:lpstr>
      <vt:lpstr>Tahoma</vt:lpstr>
      <vt:lpstr>Times New Roman</vt:lpstr>
      <vt:lpstr>Verdana</vt:lpstr>
      <vt:lpstr>Wingdings</vt:lpstr>
      <vt:lpstr>FQM</vt:lpstr>
      <vt:lpstr>fqm front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allan dick</dc:creator>
  <cp:lastModifiedBy>Julie McKee</cp:lastModifiedBy>
  <cp:revision>176</cp:revision>
  <dcterms:created xsi:type="dcterms:W3CDTF">2011-09-01T11:46:09Z</dcterms:created>
  <dcterms:modified xsi:type="dcterms:W3CDTF">2019-12-05T12:00:25Z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0x0101004715EAB0DBF7044C90CF2DD13F815C95</vt:lpwstr>
  </property>
  <property fmtid="{D5CDD505-2E9C-101B-9397-08002B2CF9AE}" pid="3" name="Order">
    <vt:r8>1393400</vt:r8>
  </property>
</Properties>
</file>