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7" r:id="rId5"/>
    <p:sldId id="288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E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4" d="100"/>
          <a:sy n="74" d="100"/>
        </p:scale>
        <p:origin x="1109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CA44A9-4E89-48AE-BCEE-A225B5774B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3C9982-17B9-4AD7-82D9-3B62A361153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8627157-2118-46DD-8221-D86C5F9CC603}" type="datetimeFigureOut">
              <a:rPr lang="en-GB"/>
              <a:pPr>
                <a:defRPr/>
              </a:pPr>
              <a:t>09/12/2019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34ECAE3-B50C-476D-ACFF-8DC3862A4B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90AC872-4741-41BD-9681-7931AB642D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F786A1-D35A-4D46-A527-C7BC1FFAFFF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3CC4E-EC67-467F-843F-85B0ED522B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20DBB48-AF03-41D1-943D-BD5ED0650D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EEAABFB8-5383-4636-ACF4-6560B6549F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B8222560-404F-4F18-B92E-7B72A0E38A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E6A2962-3144-4805-A7CB-B9CDB26F01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AE15EC2-40E5-42F5-B445-A9FA8FCC26D2}" type="slidenum">
              <a:rPr lang="en-GB" altLang="en-US" sz="1200"/>
              <a:pPr/>
              <a:t>2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D9561BBB-77A2-459C-8544-5F745F2DA73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0049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" name="Picture 7" descr="FQM_Logo.png">
            <a:extLst>
              <a:ext uri="{FF2B5EF4-FFF2-40B4-BE49-F238E27FC236}">
                <a16:creationId xmlns:a16="http://schemas.microsoft.com/office/drawing/2014/main" id="{45B81378-8A7C-4DF1-872A-BC6A6DAD807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1450"/>
            <a:ext cx="21240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631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D0A2AD2D-5B1B-47BA-9BAA-28F06BCE3B2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825" y="220663"/>
            <a:ext cx="8642350" cy="468312"/>
          </a:xfrm>
          <a:prstGeom prst="rect">
            <a:avLst/>
          </a:prstGeom>
          <a:solidFill>
            <a:srgbClr val="0049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" name="Picture 7" descr="FQM_Logo.png">
            <a:extLst>
              <a:ext uri="{FF2B5EF4-FFF2-40B4-BE49-F238E27FC236}">
                <a16:creationId xmlns:a16="http://schemas.microsoft.com/office/drawing/2014/main" id="{C3DE3601-8398-42F3-9674-90E75341A91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788988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098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1145D-2B76-4867-9789-FA4839389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D4EC0C-13EF-4B16-B9CD-CBDF06F166C0}" type="datetimeFigureOut">
              <a:rPr lang="en-GB"/>
              <a:pPr>
                <a:defRPr/>
              </a:pPr>
              <a:t>09/12/2019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EE166-4739-45BC-B837-5C3C18A8C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AFFD7-1F5D-43B4-A00F-22ACEF5EE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780E3C-4146-44A5-A258-B9B0FD4FA3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12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D346415-DFB8-451C-9550-D390D04259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731313B-DC56-4353-B3E3-4EE0323309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DAB0A-CAD4-4766-9B07-71EDC3BFBD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67DB56-A56A-446F-BF41-090AB8F91008}" type="datetimeFigureOut">
              <a:rPr lang="en-GB"/>
              <a:pPr>
                <a:defRPr/>
              </a:pPr>
              <a:t>09/12/2019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29A1F-65CD-4C98-B684-5A90D1F546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143FB-FE9F-4328-97B5-B858B8A61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4E3511-B20A-4DF9-BA08-8195588F17C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 descr="reducing risk.jpg">
            <a:extLst>
              <a:ext uri="{FF2B5EF4-FFF2-40B4-BE49-F238E27FC236}">
                <a16:creationId xmlns:a16="http://schemas.microsoft.com/office/drawing/2014/main" id="{D0EE214F-2FF5-482D-AF96-434A7F1FB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063" y="5732463"/>
            <a:ext cx="269875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Box 5">
            <a:extLst>
              <a:ext uri="{FF2B5EF4-FFF2-40B4-BE49-F238E27FC236}">
                <a16:creationId xmlns:a16="http://schemas.microsoft.com/office/drawing/2014/main" id="{D1C7ABBB-847E-469A-8504-16E09AE09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757488"/>
            <a:ext cx="78486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Human Factors Introduction Training</a:t>
            </a:r>
          </a:p>
          <a:p>
            <a:pPr algn="ctr" eaLnBrk="1" hangingPunct="1"/>
            <a:endParaRPr lang="en-GB" altLang="en-US" b="1">
              <a:solidFill>
                <a:srgbClr val="80808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hangingPunct="1"/>
            <a:r>
              <a:rPr lang="en-GB" altLang="en-US" b="1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 - April 2018</a:t>
            </a:r>
          </a:p>
          <a:p>
            <a:pPr eaLnBrk="1" hangingPunct="1"/>
            <a:endParaRPr lang="en-GB" altLang="en-US" b="1">
              <a:solidFill>
                <a:srgbClr val="0033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5847351-BD7B-4BD4-BE0F-D62F3A5FE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8913"/>
            <a:ext cx="86423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GB" altLang="en-US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171" name="Rectangle 6">
            <a:extLst>
              <a:ext uri="{FF2B5EF4-FFF2-40B4-BE49-F238E27FC236}">
                <a16:creationId xmlns:a16="http://schemas.microsoft.com/office/drawing/2014/main" id="{85A4E2B1-30B4-4511-B6E0-25B8458D1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2325" y="260350"/>
            <a:ext cx="2359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Human Factors</a:t>
            </a:r>
          </a:p>
        </p:txBody>
      </p:sp>
      <p:sp>
        <p:nvSpPr>
          <p:cNvPr id="7172" name="Oval 2">
            <a:extLst>
              <a:ext uri="{FF2B5EF4-FFF2-40B4-BE49-F238E27FC236}">
                <a16:creationId xmlns:a16="http://schemas.microsoft.com/office/drawing/2014/main" id="{073DDBE9-2B72-4BFE-A9D1-D912FD293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" y="1181100"/>
            <a:ext cx="7848600" cy="44958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3" name="Oval 4">
            <a:extLst>
              <a:ext uri="{FF2B5EF4-FFF2-40B4-BE49-F238E27FC236}">
                <a16:creationId xmlns:a16="http://schemas.microsoft.com/office/drawing/2014/main" id="{87478808-9FD5-4B42-8C7D-63A43B496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866900"/>
            <a:ext cx="5943600" cy="30861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4" name="Oval 5">
            <a:extLst>
              <a:ext uri="{FF2B5EF4-FFF2-40B4-BE49-F238E27FC236}">
                <a16:creationId xmlns:a16="http://schemas.microsoft.com/office/drawing/2014/main" id="{878563F2-4628-4C43-87D9-9D2B30BE0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" y="2590800"/>
            <a:ext cx="3733800" cy="16764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5" name="Oval 7">
            <a:extLst>
              <a:ext uri="{FF2B5EF4-FFF2-40B4-BE49-F238E27FC236}">
                <a16:creationId xmlns:a16="http://schemas.microsoft.com/office/drawing/2014/main" id="{5454EA1F-D28C-404D-BCA8-A03D47A2D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352800"/>
            <a:ext cx="533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6" name="Line 8">
            <a:extLst>
              <a:ext uri="{FF2B5EF4-FFF2-40B4-BE49-F238E27FC236}">
                <a16:creationId xmlns:a16="http://schemas.microsoft.com/office/drawing/2014/main" id="{2E25F6E2-4FA3-463A-800D-A03D1E8419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295400"/>
            <a:ext cx="2819400" cy="4267200"/>
          </a:xfrm>
          <a:prstGeom prst="line">
            <a:avLst/>
          </a:prstGeom>
          <a:noFill/>
          <a:ln w="9525">
            <a:solidFill>
              <a:srgbClr val="000E2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7" name="Line 9">
            <a:extLst>
              <a:ext uri="{FF2B5EF4-FFF2-40B4-BE49-F238E27FC236}">
                <a16:creationId xmlns:a16="http://schemas.microsoft.com/office/drawing/2014/main" id="{CE6CD39B-4BF5-4E5D-8876-3D6F18AC09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200" y="1371600"/>
            <a:ext cx="2895600" cy="4191000"/>
          </a:xfrm>
          <a:prstGeom prst="line">
            <a:avLst/>
          </a:prstGeom>
          <a:noFill/>
          <a:ln w="9525">
            <a:solidFill>
              <a:srgbClr val="000E2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Line 10">
            <a:extLst>
              <a:ext uri="{FF2B5EF4-FFF2-40B4-BE49-F238E27FC236}">
                <a16:creationId xmlns:a16="http://schemas.microsoft.com/office/drawing/2014/main" id="{330D5749-B21F-42B6-8C3D-6A474CF46E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429000"/>
            <a:ext cx="7772400" cy="0"/>
          </a:xfrm>
          <a:prstGeom prst="line">
            <a:avLst/>
          </a:prstGeom>
          <a:noFill/>
          <a:ln w="9525">
            <a:solidFill>
              <a:srgbClr val="000E2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9" name="Text Box 12">
            <a:extLst>
              <a:ext uri="{FF2B5EF4-FFF2-40B4-BE49-F238E27FC236}">
                <a16:creationId xmlns:a16="http://schemas.microsoft.com/office/drawing/2014/main" id="{D084984C-2F48-483A-B8D0-BFCE738B8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85800"/>
            <a:ext cx="24145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Communication</a:t>
            </a:r>
          </a:p>
        </p:txBody>
      </p:sp>
      <p:sp>
        <p:nvSpPr>
          <p:cNvPr id="7180" name="Text Box 13">
            <a:extLst>
              <a:ext uri="{FF2B5EF4-FFF2-40B4-BE49-F238E27FC236}">
                <a16:creationId xmlns:a16="http://schemas.microsoft.com/office/drawing/2014/main" id="{C15AF4F0-C789-4DC3-AC7C-349DE8F7E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743200"/>
            <a:ext cx="199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Line manager</a:t>
            </a: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81" name="Text Box 14">
            <a:extLst>
              <a:ext uri="{FF2B5EF4-FFF2-40B4-BE49-F238E27FC236}">
                <a16:creationId xmlns:a16="http://schemas.microsoft.com/office/drawing/2014/main" id="{AF57DD85-7587-4674-A2EE-3A1407EDD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463" y="1801813"/>
            <a:ext cx="21256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Active Failure</a:t>
            </a: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82" name="Text Box 15">
            <a:extLst>
              <a:ext uri="{FF2B5EF4-FFF2-40B4-BE49-F238E27FC236}">
                <a16:creationId xmlns:a16="http://schemas.microsoft.com/office/drawing/2014/main" id="{E656E294-8F64-41E2-90FA-12EF6CD67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6638" y="2057400"/>
            <a:ext cx="24431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Local/Site support</a:t>
            </a: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83" name="Text Box 16">
            <a:extLst>
              <a:ext uri="{FF2B5EF4-FFF2-40B4-BE49-F238E27FC236}">
                <a16:creationId xmlns:a16="http://schemas.microsoft.com/office/drawing/2014/main" id="{62BFFF06-A9C7-49D8-B5BE-3DC549102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1344613"/>
            <a:ext cx="2087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Federal support</a:t>
            </a: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84" name="Line 17">
            <a:extLst>
              <a:ext uri="{FF2B5EF4-FFF2-40B4-BE49-F238E27FC236}">
                <a16:creationId xmlns:a16="http://schemas.microsoft.com/office/drawing/2014/main" id="{02A1048E-56F5-4CAD-83BE-F058A6D17F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400" y="3505200"/>
            <a:ext cx="3505200" cy="25146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5" name="Text Box 18">
            <a:extLst>
              <a:ext uri="{FF2B5EF4-FFF2-40B4-BE49-F238E27FC236}">
                <a16:creationId xmlns:a16="http://schemas.microsoft.com/office/drawing/2014/main" id="{D2907B80-EB7E-4A21-9C0D-DE479EF5F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943600"/>
            <a:ext cx="4159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The ‘Human’ in Human Factors</a:t>
            </a: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86" name="Text Box 12">
            <a:extLst>
              <a:ext uri="{FF2B5EF4-FFF2-40B4-BE49-F238E27FC236}">
                <a16:creationId xmlns:a16="http://schemas.microsoft.com/office/drawing/2014/main" id="{E373E131-259D-4551-8BDA-BF6D0C7A2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88" y="1571625"/>
            <a:ext cx="25209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Bio/Psycho/Social</a:t>
            </a:r>
          </a:p>
        </p:txBody>
      </p:sp>
      <p:sp>
        <p:nvSpPr>
          <p:cNvPr id="7187" name="Text Box 14">
            <a:extLst>
              <a:ext uri="{FF2B5EF4-FFF2-40B4-BE49-F238E27FC236}">
                <a16:creationId xmlns:a16="http://schemas.microsoft.com/office/drawing/2014/main" id="{7925F5C0-4ADA-438E-A68A-412155627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4652963"/>
            <a:ext cx="2124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Latent Failure</a:t>
            </a: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qm front page">
  <a:themeElements>
    <a:clrScheme name="Custom 5">
      <a:dk1>
        <a:srgbClr val="7F7F7F"/>
      </a:dk1>
      <a:lt1>
        <a:sysClr val="window" lastClr="FFFFFF"/>
      </a:lt1>
      <a:dk2>
        <a:srgbClr val="7F7F7F"/>
      </a:dk2>
      <a:lt2>
        <a:srgbClr val="EEECE1"/>
      </a:lt2>
      <a:accent1>
        <a:srgbClr val="7F7F7F"/>
      </a:accent1>
      <a:accent2>
        <a:srgbClr val="7F7F7F"/>
      </a:accent2>
      <a:accent3>
        <a:srgbClr val="7F7F7F"/>
      </a:accent3>
      <a:accent4>
        <a:srgbClr val="7F7F7F"/>
      </a:accent4>
      <a:accent5>
        <a:srgbClr val="7F7F7F"/>
      </a:accent5>
      <a:accent6>
        <a:srgbClr val="7F7F7F"/>
      </a:accent6>
      <a:hlink>
        <a:srgbClr val="7F7F7F"/>
      </a:hlink>
      <a:folHlink>
        <a:srgbClr val="7F7F7F"/>
      </a:folHlink>
    </a:clrScheme>
    <a:fontScheme name="Custom 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15EAB0DBF7044C90CF2DD13F815C95" ma:contentTypeVersion="10" ma:contentTypeDescription="Create a new document." ma:contentTypeScope="" ma:versionID="0523a29fb13f801438657e5e511abf14">
  <xsd:schema xmlns:xsd="http://www.w3.org/2001/XMLSchema" xmlns:xs="http://www.w3.org/2001/XMLSchema" xmlns:p="http://schemas.microsoft.com/office/2006/metadata/properties" xmlns:ns2="07c2b9fa-66c9-4354-acf2-dd19d5996b63" xmlns:ns3="38a88543-0521-478c-b735-9bcaf3dd3af4" targetNamespace="http://schemas.microsoft.com/office/2006/metadata/properties" ma:root="true" ma:fieldsID="7873bd966a3830791c869bcb7a7058ee" ns2:_="" ns3:_="">
    <xsd:import namespace="07c2b9fa-66c9-4354-acf2-dd19d5996b63"/>
    <xsd:import namespace="38a88543-0521-478c-b735-9bcaf3dd3a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c2b9fa-66c9-4354-acf2-dd19d5996b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a88543-0521-478c-b735-9bcaf3dd3af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FA2B09-6E7F-4B99-BC36-7A95759BBE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6AB05E-0306-4984-B9EA-CD2F20287E4A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A9779C8F-0FDD-4599-98A8-84E283C097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c2b9fa-66c9-4354-acf2-dd19d5996b63"/>
    <ds:schemaRef ds:uri="38a88543-0521-478c-b735-9bcaf3dd3a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36</Words>
  <Application>Microsoft Office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Verdana</vt:lpstr>
      <vt:lpstr>Calibri</vt:lpstr>
      <vt:lpstr>fqm front page</vt:lpstr>
      <vt:lpstr>PowerPoint Presentation</vt:lpstr>
      <vt:lpstr>PowerPoint Presentation</vt:lpstr>
    </vt:vector>
  </TitlesOfParts>
  <Company>BP Digital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Digital Business Client User</dc:creator>
  <cp:lastModifiedBy>Julie McKee</cp:lastModifiedBy>
  <cp:revision>9</cp:revision>
  <dcterms:created xsi:type="dcterms:W3CDTF">2004-06-10T21:55:00Z</dcterms:created>
  <dcterms:modified xsi:type="dcterms:W3CDTF">2019-12-09T10:37:48Z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Bethany Gordon</vt:lpwstr>
  </property>
  <property fmtid="{D5CDD505-2E9C-101B-9397-08002B2CF9AE}" pid="3" name="Order">
    <vt:lpwstr>608400.000000000</vt:lpwstr>
  </property>
  <property fmtid="{D5CDD505-2E9C-101B-9397-08002B2CF9AE}" pid="4" name="display_urn:schemas-microsoft-com:office:office#Author">
    <vt:lpwstr>Bethany Gordon</vt:lpwstr>
  </property>
</Properties>
</file>