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wmf" ContentType="image/x-wmf"/>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5.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7" r:id="rId4"/>
    <p:sldMasterId id="2147483724" r:id="rId5"/>
    <p:sldMasterId id="2147484066" r:id="rId6"/>
  </p:sldMasterIdLst>
  <p:notesMasterIdLst>
    <p:notesMasterId r:id="rId33"/>
  </p:notesMasterIdLst>
  <p:handoutMasterIdLst>
    <p:handoutMasterId r:id="rId34"/>
  </p:handoutMasterIdLst>
  <p:sldIdLst>
    <p:sldId id="425" r:id="rId7"/>
    <p:sldId id="288" r:id="rId8"/>
    <p:sldId id="426" r:id="rId9"/>
    <p:sldId id="427" r:id="rId10"/>
    <p:sldId id="428" r:id="rId11"/>
    <p:sldId id="429" r:id="rId12"/>
    <p:sldId id="430" r:id="rId13"/>
    <p:sldId id="431" r:id="rId14"/>
    <p:sldId id="432" r:id="rId15"/>
    <p:sldId id="433" r:id="rId16"/>
    <p:sldId id="434" r:id="rId17"/>
    <p:sldId id="435" r:id="rId18"/>
    <p:sldId id="436" r:id="rId19"/>
    <p:sldId id="437" r:id="rId20"/>
    <p:sldId id="438" r:id="rId21"/>
    <p:sldId id="439" r:id="rId22"/>
    <p:sldId id="440" r:id="rId23"/>
    <p:sldId id="441" r:id="rId24"/>
    <p:sldId id="442" r:id="rId25"/>
    <p:sldId id="443" r:id="rId26"/>
    <p:sldId id="444" r:id="rId27"/>
    <p:sldId id="445" r:id="rId28"/>
    <p:sldId id="446" r:id="rId29"/>
    <p:sldId id="447" r:id="rId30"/>
    <p:sldId id="448" r:id="rId31"/>
    <p:sldId id="449" r:id="rId32"/>
  </p:sldIdLst>
  <p:sldSz cx="9144000" cy="6858000" type="screen4x3"/>
  <p:notesSz cx="6858000" cy="9715500"/>
  <p:defaultTextStyle>
    <a:defPPr>
      <a:defRPr lang="en-GB"/>
    </a:defPPr>
    <a:lvl1pPr algn="l" defTabSz="449263" rtl="0" eaLnBrk="0" fontAlgn="base" hangingPunct="0">
      <a:lnSpc>
        <a:spcPct val="86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1pPr>
    <a:lvl2pPr marL="457200" algn="l" defTabSz="449263" rtl="0" eaLnBrk="0" fontAlgn="base" hangingPunct="0">
      <a:lnSpc>
        <a:spcPct val="86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2pPr>
    <a:lvl3pPr marL="914400" algn="l" defTabSz="449263" rtl="0" eaLnBrk="0" fontAlgn="base" hangingPunct="0">
      <a:lnSpc>
        <a:spcPct val="86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3pPr>
    <a:lvl4pPr marL="1371600" algn="l" defTabSz="449263" rtl="0" eaLnBrk="0" fontAlgn="base" hangingPunct="0">
      <a:lnSpc>
        <a:spcPct val="86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4pPr>
    <a:lvl5pPr marL="1828800" algn="l" defTabSz="449263" rtl="0" eaLnBrk="0" fontAlgn="base" hangingPunct="0">
      <a:lnSpc>
        <a:spcPct val="86000"/>
      </a:lnSpc>
      <a:spcBef>
        <a:spcPct val="0"/>
      </a:spcBef>
      <a:spcAft>
        <a:spcPct val="0"/>
      </a:spcAft>
      <a:buClr>
        <a:srgbClr val="000000"/>
      </a:buClr>
      <a:buSzPct val="100000"/>
      <a:buFont typeface="Times New Roman" panose="02020603050405020304" pitchFamily="18" charset="0"/>
      <a:defRPr sz="2400" kern="1200">
        <a:solidFill>
          <a:schemeClr val="bg1"/>
        </a:solidFill>
        <a:latin typeface="Times New Roman" panose="02020603050405020304" pitchFamily="18" charset="0"/>
        <a:ea typeface="+mn-ea"/>
        <a:cs typeface="Lucida Sans Unicode" panose="020B0602030504020204" pitchFamily="34" charset="0"/>
      </a:defRPr>
    </a:lvl5pPr>
    <a:lvl6pPr marL="22860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6pPr>
    <a:lvl7pPr marL="27432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7pPr>
    <a:lvl8pPr marL="32004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8pPr>
    <a:lvl9pPr marL="3657600" algn="l" defTabSz="914400" rtl="0" eaLnBrk="1" latinLnBrk="0" hangingPunct="1">
      <a:defRPr sz="2400" kern="1200">
        <a:solidFill>
          <a:schemeClr val="bg1"/>
        </a:solidFill>
        <a:latin typeface="Times New Roman" panose="02020603050405020304" pitchFamily="18"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34">
          <p15:clr>
            <a:srgbClr val="A4A3A4"/>
          </p15:clr>
        </p15:guide>
        <p15:guide id="2" pos="211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EAEDA5"/>
    <a:srgbClr val="E5E98F"/>
    <a:srgbClr val="E0E577"/>
    <a:srgbClr val="DCE36D"/>
    <a:srgbClr val="D5E05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78" d="100"/>
          <a:sy n="78" d="100"/>
        </p:scale>
        <p:origin x="1522" y="4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1788" y="-96"/>
      </p:cViewPr>
      <p:guideLst>
        <p:guide orient="horz" pos="3034"/>
        <p:guide pos="211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ustomXml" Target="../customXml/item4.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DE7821-87F9-4806-8AEE-CD784C5F776B}"/>
              </a:ext>
            </a:extLst>
          </p:cNvPr>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ea typeface="Lucida Sans Unicode" pitchFamily="34" charset="0"/>
              </a:defRPr>
            </a:lvl1pPr>
          </a:lstStyle>
          <a:p>
            <a:pPr>
              <a:defRPr/>
            </a:pPr>
            <a:endParaRPr lang="en-GB"/>
          </a:p>
        </p:txBody>
      </p:sp>
      <p:sp>
        <p:nvSpPr>
          <p:cNvPr id="3" name="Date Placeholder 2">
            <a:extLst>
              <a:ext uri="{FF2B5EF4-FFF2-40B4-BE49-F238E27FC236}">
                <a16:creationId xmlns:a16="http://schemas.microsoft.com/office/drawing/2014/main" id="{908FD143-0293-4D6D-933E-3C3CF7D500A4}"/>
              </a:ext>
            </a:extLst>
          </p:cNvPr>
          <p:cNvSpPr>
            <a:spLocks noGrp="1"/>
          </p:cNvSpPr>
          <p:nvPr>
            <p:ph type="dt" sz="quarter" idx="1"/>
          </p:nvPr>
        </p:nvSpPr>
        <p:spPr>
          <a:xfrm>
            <a:off x="3884613" y="0"/>
            <a:ext cx="2971800" cy="487363"/>
          </a:xfrm>
          <a:prstGeom prst="rect">
            <a:avLst/>
          </a:prstGeom>
        </p:spPr>
        <p:txBody>
          <a:bodyPr vert="horz" lIns="91440" tIns="45720" rIns="91440" bIns="45720" rtlCol="0"/>
          <a:lstStyle>
            <a:lvl1pPr algn="r">
              <a:defRPr sz="1200">
                <a:ea typeface="Lucida Sans Unicode" pitchFamily="34" charset="0"/>
              </a:defRPr>
            </a:lvl1pPr>
          </a:lstStyle>
          <a:p>
            <a:pPr>
              <a:defRPr/>
            </a:pPr>
            <a:fld id="{533EF94C-94EB-401E-90E1-0C59FE8658CA}" type="datetimeFigureOut">
              <a:rPr lang="en-GB"/>
              <a:pPr>
                <a:defRPr/>
              </a:pPr>
              <a:t>09/12/2019</a:t>
            </a:fld>
            <a:endParaRPr lang="en-GB" dirty="0"/>
          </a:p>
        </p:txBody>
      </p:sp>
      <p:sp>
        <p:nvSpPr>
          <p:cNvPr id="4" name="Footer Placeholder 3">
            <a:extLst>
              <a:ext uri="{FF2B5EF4-FFF2-40B4-BE49-F238E27FC236}">
                <a16:creationId xmlns:a16="http://schemas.microsoft.com/office/drawing/2014/main" id="{C15880DD-CAA0-45E7-81B1-8CC9DE9A5836}"/>
              </a:ext>
            </a:extLst>
          </p:cNvPr>
          <p:cNvSpPr>
            <a:spLocks noGrp="1"/>
          </p:cNvSpPr>
          <p:nvPr>
            <p:ph type="ftr" sz="quarter" idx="2"/>
          </p:nvPr>
        </p:nvSpPr>
        <p:spPr>
          <a:xfrm>
            <a:off x="0" y="9226550"/>
            <a:ext cx="2971800" cy="487363"/>
          </a:xfrm>
          <a:prstGeom prst="rect">
            <a:avLst/>
          </a:prstGeom>
        </p:spPr>
        <p:txBody>
          <a:bodyPr vert="horz" lIns="91440" tIns="45720" rIns="91440" bIns="45720" rtlCol="0" anchor="b"/>
          <a:lstStyle>
            <a:lvl1pPr algn="l">
              <a:defRPr sz="1200">
                <a:ea typeface="Lucida Sans Unicode" pitchFamily="34" charset="0"/>
              </a:defRPr>
            </a:lvl1pPr>
          </a:lstStyle>
          <a:p>
            <a:pPr>
              <a:defRPr/>
            </a:pPr>
            <a:endParaRPr lang="en-GB"/>
          </a:p>
        </p:txBody>
      </p:sp>
      <p:sp>
        <p:nvSpPr>
          <p:cNvPr id="5" name="Slide Number Placeholder 4">
            <a:extLst>
              <a:ext uri="{FF2B5EF4-FFF2-40B4-BE49-F238E27FC236}">
                <a16:creationId xmlns:a16="http://schemas.microsoft.com/office/drawing/2014/main" id="{7B30F5C9-EBAE-4D6C-9963-60272C1EDF8E}"/>
              </a:ext>
            </a:extLst>
          </p:cNvPr>
          <p:cNvSpPr>
            <a:spLocks noGrp="1"/>
          </p:cNvSpPr>
          <p:nvPr>
            <p:ph type="sldNum" sz="quarter" idx="3"/>
          </p:nvPr>
        </p:nvSpPr>
        <p:spPr>
          <a:xfrm>
            <a:off x="3884613" y="9226550"/>
            <a:ext cx="2971800"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4082312-C0E8-45F2-ADA4-ABFA87387D8F}"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AutoShape 1">
            <a:extLst>
              <a:ext uri="{FF2B5EF4-FFF2-40B4-BE49-F238E27FC236}">
                <a16:creationId xmlns:a16="http://schemas.microsoft.com/office/drawing/2014/main" id="{1EEAB3DA-B972-4D76-B65B-3DCE507C52D5}"/>
              </a:ext>
            </a:extLst>
          </p:cNvPr>
          <p:cNvSpPr>
            <a:spLocks noChangeArrowheads="1"/>
          </p:cNvSpPr>
          <p:nvPr/>
        </p:nvSpPr>
        <p:spPr bwMode="auto">
          <a:xfrm>
            <a:off x="0" y="0"/>
            <a:ext cx="6858000" cy="9715500"/>
          </a:xfrm>
          <a:prstGeom prst="roundRect">
            <a:avLst>
              <a:gd name="adj" fmla="val 19"/>
            </a:avLst>
          </a:prstGeom>
          <a:solidFill>
            <a:srgbClr val="FFFFFF"/>
          </a:solidFill>
          <a:ln w="9360">
            <a:noFill/>
            <a:miter lim="800000"/>
            <a:headEnd/>
            <a:tailEnd/>
          </a:ln>
        </p:spPr>
        <p:txBody>
          <a:bodyPr wrap="none" anchor="ctr"/>
          <a:lstStyle/>
          <a:p>
            <a:pPr>
              <a:defRPr/>
            </a:pPr>
            <a:endParaRPr lang="en-US">
              <a:ea typeface="Lucida Sans Unicode" pitchFamily="34" charset="0"/>
            </a:endParaRPr>
          </a:p>
        </p:txBody>
      </p:sp>
      <p:sp>
        <p:nvSpPr>
          <p:cNvPr id="33795" name="AutoShape 2">
            <a:extLst>
              <a:ext uri="{FF2B5EF4-FFF2-40B4-BE49-F238E27FC236}">
                <a16:creationId xmlns:a16="http://schemas.microsoft.com/office/drawing/2014/main" id="{1E0125FE-B2F2-4033-8F6B-49AD10480685}"/>
              </a:ext>
            </a:extLst>
          </p:cNvPr>
          <p:cNvSpPr>
            <a:spLocks noChangeArrowheads="1"/>
          </p:cNvSpPr>
          <p:nvPr/>
        </p:nvSpPr>
        <p:spPr bwMode="auto">
          <a:xfrm>
            <a:off x="0" y="0"/>
            <a:ext cx="6858000" cy="9715500"/>
          </a:xfrm>
          <a:prstGeom prst="roundRect">
            <a:avLst>
              <a:gd name="adj" fmla="val 19"/>
            </a:avLst>
          </a:prstGeom>
          <a:solidFill>
            <a:srgbClr val="FFFFFF"/>
          </a:solidFill>
          <a:ln w="9525">
            <a:noFill/>
            <a:round/>
            <a:headEnd/>
            <a:tailEnd/>
          </a:ln>
        </p:spPr>
        <p:txBody>
          <a:bodyPr wrap="none" anchor="ctr"/>
          <a:lstStyle/>
          <a:p>
            <a:pPr>
              <a:defRPr/>
            </a:pPr>
            <a:endParaRPr lang="en-US">
              <a:ea typeface="Lucida Sans Unicode" pitchFamily="34" charset="0"/>
            </a:endParaRPr>
          </a:p>
        </p:txBody>
      </p:sp>
      <p:sp>
        <p:nvSpPr>
          <p:cNvPr id="33796" name="AutoShape 3">
            <a:extLst>
              <a:ext uri="{FF2B5EF4-FFF2-40B4-BE49-F238E27FC236}">
                <a16:creationId xmlns:a16="http://schemas.microsoft.com/office/drawing/2014/main" id="{3BF34E6D-11E1-4054-95B4-53E5357F8723}"/>
              </a:ext>
            </a:extLst>
          </p:cNvPr>
          <p:cNvSpPr>
            <a:spLocks noChangeArrowheads="1"/>
          </p:cNvSpPr>
          <p:nvPr/>
        </p:nvSpPr>
        <p:spPr bwMode="auto">
          <a:xfrm>
            <a:off x="0" y="0"/>
            <a:ext cx="6858000" cy="9715500"/>
          </a:xfrm>
          <a:prstGeom prst="roundRect">
            <a:avLst>
              <a:gd name="adj" fmla="val 19"/>
            </a:avLst>
          </a:prstGeom>
          <a:solidFill>
            <a:srgbClr val="FFFFFF"/>
          </a:solidFill>
          <a:ln w="9525">
            <a:noFill/>
            <a:round/>
            <a:headEnd/>
            <a:tailEnd/>
          </a:ln>
        </p:spPr>
        <p:txBody>
          <a:bodyPr wrap="none" anchor="ctr"/>
          <a:lstStyle/>
          <a:p>
            <a:pPr>
              <a:defRPr/>
            </a:pPr>
            <a:endParaRPr lang="en-US">
              <a:ea typeface="Lucida Sans Unicode" pitchFamily="34" charset="0"/>
            </a:endParaRPr>
          </a:p>
        </p:txBody>
      </p:sp>
      <p:sp>
        <p:nvSpPr>
          <p:cNvPr id="2052" name="Rectangle 4">
            <a:extLst>
              <a:ext uri="{FF2B5EF4-FFF2-40B4-BE49-F238E27FC236}">
                <a16:creationId xmlns:a16="http://schemas.microsoft.com/office/drawing/2014/main" id="{5CAC6B2A-5020-43D5-9A2D-2CDCF7B95112}"/>
              </a:ext>
            </a:extLst>
          </p:cNvPr>
          <p:cNvSpPr>
            <a:spLocks noGrp="1" noChangeArrowheads="1"/>
          </p:cNvSpPr>
          <p:nvPr>
            <p:ph type="body"/>
          </p:nvPr>
        </p:nvSpPr>
        <p:spPr bwMode="auto">
          <a:xfrm>
            <a:off x="914400" y="4614863"/>
            <a:ext cx="5022850" cy="4367212"/>
          </a:xfrm>
          <a:prstGeom prst="rect">
            <a:avLst/>
          </a:prstGeom>
          <a:noFill/>
          <a:ln w="9525">
            <a:noFill/>
            <a:round/>
            <a:headEnd/>
            <a:tailEnd/>
          </a:ln>
          <a:effectLst/>
        </p:spPr>
        <p:txBody>
          <a:bodyPr vert="horz" wrap="square" lIns="91800" tIns="45000" rIns="91800" bIns="45000" numCol="1" anchor="t" anchorCtr="0" compatLnSpc="1">
            <a:prstTxWarp prst="textNoShape">
              <a:avLst/>
            </a:prstTxWarp>
          </a:bodyPr>
          <a:lstStyle/>
          <a:p>
            <a:pPr lvl="0"/>
            <a:endParaRPr lang="en-US" noProof="0"/>
          </a:p>
        </p:txBody>
      </p:sp>
      <p:sp>
        <p:nvSpPr>
          <p:cNvPr id="33798" name="Rectangle 5">
            <a:extLst>
              <a:ext uri="{FF2B5EF4-FFF2-40B4-BE49-F238E27FC236}">
                <a16:creationId xmlns:a16="http://schemas.microsoft.com/office/drawing/2014/main" id="{442D25EF-7126-48E6-B805-E14D7C5C38A6}"/>
              </a:ext>
            </a:extLst>
          </p:cNvPr>
          <p:cNvSpPr>
            <a:spLocks noGrp="1" noChangeArrowheads="1"/>
          </p:cNvSpPr>
          <p:nvPr>
            <p:ph type="sldImg"/>
          </p:nvPr>
        </p:nvSpPr>
        <p:spPr bwMode="auto">
          <a:xfrm>
            <a:off x="1009650" y="735013"/>
            <a:ext cx="4833938" cy="3627437"/>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435C37A-5164-43BC-8E62-CEB53FB45645}"/>
              </a:ext>
            </a:extLst>
          </p:cNvPr>
          <p:cNvSpPr>
            <a:spLocks noGrp="1" noChangeArrowheads="1"/>
          </p:cNvSpPr>
          <p:nvPr>
            <p:ph type="dt" sz="half" idx="10"/>
          </p:nvPr>
        </p:nvSpPr>
        <p:spPr>
          <a:ln/>
        </p:spPr>
        <p:txBody>
          <a:bodyPr/>
          <a:lstStyle>
            <a:lvl1pPr>
              <a:defRPr/>
            </a:lvl1pPr>
          </a:lstStyle>
          <a:p>
            <a:pPr>
              <a:defRPr/>
            </a:pPr>
            <a:fld id="{B8804AC2-D9E8-4245-AAF2-93F70D77C504}" type="datetimeFigureOut">
              <a:rPr lang="en-US"/>
              <a:pPr>
                <a:defRPr/>
              </a:pPr>
              <a:t>12/9/2019</a:t>
            </a:fld>
            <a:endParaRPr lang="en-US" dirty="0"/>
          </a:p>
        </p:txBody>
      </p:sp>
      <p:sp>
        <p:nvSpPr>
          <p:cNvPr id="5" name="Rectangle 5">
            <a:extLst>
              <a:ext uri="{FF2B5EF4-FFF2-40B4-BE49-F238E27FC236}">
                <a16:creationId xmlns:a16="http://schemas.microsoft.com/office/drawing/2014/main" id="{79F3C27F-D0AD-4302-BDC0-842BD0C1C4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794A71-EC79-438D-9179-935974EDDAFF}"/>
              </a:ext>
            </a:extLst>
          </p:cNvPr>
          <p:cNvSpPr>
            <a:spLocks noGrp="1" noChangeArrowheads="1"/>
          </p:cNvSpPr>
          <p:nvPr>
            <p:ph type="sldNum" sz="quarter" idx="12"/>
          </p:nvPr>
        </p:nvSpPr>
        <p:spPr>
          <a:ln/>
        </p:spPr>
        <p:txBody>
          <a:bodyPr/>
          <a:lstStyle>
            <a:lvl1pPr>
              <a:defRPr/>
            </a:lvl1pPr>
          </a:lstStyle>
          <a:p>
            <a:fld id="{2D1A073F-79D8-4B21-A0BE-2CDF1ED291B7}" type="slidenum">
              <a:rPr lang="en-US" altLang="en-US"/>
              <a:pPr/>
              <a:t>‹#›</a:t>
            </a:fld>
            <a:endParaRPr lang="en-US" altLang="en-US"/>
          </a:p>
        </p:txBody>
      </p:sp>
    </p:spTree>
    <p:extLst>
      <p:ext uri="{BB962C8B-B14F-4D97-AF65-F5344CB8AC3E}">
        <p14:creationId xmlns:p14="http://schemas.microsoft.com/office/powerpoint/2010/main" val="412132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874AC37-49D6-427E-83B0-C503ADA2DEC4}"/>
              </a:ext>
            </a:extLst>
          </p:cNvPr>
          <p:cNvSpPr>
            <a:spLocks noGrp="1" noChangeArrowheads="1"/>
          </p:cNvSpPr>
          <p:nvPr>
            <p:ph type="dt" sz="half" idx="10"/>
          </p:nvPr>
        </p:nvSpPr>
        <p:spPr>
          <a:ln/>
        </p:spPr>
        <p:txBody>
          <a:bodyPr/>
          <a:lstStyle>
            <a:lvl1pPr>
              <a:defRPr/>
            </a:lvl1pPr>
          </a:lstStyle>
          <a:p>
            <a:pPr>
              <a:defRPr/>
            </a:pPr>
            <a:fld id="{B91C5CF0-1CCC-4DB4-A69F-3104A6D5D515}" type="datetimeFigureOut">
              <a:rPr lang="en-US"/>
              <a:pPr>
                <a:defRPr/>
              </a:pPr>
              <a:t>12/9/2019</a:t>
            </a:fld>
            <a:endParaRPr lang="en-US" dirty="0"/>
          </a:p>
        </p:txBody>
      </p:sp>
      <p:sp>
        <p:nvSpPr>
          <p:cNvPr id="5" name="Rectangle 5">
            <a:extLst>
              <a:ext uri="{FF2B5EF4-FFF2-40B4-BE49-F238E27FC236}">
                <a16:creationId xmlns:a16="http://schemas.microsoft.com/office/drawing/2014/main" id="{E393775E-B648-49CB-9CD8-0B8D0B2F2F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D2A5305-26AC-430E-B37E-444378E1D156}"/>
              </a:ext>
            </a:extLst>
          </p:cNvPr>
          <p:cNvSpPr>
            <a:spLocks noGrp="1" noChangeArrowheads="1"/>
          </p:cNvSpPr>
          <p:nvPr>
            <p:ph type="sldNum" sz="quarter" idx="12"/>
          </p:nvPr>
        </p:nvSpPr>
        <p:spPr>
          <a:ln/>
        </p:spPr>
        <p:txBody>
          <a:bodyPr/>
          <a:lstStyle>
            <a:lvl1pPr>
              <a:defRPr/>
            </a:lvl1pPr>
          </a:lstStyle>
          <a:p>
            <a:fld id="{DB4FF574-8E44-43A7-9CFC-3FAAD518F3D1}" type="slidenum">
              <a:rPr lang="en-US" altLang="en-US"/>
              <a:pPr/>
              <a:t>‹#›</a:t>
            </a:fld>
            <a:endParaRPr lang="en-US" altLang="en-US"/>
          </a:p>
        </p:txBody>
      </p:sp>
    </p:spTree>
    <p:extLst>
      <p:ext uri="{BB962C8B-B14F-4D97-AF65-F5344CB8AC3E}">
        <p14:creationId xmlns:p14="http://schemas.microsoft.com/office/powerpoint/2010/main" val="246751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A4AB473-C6D2-48E5-8F29-7E98B3F15BF7}"/>
              </a:ext>
            </a:extLst>
          </p:cNvPr>
          <p:cNvSpPr>
            <a:spLocks noGrp="1" noChangeArrowheads="1"/>
          </p:cNvSpPr>
          <p:nvPr>
            <p:ph type="dt" sz="half" idx="10"/>
          </p:nvPr>
        </p:nvSpPr>
        <p:spPr>
          <a:ln/>
        </p:spPr>
        <p:txBody>
          <a:bodyPr/>
          <a:lstStyle>
            <a:lvl1pPr>
              <a:defRPr/>
            </a:lvl1pPr>
          </a:lstStyle>
          <a:p>
            <a:pPr>
              <a:defRPr/>
            </a:pPr>
            <a:fld id="{DAB0B48A-32B9-4EC2-BAE1-82408E146132}" type="datetimeFigureOut">
              <a:rPr lang="en-US"/>
              <a:pPr>
                <a:defRPr/>
              </a:pPr>
              <a:t>12/9/2019</a:t>
            </a:fld>
            <a:endParaRPr lang="en-US" dirty="0"/>
          </a:p>
        </p:txBody>
      </p:sp>
      <p:sp>
        <p:nvSpPr>
          <p:cNvPr id="5" name="Rectangle 5">
            <a:extLst>
              <a:ext uri="{FF2B5EF4-FFF2-40B4-BE49-F238E27FC236}">
                <a16:creationId xmlns:a16="http://schemas.microsoft.com/office/drawing/2014/main" id="{15B56115-90A8-415C-9D55-A5705DFE68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28EC20-6ED9-45C9-B9D4-EFE8AFB343B4}"/>
              </a:ext>
            </a:extLst>
          </p:cNvPr>
          <p:cNvSpPr>
            <a:spLocks noGrp="1" noChangeArrowheads="1"/>
          </p:cNvSpPr>
          <p:nvPr>
            <p:ph type="sldNum" sz="quarter" idx="12"/>
          </p:nvPr>
        </p:nvSpPr>
        <p:spPr>
          <a:ln/>
        </p:spPr>
        <p:txBody>
          <a:bodyPr/>
          <a:lstStyle>
            <a:lvl1pPr>
              <a:defRPr/>
            </a:lvl1pPr>
          </a:lstStyle>
          <a:p>
            <a:fld id="{B34F6D93-0266-4F6D-9AC3-62F1EC16EFD0}" type="slidenum">
              <a:rPr lang="en-US" altLang="en-US"/>
              <a:pPr/>
              <a:t>‹#›</a:t>
            </a:fld>
            <a:endParaRPr lang="en-US" altLang="en-US"/>
          </a:p>
        </p:txBody>
      </p:sp>
    </p:spTree>
    <p:extLst>
      <p:ext uri="{BB962C8B-B14F-4D97-AF65-F5344CB8AC3E}">
        <p14:creationId xmlns:p14="http://schemas.microsoft.com/office/powerpoint/2010/main" val="1407486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22473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27450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17999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76682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02530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3902985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2425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3495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8B94440-4CD6-4224-9274-E878EE46CD98}"/>
              </a:ext>
            </a:extLst>
          </p:cNvPr>
          <p:cNvSpPr>
            <a:spLocks noGrp="1" noChangeArrowheads="1"/>
          </p:cNvSpPr>
          <p:nvPr>
            <p:ph type="dt" sz="half" idx="10"/>
          </p:nvPr>
        </p:nvSpPr>
        <p:spPr>
          <a:ln/>
        </p:spPr>
        <p:txBody>
          <a:bodyPr/>
          <a:lstStyle>
            <a:lvl1pPr>
              <a:defRPr/>
            </a:lvl1pPr>
          </a:lstStyle>
          <a:p>
            <a:pPr>
              <a:defRPr/>
            </a:pPr>
            <a:fld id="{2ABB6CCA-2308-4331-BB61-8007FDA61C10}" type="datetimeFigureOut">
              <a:rPr lang="en-US"/>
              <a:pPr>
                <a:defRPr/>
              </a:pPr>
              <a:t>12/9/2019</a:t>
            </a:fld>
            <a:endParaRPr lang="en-US" dirty="0"/>
          </a:p>
        </p:txBody>
      </p:sp>
      <p:sp>
        <p:nvSpPr>
          <p:cNvPr id="5" name="Rectangle 5">
            <a:extLst>
              <a:ext uri="{FF2B5EF4-FFF2-40B4-BE49-F238E27FC236}">
                <a16:creationId xmlns:a16="http://schemas.microsoft.com/office/drawing/2014/main" id="{F0BB3B8D-CF7E-47B9-AD71-DE3B1F4DCB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8DFD0E8-1D96-4C1E-B891-BF317FA202F4}"/>
              </a:ext>
            </a:extLst>
          </p:cNvPr>
          <p:cNvSpPr>
            <a:spLocks noGrp="1" noChangeArrowheads="1"/>
          </p:cNvSpPr>
          <p:nvPr>
            <p:ph type="sldNum" sz="quarter" idx="12"/>
          </p:nvPr>
        </p:nvSpPr>
        <p:spPr>
          <a:ln/>
        </p:spPr>
        <p:txBody>
          <a:bodyPr/>
          <a:lstStyle>
            <a:lvl1pPr>
              <a:defRPr/>
            </a:lvl1pPr>
          </a:lstStyle>
          <a:p>
            <a:fld id="{4BA1D1A7-6C67-4247-AE55-D99AA93144BD}" type="slidenum">
              <a:rPr lang="en-US" altLang="en-US"/>
              <a:pPr/>
              <a:t>‹#›</a:t>
            </a:fld>
            <a:endParaRPr lang="en-US" altLang="en-US"/>
          </a:p>
        </p:txBody>
      </p:sp>
    </p:spTree>
    <p:extLst>
      <p:ext uri="{BB962C8B-B14F-4D97-AF65-F5344CB8AC3E}">
        <p14:creationId xmlns:p14="http://schemas.microsoft.com/office/powerpoint/2010/main" val="36228507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10916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19440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303655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Box 2"/>
          <p:cNvSpPr txBox="1"/>
          <p:nvPr userDrawn="1"/>
        </p:nvSpPr>
        <p:spPr>
          <a:xfrm>
            <a:off x="0" y="-1"/>
            <a:ext cx="9144000" cy="1295997"/>
          </a:xfrm>
          <a:prstGeom prst="rect">
            <a:avLst/>
          </a:prstGeom>
          <a:solidFill>
            <a:srgbClr val="004964"/>
          </a:solidFill>
        </p:spPr>
        <p:txBody>
          <a:bodyPr wrap="square" rtlCol="0">
            <a:spAutoFit/>
          </a:bodyPr>
          <a:lstStyle/>
          <a:p>
            <a:endParaRPr lang="en-US" dirty="0"/>
          </a:p>
        </p:txBody>
      </p:sp>
      <p:pic>
        <p:nvPicPr>
          <p:cNvPr id="4" name="Picture 3" descr="FQM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171740"/>
            <a:ext cx="2123728" cy="953004"/>
          </a:xfrm>
          <a:prstGeom prst="rect">
            <a:avLst/>
          </a:prstGeom>
        </p:spPr>
      </p:pic>
    </p:spTree>
    <p:extLst>
      <p:ext uri="{BB962C8B-B14F-4D97-AF65-F5344CB8AC3E}">
        <p14:creationId xmlns:p14="http://schemas.microsoft.com/office/powerpoint/2010/main" val="5959231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TextBox 2"/>
          <p:cNvSpPr txBox="1"/>
          <p:nvPr userDrawn="1"/>
        </p:nvSpPr>
        <p:spPr>
          <a:xfrm>
            <a:off x="251520" y="220808"/>
            <a:ext cx="8640960" cy="467999"/>
          </a:xfrm>
          <a:prstGeom prst="rect">
            <a:avLst/>
          </a:prstGeom>
          <a:solidFill>
            <a:srgbClr val="004964"/>
          </a:solidFill>
        </p:spPr>
        <p:txBody>
          <a:bodyPr wrap="square" rtlCol="0">
            <a:spAutoFit/>
          </a:bodyPr>
          <a:lstStyle/>
          <a:p>
            <a:endParaRPr lang="en-US" dirty="0"/>
          </a:p>
        </p:txBody>
      </p:sp>
      <p:pic>
        <p:nvPicPr>
          <p:cNvPr id="4" name="Picture 3" descr="FQM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789166" cy="354131"/>
          </a:xfrm>
          <a:prstGeom prst="rect">
            <a:avLst/>
          </a:prstGeom>
        </p:spPr>
      </p:pic>
    </p:spTree>
    <p:extLst>
      <p:ext uri="{BB962C8B-B14F-4D97-AF65-F5344CB8AC3E}">
        <p14:creationId xmlns:p14="http://schemas.microsoft.com/office/powerpoint/2010/main" val="42485832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9E1725-D717-4ED3-B05E-7690CF95AEA0}" type="datetimeFigureOut">
              <a:rPr lang="en-GB" smtClean="0"/>
              <a:t>09/12/2019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8FBF12-6AAD-4432-8821-D4D63D5BFA45}" type="slidenum">
              <a:rPr lang="en-GB" smtClean="0"/>
              <a:t>‹#›</a:t>
            </a:fld>
            <a:endParaRPr lang="en-GB"/>
          </a:p>
        </p:txBody>
      </p:sp>
    </p:spTree>
    <p:extLst>
      <p:ext uri="{BB962C8B-B14F-4D97-AF65-F5344CB8AC3E}">
        <p14:creationId xmlns:p14="http://schemas.microsoft.com/office/powerpoint/2010/main" val="256523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8BC2839-391A-423B-A30D-5E7A463D1230}"/>
              </a:ext>
            </a:extLst>
          </p:cNvPr>
          <p:cNvSpPr>
            <a:spLocks noGrp="1" noChangeArrowheads="1"/>
          </p:cNvSpPr>
          <p:nvPr>
            <p:ph type="dt" sz="half" idx="10"/>
          </p:nvPr>
        </p:nvSpPr>
        <p:spPr>
          <a:ln/>
        </p:spPr>
        <p:txBody>
          <a:bodyPr/>
          <a:lstStyle>
            <a:lvl1pPr>
              <a:defRPr/>
            </a:lvl1pPr>
          </a:lstStyle>
          <a:p>
            <a:pPr>
              <a:defRPr/>
            </a:pPr>
            <a:fld id="{AFF48448-CCA5-4839-98C9-244339AAAD97}" type="datetimeFigureOut">
              <a:rPr lang="en-US"/>
              <a:pPr>
                <a:defRPr/>
              </a:pPr>
              <a:t>12/9/2019</a:t>
            </a:fld>
            <a:endParaRPr lang="en-US" dirty="0"/>
          </a:p>
        </p:txBody>
      </p:sp>
      <p:sp>
        <p:nvSpPr>
          <p:cNvPr id="5" name="Rectangle 5">
            <a:extLst>
              <a:ext uri="{FF2B5EF4-FFF2-40B4-BE49-F238E27FC236}">
                <a16:creationId xmlns:a16="http://schemas.microsoft.com/office/drawing/2014/main" id="{31E9B8AA-2FC2-42D3-8BD3-430D10383BC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474342-A265-465B-99F4-514D97527061}"/>
              </a:ext>
            </a:extLst>
          </p:cNvPr>
          <p:cNvSpPr>
            <a:spLocks noGrp="1" noChangeArrowheads="1"/>
          </p:cNvSpPr>
          <p:nvPr>
            <p:ph type="sldNum" sz="quarter" idx="12"/>
          </p:nvPr>
        </p:nvSpPr>
        <p:spPr>
          <a:ln/>
        </p:spPr>
        <p:txBody>
          <a:bodyPr/>
          <a:lstStyle>
            <a:lvl1pPr>
              <a:defRPr/>
            </a:lvl1pPr>
          </a:lstStyle>
          <a:p>
            <a:fld id="{A7667D24-7419-4D13-B148-2006C53E19A3}" type="slidenum">
              <a:rPr lang="en-US" altLang="en-US"/>
              <a:pPr/>
              <a:t>‹#›</a:t>
            </a:fld>
            <a:endParaRPr lang="en-US" altLang="en-US"/>
          </a:p>
        </p:txBody>
      </p:sp>
    </p:spTree>
    <p:extLst>
      <p:ext uri="{BB962C8B-B14F-4D97-AF65-F5344CB8AC3E}">
        <p14:creationId xmlns:p14="http://schemas.microsoft.com/office/powerpoint/2010/main" val="314698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DC1B4B83-FF25-4F61-8684-A243B15B8DD1}"/>
              </a:ext>
            </a:extLst>
          </p:cNvPr>
          <p:cNvSpPr>
            <a:spLocks noGrp="1" noChangeArrowheads="1"/>
          </p:cNvSpPr>
          <p:nvPr>
            <p:ph type="dt" sz="half" idx="10"/>
          </p:nvPr>
        </p:nvSpPr>
        <p:spPr>
          <a:ln/>
        </p:spPr>
        <p:txBody>
          <a:bodyPr/>
          <a:lstStyle>
            <a:lvl1pPr>
              <a:defRPr/>
            </a:lvl1pPr>
          </a:lstStyle>
          <a:p>
            <a:pPr>
              <a:defRPr/>
            </a:pPr>
            <a:fld id="{C0D4B15F-D4CC-48CC-9456-C908B001FFAF}" type="datetimeFigureOut">
              <a:rPr lang="en-US"/>
              <a:pPr>
                <a:defRPr/>
              </a:pPr>
              <a:t>12/9/2019</a:t>
            </a:fld>
            <a:endParaRPr lang="en-US" dirty="0"/>
          </a:p>
        </p:txBody>
      </p:sp>
      <p:sp>
        <p:nvSpPr>
          <p:cNvPr id="6" name="Rectangle 5">
            <a:extLst>
              <a:ext uri="{FF2B5EF4-FFF2-40B4-BE49-F238E27FC236}">
                <a16:creationId xmlns:a16="http://schemas.microsoft.com/office/drawing/2014/main" id="{6E0DCF36-6EFC-4F52-9F07-01D75C7AA0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765EE53-785E-4BDB-B637-7A472649E44C}"/>
              </a:ext>
            </a:extLst>
          </p:cNvPr>
          <p:cNvSpPr>
            <a:spLocks noGrp="1" noChangeArrowheads="1"/>
          </p:cNvSpPr>
          <p:nvPr>
            <p:ph type="sldNum" sz="quarter" idx="12"/>
          </p:nvPr>
        </p:nvSpPr>
        <p:spPr>
          <a:ln/>
        </p:spPr>
        <p:txBody>
          <a:bodyPr/>
          <a:lstStyle>
            <a:lvl1pPr>
              <a:defRPr/>
            </a:lvl1pPr>
          </a:lstStyle>
          <a:p>
            <a:fld id="{E2B72E8C-F502-4857-B861-F71FB5C2C69D}" type="slidenum">
              <a:rPr lang="en-US" altLang="en-US"/>
              <a:pPr/>
              <a:t>‹#›</a:t>
            </a:fld>
            <a:endParaRPr lang="en-US" altLang="en-US"/>
          </a:p>
        </p:txBody>
      </p:sp>
    </p:spTree>
    <p:extLst>
      <p:ext uri="{BB962C8B-B14F-4D97-AF65-F5344CB8AC3E}">
        <p14:creationId xmlns:p14="http://schemas.microsoft.com/office/powerpoint/2010/main" val="348213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FAD45056-F321-4ECD-91DC-7E1989CE5C83}"/>
              </a:ext>
            </a:extLst>
          </p:cNvPr>
          <p:cNvSpPr>
            <a:spLocks noGrp="1" noChangeArrowheads="1"/>
          </p:cNvSpPr>
          <p:nvPr>
            <p:ph type="dt" sz="half" idx="10"/>
          </p:nvPr>
        </p:nvSpPr>
        <p:spPr>
          <a:ln/>
        </p:spPr>
        <p:txBody>
          <a:bodyPr/>
          <a:lstStyle>
            <a:lvl1pPr>
              <a:defRPr/>
            </a:lvl1pPr>
          </a:lstStyle>
          <a:p>
            <a:pPr>
              <a:defRPr/>
            </a:pPr>
            <a:fld id="{F481CDB4-84AF-4C06-9B7E-6B367FE946C9}" type="datetimeFigureOut">
              <a:rPr lang="en-US"/>
              <a:pPr>
                <a:defRPr/>
              </a:pPr>
              <a:t>12/9/2019</a:t>
            </a:fld>
            <a:endParaRPr lang="en-US" dirty="0"/>
          </a:p>
        </p:txBody>
      </p:sp>
      <p:sp>
        <p:nvSpPr>
          <p:cNvPr id="8" name="Rectangle 5">
            <a:extLst>
              <a:ext uri="{FF2B5EF4-FFF2-40B4-BE49-F238E27FC236}">
                <a16:creationId xmlns:a16="http://schemas.microsoft.com/office/drawing/2014/main" id="{C46F2C45-0DC7-40A9-BE40-ACC6DD411A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BFCBA412-853F-4BE7-9F31-08FF6F58827D}"/>
              </a:ext>
            </a:extLst>
          </p:cNvPr>
          <p:cNvSpPr>
            <a:spLocks noGrp="1" noChangeArrowheads="1"/>
          </p:cNvSpPr>
          <p:nvPr>
            <p:ph type="sldNum" sz="quarter" idx="12"/>
          </p:nvPr>
        </p:nvSpPr>
        <p:spPr>
          <a:ln/>
        </p:spPr>
        <p:txBody>
          <a:bodyPr/>
          <a:lstStyle>
            <a:lvl1pPr>
              <a:defRPr/>
            </a:lvl1pPr>
          </a:lstStyle>
          <a:p>
            <a:fld id="{D85E2D67-7A3F-4C4E-A9DD-47BC9B022416}" type="slidenum">
              <a:rPr lang="en-US" altLang="en-US"/>
              <a:pPr/>
              <a:t>‹#›</a:t>
            </a:fld>
            <a:endParaRPr lang="en-US" altLang="en-US"/>
          </a:p>
        </p:txBody>
      </p:sp>
    </p:spTree>
    <p:extLst>
      <p:ext uri="{BB962C8B-B14F-4D97-AF65-F5344CB8AC3E}">
        <p14:creationId xmlns:p14="http://schemas.microsoft.com/office/powerpoint/2010/main" val="1299277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05130331-C6C5-4757-BA78-0613BC288A9A}"/>
              </a:ext>
            </a:extLst>
          </p:cNvPr>
          <p:cNvSpPr>
            <a:spLocks noGrp="1" noChangeArrowheads="1"/>
          </p:cNvSpPr>
          <p:nvPr>
            <p:ph type="dt" sz="half" idx="10"/>
          </p:nvPr>
        </p:nvSpPr>
        <p:spPr>
          <a:ln/>
        </p:spPr>
        <p:txBody>
          <a:bodyPr/>
          <a:lstStyle>
            <a:lvl1pPr>
              <a:defRPr/>
            </a:lvl1pPr>
          </a:lstStyle>
          <a:p>
            <a:pPr>
              <a:defRPr/>
            </a:pPr>
            <a:fld id="{7F2CD239-4BD7-4D81-B942-18EBEE2FE601}" type="datetimeFigureOut">
              <a:rPr lang="en-US"/>
              <a:pPr>
                <a:defRPr/>
              </a:pPr>
              <a:t>12/9/2019</a:t>
            </a:fld>
            <a:endParaRPr lang="en-US" dirty="0"/>
          </a:p>
        </p:txBody>
      </p:sp>
      <p:sp>
        <p:nvSpPr>
          <p:cNvPr id="4" name="Rectangle 5">
            <a:extLst>
              <a:ext uri="{FF2B5EF4-FFF2-40B4-BE49-F238E27FC236}">
                <a16:creationId xmlns:a16="http://schemas.microsoft.com/office/drawing/2014/main" id="{1EF62778-FC9D-49DE-A398-59D975CF39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DD56912-8618-4E29-955E-4FD7B97C60BE}"/>
              </a:ext>
            </a:extLst>
          </p:cNvPr>
          <p:cNvSpPr>
            <a:spLocks noGrp="1" noChangeArrowheads="1"/>
          </p:cNvSpPr>
          <p:nvPr>
            <p:ph type="sldNum" sz="quarter" idx="12"/>
          </p:nvPr>
        </p:nvSpPr>
        <p:spPr>
          <a:ln/>
        </p:spPr>
        <p:txBody>
          <a:bodyPr/>
          <a:lstStyle>
            <a:lvl1pPr>
              <a:defRPr/>
            </a:lvl1pPr>
          </a:lstStyle>
          <a:p>
            <a:fld id="{2B141276-ACE8-4F77-A4AB-A3ECC4E94FB8}" type="slidenum">
              <a:rPr lang="en-US" altLang="en-US"/>
              <a:pPr/>
              <a:t>‹#›</a:t>
            </a:fld>
            <a:endParaRPr lang="en-US" altLang="en-US"/>
          </a:p>
        </p:txBody>
      </p:sp>
    </p:spTree>
    <p:extLst>
      <p:ext uri="{BB962C8B-B14F-4D97-AF65-F5344CB8AC3E}">
        <p14:creationId xmlns:p14="http://schemas.microsoft.com/office/powerpoint/2010/main" val="3757102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6C85093-D535-4CCB-B092-133EB4B3A150}"/>
              </a:ext>
            </a:extLst>
          </p:cNvPr>
          <p:cNvSpPr>
            <a:spLocks noGrp="1" noChangeArrowheads="1"/>
          </p:cNvSpPr>
          <p:nvPr>
            <p:ph type="dt" sz="half" idx="10"/>
          </p:nvPr>
        </p:nvSpPr>
        <p:spPr>
          <a:ln/>
        </p:spPr>
        <p:txBody>
          <a:bodyPr/>
          <a:lstStyle>
            <a:lvl1pPr>
              <a:defRPr/>
            </a:lvl1pPr>
          </a:lstStyle>
          <a:p>
            <a:pPr>
              <a:defRPr/>
            </a:pPr>
            <a:fld id="{79CE49C3-91C3-4E4C-81C8-E62A81AB8B47}" type="datetimeFigureOut">
              <a:rPr lang="en-US"/>
              <a:pPr>
                <a:defRPr/>
              </a:pPr>
              <a:t>12/9/2019</a:t>
            </a:fld>
            <a:endParaRPr lang="en-US" dirty="0"/>
          </a:p>
        </p:txBody>
      </p:sp>
      <p:sp>
        <p:nvSpPr>
          <p:cNvPr id="3" name="Rectangle 5">
            <a:extLst>
              <a:ext uri="{FF2B5EF4-FFF2-40B4-BE49-F238E27FC236}">
                <a16:creationId xmlns:a16="http://schemas.microsoft.com/office/drawing/2014/main" id="{28E67084-01E1-43C2-BC39-F8F2D9A01E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445773F-C535-473B-A177-1362BE235A09}"/>
              </a:ext>
            </a:extLst>
          </p:cNvPr>
          <p:cNvSpPr>
            <a:spLocks noGrp="1" noChangeArrowheads="1"/>
          </p:cNvSpPr>
          <p:nvPr>
            <p:ph type="sldNum" sz="quarter" idx="12"/>
          </p:nvPr>
        </p:nvSpPr>
        <p:spPr>
          <a:ln/>
        </p:spPr>
        <p:txBody>
          <a:bodyPr/>
          <a:lstStyle>
            <a:lvl1pPr>
              <a:defRPr/>
            </a:lvl1pPr>
          </a:lstStyle>
          <a:p>
            <a:fld id="{41F7C349-89DD-4967-B66B-F0526570A29E}" type="slidenum">
              <a:rPr lang="en-US" altLang="en-US"/>
              <a:pPr/>
              <a:t>‹#›</a:t>
            </a:fld>
            <a:endParaRPr lang="en-US" altLang="en-US"/>
          </a:p>
        </p:txBody>
      </p:sp>
    </p:spTree>
    <p:extLst>
      <p:ext uri="{BB962C8B-B14F-4D97-AF65-F5344CB8AC3E}">
        <p14:creationId xmlns:p14="http://schemas.microsoft.com/office/powerpoint/2010/main" val="3259808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CC17F32-1B49-4292-B506-5CDA5FA3B429}"/>
              </a:ext>
            </a:extLst>
          </p:cNvPr>
          <p:cNvSpPr>
            <a:spLocks noGrp="1" noChangeArrowheads="1"/>
          </p:cNvSpPr>
          <p:nvPr>
            <p:ph type="dt" sz="half" idx="10"/>
          </p:nvPr>
        </p:nvSpPr>
        <p:spPr>
          <a:ln/>
        </p:spPr>
        <p:txBody>
          <a:bodyPr/>
          <a:lstStyle>
            <a:lvl1pPr>
              <a:defRPr/>
            </a:lvl1pPr>
          </a:lstStyle>
          <a:p>
            <a:pPr>
              <a:defRPr/>
            </a:pPr>
            <a:fld id="{70769A1D-5D6D-4771-9CF2-6AEF2D768C8B}" type="datetimeFigureOut">
              <a:rPr lang="en-US"/>
              <a:pPr>
                <a:defRPr/>
              </a:pPr>
              <a:t>12/9/2019</a:t>
            </a:fld>
            <a:endParaRPr lang="en-US" dirty="0"/>
          </a:p>
        </p:txBody>
      </p:sp>
      <p:sp>
        <p:nvSpPr>
          <p:cNvPr id="6" name="Rectangle 5">
            <a:extLst>
              <a:ext uri="{FF2B5EF4-FFF2-40B4-BE49-F238E27FC236}">
                <a16:creationId xmlns:a16="http://schemas.microsoft.com/office/drawing/2014/main" id="{E7C146BB-6F0C-4DD9-B224-C801D3D4F2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0294173-12C3-4408-BF4C-42E9E1949D2F}"/>
              </a:ext>
            </a:extLst>
          </p:cNvPr>
          <p:cNvSpPr>
            <a:spLocks noGrp="1" noChangeArrowheads="1"/>
          </p:cNvSpPr>
          <p:nvPr>
            <p:ph type="sldNum" sz="quarter" idx="12"/>
          </p:nvPr>
        </p:nvSpPr>
        <p:spPr>
          <a:ln/>
        </p:spPr>
        <p:txBody>
          <a:bodyPr/>
          <a:lstStyle>
            <a:lvl1pPr>
              <a:defRPr/>
            </a:lvl1pPr>
          </a:lstStyle>
          <a:p>
            <a:fld id="{88C653E9-63E0-44BF-BE8D-4A07F3D16966}" type="slidenum">
              <a:rPr lang="en-US" altLang="en-US"/>
              <a:pPr/>
              <a:t>‹#›</a:t>
            </a:fld>
            <a:endParaRPr lang="en-US" altLang="en-US"/>
          </a:p>
        </p:txBody>
      </p:sp>
    </p:spTree>
    <p:extLst>
      <p:ext uri="{BB962C8B-B14F-4D97-AF65-F5344CB8AC3E}">
        <p14:creationId xmlns:p14="http://schemas.microsoft.com/office/powerpoint/2010/main" val="4268745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BD6E39D-7C20-4717-8B39-5704023A1BDA}"/>
              </a:ext>
            </a:extLst>
          </p:cNvPr>
          <p:cNvSpPr>
            <a:spLocks noGrp="1" noChangeArrowheads="1"/>
          </p:cNvSpPr>
          <p:nvPr>
            <p:ph type="dt" sz="half" idx="10"/>
          </p:nvPr>
        </p:nvSpPr>
        <p:spPr>
          <a:ln/>
        </p:spPr>
        <p:txBody>
          <a:bodyPr/>
          <a:lstStyle>
            <a:lvl1pPr>
              <a:defRPr/>
            </a:lvl1pPr>
          </a:lstStyle>
          <a:p>
            <a:pPr>
              <a:defRPr/>
            </a:pPr>
            <a:fld id="{3D4CDD16-8F90-4AB7-B742-65A4150AC655}" type="datetimeFigureOut">
              <a:rPr lang="en-US"/>
              <a:pPr>
                <a:defRPr/>
              </a:pPr>
              <a:t>12/9/2019</a:t>
            </a:fld>
            <a:endParaRPr lang="en-US" dirty="0"/>
          </a:p>
        </p:txBody>
      </p:sp>
      <p:sp>
        <p:nvSpPr>
          <p:cNvPr id="6" name="Rectangle 5">
            <a:extLst>
              <a:ext uri="{FF2B5EF4-FFF2-40B4-BE49-F238E27FC236}">
                <a16:creationId xmlns:a16="http://schemas.microsoft.com/office/drawing/2014/main" id="{4336229D-A7A9-491E-B7A9-05C766D628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FAFCBB2-5BFF-40FF-92FC-22A18346FC5C}"/>
              </a:ext>
            </a:extLst>
          </p:cNvPr>
          <p:cNvSpPr>
            <a:spLocks noGrp="1" noChangeArrowheads="1"/>
          </p:cNvSpPr>
          <p:nvPr>
            <p:ph type="sldNum" sz="quarter" idx="12"/>
          </p:nvPr>
        </p:nvSpPr>
        <p:spPr>
          <a:ln/>
        </p:spPr>
        <p:txBody>
          <a:bodyPr/>
          <a:lstStyle>
            <a:lvl1pPr>
              <a:defRPr/>
            </a:lvl1pPr>
          </a:lstStyle>
          <a:p>
            <a:fld id="{F87A5471-79A6-4071-B6F0-362BB089996C}" type="slidenum">
              <a:rPr lang="en-US" altLang="en-US"/>
              <a:pPr/>
              <a:t>‹#›</a:t>
            </a:fld>
            <a:endParaRPr lang="en-US" altLang="en-US"/>
          </a:p>
        </p:txBody>
      </p:sp>
    </p:spTree>
    <p:extLst>
      <p:ext uri="{BB962C8B-B14F-4D97-AF65-F5344CB8AC3E}">
        <p14:creationId xmlns:p14="http://schemas.microsoft.com/office/powerpoint/2010/main" val="3899569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32C2A2F-1F53-4E15-BEA7-DE147B70CB7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a:extLst>
              <a:ext uri="{FF2B5EF4-FFF2-40B4-BE49-F238E27FC236}">
                <a16:creationId xmlns:a16="http://schemas.microsoft.com/office/drawing/2014/main" id="{E72E28AB-0804-4562-B690-50063DC4AA6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6116" name="Rectangle 4">
            <a:extLst>
              <a:ext uri="{FF2B5EF4-FFF2-40B4-BE49-F238E27FC236}">
                <a16:creationId xmlns:a16="http://schemas.microsoft.com/office/drawing/2014/main" id="{DF8E6C1B-B3CC-4052-A185-67766D2F7B07}"/>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ea typeface="Lucida Sans Unicode" pitchFamily="34" charset="0"/>
              </a:defRPr>
            </a:lvl1pPr>
          </a:lstStyle>
          <a:p>
            <a:pPr>
              <a:defRPr/>
            </a:pPr>
            <a:fld id="{2A086816-D52A-42A8-BF9E-E4AD4444C1CB}" type="datetimeFigureOut">
              <a:rPr lang="en-US"/>
              <a:pPr>
                <a:defRPr/>
              </a:pPr>
              <a:t>12/9/2019</a:t>
            </a:fld>
            <a:endParaRPr lang="en-US" dirty="0"/>
          </a:p>
        </p:txBody>
      </p:sp>
      <p:sp>
        <p:nvSpPr>
          <p:cNvPr id="346117" name="Rectangle 5">
            <a:extLst>
              <a:ext uri="{FF2B5EF4-FFF2-40B4-BE49-F238E27FC236}">
                <a16:creationId xmlns:a16="http://schemas.microsoft.com/office/drawing/2014/main" id="{F9632CC9-208D-4BDF-8F0D-762B45668AF5}"/>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ea typeface="Lucida Sans Unicode" pitchFamily="34" charset="0"/>
              </a:defRPr>
            </a:lvl1pPr>
          </a:lstStyle>
          <a:p>
            <a:pPr>
              <a:defRPr/>
            </a:pPr>
            <a:endParaRPr lang="en-US"/>
          </a:p>
        </p:txBody>
      </p:sp>
      <p:sp>
        <p:nvSpPr>
          <p:cNvPr id="346118" name="Rectangle 6">
            <a:extLst>
              <a:ext uri="{FF2B5EF4-FFF2-40B4-BE49-F238E27FC236}">
                <a16:creationId xmlns:a16="http://schemas.microsoft.com/office/drawing/2014/main" id="{8C768173-DA48-4DF1-A04C-8CC65B35B5FD}"/>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3A66909E-E054-42B0-975E-70067D40BFD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53" r:id="rId1"/>
    <p:sldLayoutId id="2147484052" r:id="rId2"/>
    <p:sldLayoutId id="2147484051" r:id="rId3"/>
    <p:sldLayoutId id="2147484050" r:id="rId4"/>
    <p:sldLayoutId id="2147484049" r:id="rId5"/>
    <p:sldLayoutId id="2147484048" r:id="rId6"/>
    <p:sldLayoutId id="2147484047" r:id="rId7"/>
    <p:sldLayoutId id="2147484046" r:id="rId8"/>
    <p:sldLayoutId id="2147484045" r:id="rId9"/>
    <p:sldLayoutId id="2147484044" r:id="rId10"/>
    <p:sldLayoutId id="21474840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a:extLst>
              <a:ext uri="{FF2B5EF4-FFF2-40B4-BE49-F238E27FC236}">
                <a16:creationId xmlns:a16="http://schemas.microsoft.com/office/drawing/2014/main" id="{EC34C190-0878-42F4-9251-4C7A5C4CAFE0}"/>
              </a:ext>
            </a:extLst>
          </p:cNvPr>
          <p:cNvSpPr>
            <a:spLocks noChangeArrowheads="1"/>
          </p:cNvSpPr>
          <p:nvPr userDrawn="1"/>
        </p:nvSpPr>
        <p:spPr bwMode="auto">
          <a:xfrm>
            <a:off x="0" y="0"/>
            <a:ext cx="611188" cy="6858000"/>
          </a:xfrm>
          <a:prstGeom prst="rect">
            <a:avLst/>
          </a:prstGeom>
          <a:solidFill>
            <a:srgbClr val="0D4962"/>
          </a:solidFill>
          <a:ln w="9525">
            <a:solidFill>
              <a:srgbClr val="000000"/>
            </a:solidFill>
            <a:miter lim="800000"/>
            <a:headEnd/>
            <a:tailEnd/>
          </a:ln>
        </p:spPr>
        <p:txBody>
          <a:bodyPr/>
          <a:lstStyle/>
          <a:p>
            <a:pPr defTabSz="914400" eaLnBrk="1" hangingPunct="1">
              <a:lnSpc>
                <a:spcPct val="100000"/>
              </a:lnSpc>
              <a:buClrTx/>
              <a:buSzTx/>
              <a:buFontTx/>
              <a:buNone/>
              <a:defRPr/>
            </a:pPr>
            <a:endParaRPr lang="en-US" sz="2000">
              <a:solidFill>
                <a:schemeClr val="tx1"/>
              </a:solidFill>
              <a:latin typeface="Arial" charset="0"/>
              <a:ea typeface="Lucida Sans Unicode" pitchFamily="34" charset="0"/>
            </a:endParaRPr>
          </a:p>
        </p:txBody>
      </p:sp>
      <p:sp>
        <p:nvSpPr>
          <p:cNvPr id="3075" name="Rectangle 4">
            <a:extLst>
              <a:ext uri="{FF2B5EF4-FFF2-40B4-BE49-F238E27FC236}">
                <a16:creationId xmlns:a16="http://schemas.microsoft.com/office/drawing/2014/main" id="{1D0022B8-208B-44DC-B8D2-3FDA97122EBD}"/>
              </a:ext>
            </a:extLst>
          </p:cNvPr>
          <p:cNvSpPr>
            <a:spLocks noChangeArrowheads="1"/>
          </p:cNvSpPr>
          <p:nvPr userDrawn="1"/>
        </p:nvSpPr>
        <p:spPr bwMode="auto">
          <a:xfrm flipH="1">
            <a:off x="611188" y="0"/>
            <a:ext cx="58737" cy="6858000"/>
          </a:xfrm>
          <a:prstGeom prst="rect">
            <a:avLst/>
          </a:prstGeom>
          <a:solidFill>
            <a:srgbClr val="DCE36D"/>
          </a:solidFill>
          <a:ln w="9525">
            <a:solidFill>
              <a:srgbClr val="D5E05F"/>
            </a:solidFill>
            <a:miter lim="800000"/>
            <a:headEnd/>
            <a:tailEnd/>
          </a:ln>
        </p:spPr>
        <p:txBody>
          <a:bodyPr/>
          <a:lstStyle/>
          <a:p>
            <a:pPr defTabSz="914400" eaLnBrk="1" hangingPunct="1">
              <a:lnSpc>
                <a:spcPct val="100000"/>
              </a:lnSpc>
              <a:buClrTx/>
              <a:buSzTx/>
              <a:buFontTx/>
              <a:buNone/>
              <a:defRPr/>
            </a:pPr>
            <a:endParaRPr lang="en-US" sz="2000">
              <a:solidFill>
                <a:schemeClr val="tx1"/>
              </a:solidFill>
              <a:latin typeface="Arial" charset="0"/>
              <a:ea typeface="Lucida Sans Unicode" pitchFamily="34" charset="0"/>
            </a:endParaRPr>
          </a:p>
        </p:txBody>
      </p:sp>
    </p:spTree>
  </p:cSld>
  <p:clrMap bg1="lt1" tx1="dk1" bg2="lt2" tx2="dk2" accent1="accent1" accent2="accent2" accent3="accent3" accent4="accent4" accent5="accent5" accent6="accent6" hlink="hlink" folHlink="folHlink"/>
  <p:sldLayoutIdLst>
    <p:sldLayoutId id="2147484064" r:id="rId1"/>
    <p:sldLayoutId id="2147484063" r:id="rId2"/>
    <p:sldLayoutId id="2147484062" r:id="rId3"/>
    <p:sldLayoutId id="2147484061" r:id="rId4"/>
    <p:sldLayoutId id="2147484060" r:id="rId5"/>
    <p:sldLayoutId id="2147484059" r:id="rId6"/>
    <p:sldLayoutId id="2147484058" r:id="rId7"/>
    <p:sldLayoutId id="2147484057" r:id="rId8"/>
    <p:sldLayoutId id="2147484056" r:id="rId9"/>
    <p:sldLayoutId id="2147484055" r:id="rId10"/>
    <p:sldLayoutId id="2147484054" r:id="rId11"/>
  </p:sldLayoutIdLst>
  <p:txStyles>
    <p:titleStyle>
      <a:lvl1pPr algn="ctr" rtl="0" eaLnBrk="0" fontAlgn="base" hangingPunct="0">
        <a:spcBef>
          <a:spcPct val="0"/>
        </a:spcBef>
        <a:spcAft>
          <a:spcPct val="0"/>
        </a:spcAft>
        <a:defRPr sz="4000">
          <a:solidFill>
            <a:schemeClr val="bg2"/>
          </a:solidFill>
          <a:latin typeface="+mj-lt"/>
          <a:ea typeface="+mj-ea"/>
          <a:cs typeface="+mj-cs"/>
        </a:defRPr>
      </a:lvl1pPr>
      <a:lvl2pPr algn="ctr" rtl="0" eaLnBrk="0" fontAlgn="base" hangingPunct="0">
        <a:spcBef>
          <a:spcPct val="0"/>
        </a:spcBef>
        <a:spcAft>
          <a:spcPct val="0"/>
        </a:spcAft>
        <a:defRPr sz="4000">
          <a:solidFill>
            <a:schemeClr val="bg2"/>
          </a:solidFill>
          <a:latin typeface="Verdana" pitchFamily="34" charset="0"/>
        </a:defRPr>
      </a:lvl2pPr>
      <a:lvl3pPr algn="ctr" rtl="0" eaLnBrk="0" fontAlgn="base" hangingPunct="0">
        <a:spcBef>
          <a:spcPct val="0"/>
        </a:spcBef>
        <a:spcAft>
          <a:spcPct val="0"/>
        </a:spcAft>
        <a:defRPr sz="4000">
          <a:solidFill>
            <a:schemeClr val="bg2"/>
          </a:solidFill>
          <a:latin typeface="Verdana" pitchFamily="34" charset="0"/>
        </a:defRPr>
      </a:lvl3pPr>
      <a:lvl4pPr algn="ctr" rtl="0" eaLnBrk="0" fontAlgn="base" hangingPunct="0">
        <a:spcBef>
          <a:spcPct val="0"/>
        </a:spcBef>
        <a:spcAft>
          <a:spcPct val="0"/>
        </a:spcAft>
        <a:defRPr sz="4000">
          <a:solidFill>
            <a:schemeClr val="bg2"/>
          </a:solidFill>
          <a:latin typeface="Verdana" pitchFamily="34" charset="0"/>
        </a:defRPr>
      </a:lvl4pPr>
      <a:lvl5pPr algn="ctr" rtl="0" eaLnBrk="0" fontAlgn="base" hangingPunct="0">
        <a:spcBef>
          <a:spcPct val="0"/>
        </a:spcBef>
        <a:spcAft>
          <a:spcPct val="0"/>
        </a:spcAft>
        <a:defRPr sz="4000">
          <a:solidFill>
            <a:schemeClr val="bg2"/>
          </a:solidFill>
          <a:latin typeface="Verdana" pitchFamily="34" charset="0"/>
        </a:defRPr>
      </a:lvl5pPr>
      <a:lvl6pPr marL="457200" algn="ctr" rtl="0" fontAlgn="base">
        <a:spcBef>
          <a:spcPct val="0"/>
        </a:spcBef>
        <a:spcAft>
          <a:spcPct val="0"/>
        </a:spcAft>
        <a:defRPr sz="4000">
          <a:solidFill>
            <a:schemeClr val="bg2"/>
          </a:solidFill>
          <a:latin typeface="Verdana" pitchFamily="34" charset="0"/>
        </a:defRPr>
      </a:lvl6pPr>
      <a:lvl7pPr marL="914400" algn="ctr" rtl="0" fontAlgn="base">
        <a:spcBef>
          <a:spcPct val="0"/>
        </a:spcBef>
        <a:spcAft>
          <a:spcPct val="0"/>
        </a:spcAft>
        <a:defRPr sz="4000">
          <a:solidFill>
            <a:schemeClr val="bg2"/>
          </a:solidFill>
          <a:latin typeface="Verdana" pitchFamily="34" charset="0"/>
        </a:defRPr>
      </a:lvl7pPr>
      <a:lvl8pPr marL="1371600" algn="ctr" rtl="0" fontAlgn="base">
        <a:spcBef>
          <a:spcPct val="0"/>
        </a:spcBef>
        <a:spcAft>
          <a:spcPct val="0"/>
        </a:spcAft>
        <a:defRPr sz="4000">
          <a:solidFill>
            <a:schemeClr val="bg2"/>
          </a:solidFill>
          <a:latin typeface="Verdana" pitchFamily="34" charset="0"/>
        </a:defRPr>
      </a:lvl8pPr>
      <a:lvl9pPr marL="1828800" algn="ctr" rtl="0" fontAlgn="base">
        <a:spcBef>
          <a:spcPct val="0"/>
        </a:spcBef>
        <a:spcAft>
          <a:spcPct val="0"/>
        </a:spcAft>
        <a:defRPr sz="4000">
          <a:solidFill>
            <a:schemeClr val="bg2"/>
          </a:solidFill>
          <a:latin typeface="Verdana" pitchFamily="34" charset="0"/>
        </a:defRPr>
      </a:lvl9pPr>
    </p:titleStyle>
    <p:bodyStyle>
      <a:lvl1pPr marL="342900" indent="-342900" algn="l" rtl="0" eaLnBrk="0" fontAlgn="base" hangingPunct="0">
        <a:spcBef>
          <a:spcPct val="20000"/>
        </a:spcBef>
        <a:spcAft>
          <a:spcPct val="0"/>
        </a:spcAft>
        <a:buBlip>
          <a:blip r:embed="rId13"/>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8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Arial" charset="0"/>
        </a:defRPr>
      </a:lvl4pPr>
      <a:lvl5pPr marL="2057400" indent="-228600" algn="l" rtl="0" eaLnBrk="0" fontAlgn="base" hangingPunct="0">
        <a:spcBef>
          <a:spcPct val="20000"/>
        </a:spcBef>
        <a:spcAft>
          <a:spcPct val="0"/>
        </a:spcAft>
        <a:buChar char="»"/>
        <a:defRPr sz="2000">
          <a:solidFill>
            <a:schemeClr val="bg2"/>
          </a:solidFill>
          <a:latin typeface="Arial" charset="0"/>
        </a:defRPr>
      </a:lvl5pPr>
      <a:lvl6pPr marL="2514600" indent="-228600" algn="l" rtl="0" fontAlgn="base">
        <a:spcBef>
          <a:spcPct val="20000"/>
        </a:spcBef>
        <a:spcAft>
          <a:spcPct val="0"/>
        </a:spcAft>
        <a:buChar char="»"/>
        <a:defRPr sz="2000">
          <a:solidFill>
            <a:schemeClr val="bg2"/>
          </a:solidFill>
          <a:latin typeface="Arial" charset="0"/>
        </a:defRPr>
      </a:lvl6pPr>
      <a:lvl7pPr marL="2971800" indent="-228600" algn="l" rtl="0" fontAlgn="base">
        <a:spcBef>
          <a:spcPct val="20000"/>
        </a:spcBef>
        <a:spcAft>
          <a:spcPct val="0"/>
        </a:spcAft>
        <a:buChar char="»"/>
        <a:defRPr sz="2000">
          <a:solidFill>
            <a:schemeClr val="bg2"/>
          </a:solidFill>
          <a:latin typeface="Arial" charset="0"/>
        </a:defRPr>
      </a:lvl7pPr>
      <a:lvl8pPr marL="3429000" indent="-228600" algn="l" rtl="0" fontAlgn="base">
        <a:spcBef>
          <a:spcPct val="20000"/>
        </a:spcBef>
        <a:spcAft>
          <a:spcPct val="0"/>
        </a:spcAft>
        <a:buChar char="»"/>
        <a:defRPr sz="2000">
          <a:solidFill>
            <a:schemeClr val="bg2"/>
          </a:solidFill>
          <a:latin typeface="Arial" charset="0"/>
        </a:defRPr>
      </a:lvl8pPr>
      <a:lvl9pPr marL="3886200" indent="-228600" algn="l" rtl="0" fontAlgn="base">
        <a:spcBef>
          <a:spcPct val="20000"/>
        </a:spcBef>
        <a:spcAft>
          <a:spcPct val="0"/>
        </a:spcAft>
        <a:buChar char="»"/>
        <a:defRPr sz="2000">
          <a:solidFill>
            <a:schemeClr val="bg2"/>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79148C2-0A15-4D13-A90C-51A62B48F230}" type="datetimeFigureOut">
              <a:rPr lang="en-GB"/>
              <a:pPr>
                <a:defRPr/>
              </a:pPr>
              <a:t>09/12/2019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86EEB72-C6BA-43CB-8498-B388DF8766B9}" type="slidenum">
              <a:rPr lang="en-GB"/>
              <a:pPr>
                <a:defRPr/>
              </a:pPr>
              <a:t>‹#›</a:t>
            </a:fld>
            <a:endParaRPr lang="en-GB" dirty="0"/>
          </a:p>
        </p:txBody>
      </p:sp>
    </p:spTree>
    <p:extLst>
      <p:ext uri="{BB962C8B-B14F-4D97-AF65-F5344CB8AC3E}">
        <p14:creationId xmlns:p14="http://schemas.microsoft.com/office/powerpoint/2010/main" val="617209613"/>
      </p:ext>
    </p:extLst>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24.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5.jpe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hyperlink" Target="http://www.fqmltd.com/" TargetMode="External"/><Relationship Id="rId2" Type="http://schemas.openxmlformats.org/officeDocument/2006/relationships/image" Target="../media/image34.jpeg"/><Relationship Id="rId1" Type="http://schemas.openxmlformats.org/officeDocument/2006/relationships/slideLayout" Target="../slideLayouts/slideLayout24.xml"/><Relationship Id="rId4" Type="http://schemas.openxmlformats.org/officeDocument/2006/relationships/hyperlink" Target="http://www.fqmtraining.v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4.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4.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24.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educing risk.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0502" y="5733256"/>
            <a:ext cx="2698834" cy="848864"/>
          </a:xfrm>
          <a:prstGeom prst="rect">
            <a:avLst/>
          </a:prstGeom>
        </p:spPr>
      </p:pic>
      <p:sp>
        <p:nvSpPr>
          <p:cNvPr id="6" name="TextBox 5"/>
          <p:cNvSpPr txBox="1"/>
          <p:nvPr/>
        </p:nvSpPr>
        <p:spPr>
          <a:xfrm>
            <a:off x="611560" y="2758276"/>
            <a:ext cx="7848872" cy="156966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rPr>
              <a:t>Introduction to Risk Assessment Training</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rPr>
              <a:t>Rev - April 2018</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srgbClr val="003366"/>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814214" y="260648"/>
            <a:ext cx="3454792"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Suitable and Sufficient</a:t>
            </a:r>
          </a:p>
        </p:txBody>
      </p:sp>
      <p:sp>
        <p:nvSpPr>
          <p:cNvPr id="8" name="Rectangle 3">
            <a:extLst>
              <a:ext uri="{FF2B5EF4-FFF2-40B4-BE49-F238E27FC236}">
                <a16:creationId xmlns:a16="http://schemas.microsoft.com/office/drawing/2014/main" id="{7CF8CF9E-7475-4005-99CC-0883E3DEF452}"/>
              </a:ext>
            </a:extLst>
          </p:cNvPr>
          <p:cNvSpPr txBox="1">
            <a:spLocks noChangeArrowheads="1"/>
          </p:cNvSpPr>
          <p:nvPr/>
        </p:nvSpPr>
        <p:spPr>
          <a:xfrm>
            <a:off x="1116013" y="1600200"/>
            <a:ext cx="7632700" cy="1973263"/>
          </a:xfrm>
          <a:prstGeom prst="rect">
            <a:avLst/>
          </a:prstGeom>
        </p:spPr>
        <p:txBody>
          <a:bodyPr/>
          <a:lstStyle>
            <a:lvl1pPr marL="342900" indent="-342900" algn="l" rtl="0" eaLnBrk="0" fontAlgn="base" hangingPunct="0">
              <a:spcBef>
                <a:spcPct val="20000"/>
              </a:spcBef>
              <a:spcAft>
                <a:spcPct val="0"/>
              </a:spcAft>
              <a:buBlip>
                <a:blip r:embed="rId2"/>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8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Arial" charset="0"/>
              </a:defRPr>
            </a:lvl4pPr>
            <a:lvl5pPr marL="2057400" indent="-228600" algn="l" rtl="0" eaLnBrk="0" fontAlgn="base" hangingPunct="0">
              <a:spcBef>
                <a:spcPct val="20000"/>
              </a:spcBef>
              <a:spcAft>
                <a:spcPct val="0"/>
              </a:spcAft>
              <a:buChar char="»"/>
              <a:defRPr sz="2000">
                <a:solidFill>
                  <a:schemeClr val="bg2"/>
                </a:solidFill>
                <a:latin typeface="Arial" charset="0"/>
              </a:defRPr>
            </a:lvl5pPr>
            <a:lvl6pPr marL="2514600" indent="-228600" algn="l" rtl="0" fontAlgn="base">
              <a:spcBef>
                <a:spcPct val="20000"/>
              </a:spcBef>
              <a:spcAft>
                <a:spcPct val="0"/>
              </a:spcAft>
              <a:buChar char="»"/>
              <a:defRPr sz="2000">
                <a:solidFill>
                  <a:schemeClr val="bg2"/>
                </a:solidFill>
                <a:latin typeface="Arial" charset="0"/>
              </a:defRPr>
            </a:lvl6pPr>
            <a:lvl7pPr marL="2971800" indent="-228600" algn="l" rtl="0" fontAlgn="base">
              <a:spcBef>
                <a:spcPct val="20000"/>
              </a:spcBef>
              <a:spcAft>
                <a:spcPct val="0"/>
              </a:spcAft>
              <a:buChar char="»"/>
              <a:defRPr sz="2000">
                <a:solidFill>
                  <a:schemeClr val="bg2"/>
                </a:solidFill>
                <a:latin typeface="Arial" charset="0"/>
              </a:defRPr>
            </a:lvl7pPr>
            <a:lvl8pPr marL="3429000" indent="-228600" algn="l" rtl="0" fontAlgn="base">
              <a:spcBef>
                <a:spcPct val="20000"/>
              </a:spcBef>
              <a:spcAft>
                <a:spcPct val="0"/>
              </a:spcAft>
              <a:buChar char="»"/>
              <a:defRPr sz="2000">
                <a:solidFill>
                  <a:schemeClr val="bg2"/>
                </a:solidFill>
                <a:latin typeface="Arial" charset="0"/>
              </a:defRPr>
            </a:lvl8pPr>
            <a:lvl9pPr marL="3886200" indent="-228600" algn="l" rtl="0" fontAlgn="base">
              <a:spcBef>
                <a:spcPct val="20000"/>
              </a:spcBef>
              <a:spcAft>
                <a:spcPct val="0"/>
              </a:spcAft>
              <a:buChar char="»"/>
              <a:defRPr sz="2000">
                <a:solidFill>
                  <a:schemeClr val="bg2"/>
                </a:solidFill>
                <a:latin typeface="Arial" charset="0"/>
              </a:defRPr>
            </a:lvl9pPr>
          </a:lstStyle>
          <a:p>
            <a:pPr>
              <a:defRPr/>
            </a:pPr>
            <a:r>
              <a:rPr lang="en-GB" sz="1800" dirty="0">
                <a:solidFill>
                  <a:schemeClr val="tx1"/>
                </a:solidFill>
              </a:rPr>
              <a:t>Identify all hazards</a:t>
            </a:r>
          </a:p>
          <a:p>
            <a:pPr marL="0" indent="0">
              <a:buNone/>
              <a:defRPr/>
            </a:pPr>
            <a:endParaRPr lang="en-GB" sz="200" dirty="0">
              <a:solidFill>
                <a:schemeClr val="tx1"/>
              </a:solidFill>
            </a:endParaRPr>
          </a:p>
          <a:p>
            <a:pPr>
              <a:defRPr/>
            </a:pPr>
            <a:r>
              <a:rPr lang="en-GB" sz="1800" dirty="0">
                <a:solidFill>
                  <a:schemeClr val="tx1"/>
                </a:solidFill>
              </a:rPr>
              <a:t>Identify specific regulations</a:t>
            </a:r>
          </a:p>
          <a:p>
            <a:pPr marL="0" indent="0">
              <a:buNone/>
              <a:defRPr/>
            </a:pPr>
            <a:endParaRPr lang="en-GB" sz="200" dirty="0">
              <a:solidFill>
                <a:schemeClr val="tx1"/>
              </a:solidFill>
            </a:endParaRPr>
          </a:p>
          <a:p>
            <a:pPr>
              <a:defRPr/>
            </a:pPr>
            <a:r>
              <a:rPr lang="en-GB" sz="1800" dirty="0">
                <a:solidFill>
                  <a:schemeClr val="tx1"/>
                </a:solidFill>
              </a:rPr>
              <a:t>Systematic approach</a:t>
            </a:r>
          </a:p>
          <a:p>
            <a:pPr>
              <a:defRPr/>
            </a:pPr>
            <a:endParaRPr lang="en-GB" sz="200" dirty="0">
              <a:solidFill>
                <a:schemeClr val="tx1"/>
              </a:solidFill>
            </a:endParaRPr>
          </a:p>
          <a:p>
            <a:pPr>
              <a:defRPr/>
            </a:pPr>
            <a:r>
              <a:rPr lang="en-GB" sz="1800" dirty="0">
                <a:solidFill>
                  <a:schemeClr val="tx1"/>
                </a:solidFill>
              </a:rPr>
              <a:t>Include non-routine operations</a:t>
            </a:r>
          </a:p>
          <a:p>
            <a:pPr marL="0" indent="0">
              <a:buNone/>
              <a:defRPr/>
            </a:pPr>
            <a:endParaRPr lang="en-GB" sz="200" dirty="0">
              <a:solidFill>
                <a:schemeClr val="tx1"/>
              </a:solidFill>
            </a:endParaRPr>
          </a:p>
          <a:p>
            <a:pPr>
              <a:defRPr/>
            </a:pPr>
            <a:r>
              <a:rPr lang="en-GB" sz="1800" dirty="0">
                <a:solidFill>
                  <a:schemeClr val="tx1"/>
                </a:solidFill>
              </a:rPr>
              <a:t>Identify who is at risk</a:t>
            </a:r>
          </a:p>
          <a:p>
            <a:pPr marL="0" indent="0">
              <a:buNone/>
              <a:defRPr/>
            </a:pPr>
            <a:endParaRPr lang="en-GB" sz="200" dirty="0">
              <a:solidFill>
                <a:schemeClr val="tx1"/>
              </a:solidFill>
            </a:endParaRPr>
          </a:p>
          <a:p>
            <a:pPr>
              <a:defRPr/>
            </a:pPr>
            <a:r>
              <a:rPr lang="en-GB" sz="1800" dirty="0">
                <a:solidFill>
                  <a:schemeClr val="tx1"/>
                </a:solidFill>
              </a:rPr>
              <a:t>Take existing control measures into account</a:t>
            </a:r>
          </a:p>
        </p:txBody>
      </p:sp>
      <p:pic>
        <p:nvPicPr>
          <p:cNvPr id="9" name="Picture 42" descr="http://t2.gstatic.com/images?q=tbn:ANd9GcQHqJEka4FiJX1XzEcdhShRCJfCK33EMvu35c0jGcoojfgdvMNfsg">
            <a:extLst>
              <a:ext uri="{FF2B5EF4-FFF2-40B4-BE49-F238E27FC236}">
                <a16:creationId xmlns:a16="http://schemas.microsoft.com/office/drawing/2014/main" id="{481387D3-DEFC-41EB-9CEF-6C704D0CE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3475" y="4031523"/>
            <a:ext cx="225742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8" descr="http://t0.gstatic.com/images?q=tbn:ANd9GcS5UlMl0dLDPOHYy_dFyoO-Xx41Yr_4SaYplb4ja2_POHXzgxpN3w">
            <a:extLst>
              <a:ext uri="{FF2B5EF4-FFF2-40B4-BE49-F238E27FC236}">
                <a16:creationId xmlns:a16="http://schemas.microsoft.com/office/drawing/2014/main" id="{B04F8EE3-0643-4D7D-B96A-60EFFB4928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4075680"/>
            <a:ext cx="2581275"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999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up)">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wipe(up)">
                                      <p:cBhvr>
                                        <p:cTn id="27" dur="500"/>
                                        <p:tgtEl>
                                          <p:spTgt spid="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10" end="10"/>
                                            </p:txEl>
                                          </p:spTgt>
                                        </p:tgtEl>
                                        <p:attrNameLst>
                                          <p:attrName>style.visibility</p:attrName>
                                        </p:attrNameLst>
                                      </p:cBhvr>
                                      <p:to>
                                        <p:strVal val="visible"/>
                                      </p:to>
                                    </p:set>
                                    <p:animEffect transition="in" filter="wipe(up)">
                                      <p:cBhvr>
                                        <p:cTn id="32" dur="500"/>
                                        <p:tgtEl>
                                          <p:spTgt spid="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913073" y="260648"/>
            <a:ext cx="1257075"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5 Steps</a:t>
            </a:r>
          </a:p>
        </p:txBody>
      </p:sp>
      <p:pic>
        <p:nvPicPr>
          <p:cNvPr id="10" name="Picture 17" descr="http://t3.gstatic.com/images?q=tbn:ANd9GcTfGPEKsh7ucWvPa0fdwd3xCFADIUNTUx6saf4_OE8jhOtGm9lmCA">
            <a:extLst>
              <a:ext uri="{FF2B5EF4-FFF2-40B4-BE49-F238E27FC236}">
                <a16:creationId xmlns:a16="http://schemas.microsoft.com/office/drawing/2014/main" id="{BC75FB5B-1B1F-4B69-84F1-0DDED510AE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8313" y="1490663"/>
            <a:ext cx="3435350" cy="37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8091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325308" y="260648"/>
            <a:ext cx="4432624"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Step 1 – Identify the Hazards</a:t>
            </a:r>
          </a:p>
        </p:txBody>
      </p:sp>
      <p:sp>
        <p:nvSpPr>
          <p:cNvPr id="8" name="Rectangle 3">
            <a:extLst>
              <a:ext uri="{FF2B5EF4-FFF2-40B4-BE49-F238E27FC236}">
                <a16:creationId xmlns:a16="http://schemas.microsoft.com/office/drawing/2014/main" id="{4ABD0143-C15A-4DC5-B7DD-0150DCFB914D}"/>
              </a:ext>
            </a:extLst>
          </p:cNvPr>
          <p:cNvSpPr txBox="1">
            <a:spLocks noChangeArrowheads="1"/>
          </p:cNvSpPr>
          <p:nvPr/>
        </p:nvSpPr>
        <p:spPr>
          <a:xfrm>
            <a:off x="1115616" y="1556792"/>
            <a:ext cx="7580313" cy="2979737"/>
          </a:xfrm>
          <a:prstGeom prst="rect">
            <a:avLst/>
          </a:prstGeom>
        </p:spPr>
        <p:txBody>
          <a:bodyPr/>
          <a:lstStyle>
            <a:lvl1pPr marL="342900" indent="-342900" algn="l" rtl="0" eaLnBrk="0" fontAlgn="base" hangingPunct="0">
              <a:spcBef>
                <a:spcPct val="20000"/>
              </a:spcBef>
              <a:spcAft>
                <a:spcPct val="0"/>
              </a:spcAft>
              <a:buBlip>
                <a:blip r:embed="rId2"/>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8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Arial" charset="0"/>
              </a:defRPr>
            </a:lvl4pPr>
            <a:lvl5pPr marL="2057400" indent="-228600" algn="l" rtl="0" eaLnBrk="0" fontAlgn="base" hangingPunct="0">
              <a:spcBef>
                <a:spcPct val="20000"/>
              </a:spcBef>
              <a:spcAft>
                <a:spcPct val="0"/>
              </a:spcAft>
              <a:buChar char="»"/>
              <a:defRPr sz="2000">
                <a:solidFill>
                  <a:schemeClr val="bg2"/>
                </a:solidFill>
                <a:latin typeface="Arial" charset="0"/>
              </a:defRPr>
            </a:lvl5pPr>
            <a:lvl6pPr marL="2514600" indent="-228600" algn="l" rtl="0" fontAlgn="base">
              <a:spcBef>
                <a:spcPct val="20000"/>
              </a:spcBef>
              <a:spcAft>
                <a:spcPct val="0"/>
              </a:spcAft>
              <a:buChar char="»"/>
              <a:defRPr sz="2000">
                <a:solidFill>
                  <a:schemeClr val="bg2"/>
                </a:solidFill>
                <a:latin typeface="Arial" charset="0"/>
              </a:defRPr>
            </a:lvl6pPr>
            <a:lvl7pPr marL="2971800" indent="-228600" algn="l" rtl="0" fontAlgn="base">
              <a:spcBef>
                <a:spcPct val="20000"/>
              </a:spcBef>
              <a:spcAft>
                <a:spcPct val="0"/>
              </a:spcAft>
              <a:buChar char="»"/>
              <a:defRPr sz="2000">
                <a:solidFill>
                  <a:schemeClr val="bg2"/>
                </a:solidFill>
                <a:latin typeface="Arial" charset="0"/>
              </a:defRPr>
            </a:lvl7pPr>
            <a:lvl8pPr marL="3429000" indent="-228600" algn="l" rtl="0" fontAlgn="base">
              <a:spcBef>
                <a:spcPct val="20000"/>
              </a:spcBef>
              <a:spcAft>
                <a:spcPct val="0"/>
              </a:spcAft>
              <a:buChar char="»"/>
              <a:defRPr sz="2000">
                <a:solidFill>
                  <a:schemeClr val="bg2"/>
                </a:solidFill>
                <a:latin typeface="Arial" charset="0"/>
              </a:defRPr>
            </a:lvl8pPr>
            <a:lvl9pPr marL="3886200" indent="-228600" algn="l" rtl="0" fontAlgn="base">
              <a:spcBef>
                <a:spcPct val="20000"/>
              </a:spcBef>
              <a:spcAft>
                <a:spcPct val="0"/>
              </a:spcAft>
              <a:buChar char="»"/>
              <a:defRPr sz="2000">
                <a:solidFill>
                  <a:schemeClr val="bg2"/>
                </a:solidFill>
                <a:latin typeface="Arial" charset="0"/>
              </a:defRPr>
            </a:lvl9pPr>
          </a:lstStyle>
          <a:p>
            <a:pPr>
              <a:defRPr/>
            </a:pPr>
            <a:r>
              <a:rPr lang="en-GB" sz="1800" dirty="0">
                <a:solidFill>
                  <a:schemeClr val="tx1"/>
                </a:solidFill>
              </a:rPr>
              <a:t>Walk around the workplace and look afresh at what could cause harm</a:t>
            </a:r>
          </a:p>
          <a:p>
            <a:pPr>
              <a:defRPr/>
            </a:pPr>
            <a:r>
              <a:rPr lang="en-GB" sz="1800" dirty="0">
                <a:solidFill>
                  <a:schemeClr val="tx1"/>
                </a:solidFill>
              </a:rPr>
              <a:t>Ignore the trivial, and concentrate on significant hazards</a:t>
            </a:r>
          </a:p>
          <a:p>
            <a:pPr>
              <a:defRPr/>
            </a:pPr>
            <a:r>
              <a:rPr lang="en-GB" sz="1800" dirty="0">
                <a:solidFill>
                  <a:schemeClr val="tx1"/>
                </a:solidFill>
              </a:rPr>
              <a:t>Ask your employees what they think</a:t>
            </a:r>
          </a:p>
          <a:p>
            <a:pPr>
              <a:defRPr/>
            </a:pPr>
            <a:r>
              <a:rPr lang="en-GB" sz="1800" dirty="0">
                <a:solidFill>
                  <a:schemeClr val="tx1"/>
                </a:solidFill>
              </a:rPr>
              <a:t>Use manufacturers instructions or data</a:t>
            </a:r>
          </a:p>
          <a:p>
            <a:pPr>
              <a:defRPr/>
            </a:pPr>
            <a:r>
              <a:rPr lang="en-GB" sz="1800" dirty="0">
                <a:solidFill>
                  <a:schemeClr val="tx1"/>
                </a:solidFill>
              </a:rPr>
              <a:t>Refer to accident/incident records</a:t>
            </a:r>
          </a:p>
        </p:txBody>
      </p:sp>
      <p:pic>
        <p:nvPicPr>
          <p:cNvPr id="9" name="Picture 18" descr="http://t3.gstatic.com/images?q=tbn:ANd9GcSvWFpbWSUiOoPDv4i4I-TP7aVA0lPwE3RFayRvPgQqgMDCnGVX">
            <a:extLst>
              <a:ext uri="{FF2B5EF4-FFF2-40B4-BE49-F238E27FC236}">
                <a16:creationId xmlns:a16="http://schemas.microsoft.com/office/drawing/2014/main" id="{07058FD8-1399-42F6-945D-6A57343A07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7" y="3848941"/>
            <a:ext cx="158432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8321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1666478" y="260648"/>
            <a:ext cx="5750293"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Step 2 – Decide Who </a:t>
            </a:r>
            <a:r>
              <a:rPr lang="en-US" sz="2000" b="1" dirty="0">
                <a:solidFill>
                  <a:prstClr val="white"/>
                </a:solidFill>
                <a:latin typeface="Verdana" panose="020B0604030504040204" pitchFamily="34" charset="0"/>
                <a:ea typeface="Verdana" panose="020B0604030504040204" pitchFamily="34" charset="0"/>
                <a:cs typeface="Verdana" panose="020B0604030504040204" pitchFamily="34" charset="0"/>
              </a:rPr>
              <a:t>C</a:t>
            </a:r>
            <a:r>
              <a:rPr kumimoji="0" lang="en-US" sz="2000" b="1" i="0" u="none" strike="noStrike" kern="1200" cap="none" spc="0" normalizeH="0" baseline="0" noProof="0" dirty="0" err="1">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ould</a:t>
            </a: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 Be </a:t>
            </a:r>
            <a:r>
              <a:rPr lang="en-US" sz="2000" b="1" dirty="0">
                <a:solidFill>
                  <a:prstClr val="white"/>
                </a:solidFill>
                <a:latin typeface="Verdana" panose="020B0604030504040204" pitchFamily="34" charset="0"/>
                <a:ea typeface="Verdana" panose="020B0604030504040204" pitchFamily="34" charset="0"/>
                <a:cs typeface="Verdana" panose="020B0604030504040204" pitchFamily="34" charset="0"/>
              </a:rPr>
              <a:t>H</a:t>
            </a: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armed</a:t>
            </a:r>
          </a:p>
        </p:txBody>
      </p:sp>
      <p:sp>
        <p:nvSpPr>
          <p:cNvPr id="10" name="Rectangle 3">
            <a:extLst>
              <a:ext uri="{FF2B5EF4-FFF2-40B4-BE49-F238E27FC236}">
                <a16:creationId xmlns:a16="http://schemas.microsoft.com/office/drawing/2014/main" id="{8D483F17-1980-42F8-9433-559232579F08}"/>
              </a:ext>
            </a:extLst>
          </p:cNvPr>
          <p:cNvSpPr txBox="1">
            <a:spLocks noChangeArrowheads="1"/>
          </p:cNvSpPr>
          <p:nvPr/>
        </p:nvSpPr>
        <p:spPr>
          <a:xfrm>
            <a:off x="1022350" y="1600200"/>
            <a:ext cx="7581900" cy="4525963"/>
          </a:xfrm>
          <a:prstGeom prst="rect">
            <a:avLst/>
          </a:prstGeom>
        </p:spPr>
        <p:txBody>
          <a:bodyPr>
            <a:normAutofit/>
          </a:bodyPr>
          <a:lstStyle>
            <a:lvl1pPr marL="342900" indent="-342900" algn="l" rtl="0" eaLnBrk="0" fontAlgn="base" hangingPunct="0">
              <a:spcBef>
                <a:spcPct val="20000"/>
              </a:spcBef>
              <a:spcAft>
                <a:spcPct val="0"/>
              </a:spcAft>
              <a:buBlip>
                <a:blip r:embed="rId2"/>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8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Arial" charset="0"/>
              </a:defRPr>
            </a:lvl4pPr>
            <a:lvl5pPr marL="2057400" indent="-228600" algn="l" rtl="0" eaLnBrk="0" fontAlgn="base" hangingPunct="0">
              <a:spcBef>
                <a:spcPct val="20000"/>
              </a:spcBef>
              <a:spcAft>
                <a:spcPct val="0"/>
              </a:spcAft>
              <a:buChar char="»"/>
              <a:defRPr sz="2000">
                <a:solidFill>
                  <a:schemeClr val="bg2"/>
                </a:solidFill>
                <a:latin typeface="Arial" charset="0"/>
              </a:defRPr>
            </a:lvl5pPr>
            <a:lvl6pPr marL="2514600" indent="-228600" algn="l" rtl="0" fontAlgn="base">
              <a:spcBef>
                <a:spcPct val="20000"/>
              </a:spcBef>
              <a:spcAft>
                <a:spcPct val="0"/>
              </a:spcAft>
              <a:buChar char="»"/>
              <a:defRPr sz="2000">
                <a:solidFill>
                  <a:schemeClr val="bg2"/>
                </a:solidFill>
                <a:latin typeface="Arial" charset="0"/>
              </a:defRPr>
            </a:lvl6pPr>
            <a:lvl7pPr marL="2971800" indent="-228600" algn="l" rtl="0" fontAlgn="base">
              <a:spcBef>
                <a:spcPct val="20000"/>
              </a:spcBef>
              <a:spcAft>
                <a:spcPct val="0"/>
              </a:spcAft>
              <a:buChar char="»"/>
              <a:defRPr sz="2000">
                <a:solidFill>
                  <a:schemeClr val="bg2"/>
                </a:solidFill>
                <a:latin typeface="Arial" charset="0"/>
              </a:defRPr>
            </a:lvl7pPr>
            <a:lvl8pPr marL="3429000" indent="-228600" algn="l" rtl="0" fontAlgn="base">
              <a:spcBef>
                <a:spcPct val="20000"/>
              </a:spcBef>
              <a:spcAft>
                <a:spcPct val="0"/>
              </a:spcAft>
              <a:buChar char="»"/>
              <a:defRPr sz="2000">
                <a:solidFill>
                  <a:schemeClr val="bg2"/>
                </a:solidFill>
                <a:latin typeface="Arial" charset="0"/>
              </a:defRPr>
            </a:lvl8pPr>
            <a:lvl9pPr marL="3886200" indent="-228600" algn="l" rtl="0" fontAlgn="base">
              <a:spcBef>
                <a:spcPct val="20000"/>
              </a:spcBef>
              <a:spcAft>
                <a:spcPct val="0"/>
              </a:spcAft>
              <a:buChar char="»"/>
              <a:defRPr sz="2000">
                <a:solidFill>
                  <a:schemeClr val="bg2"/>
                </a:solidFill>
                <a:latin typeface="Arial" charset="0"/>
              </a:defRPr>
            </a:lvl9pPr>
          </a:lstStyle>
          <a:p>
            <a:pPr marL="0" indent="0">
              <a:buFont typeface="Times New Roman" panose="02020603050405020304" pitchFamily="18" charset="0"/>
              <a:buNone/>
              <a:defRPr/>
            </a:pPr>
            <a:r>
              <a:rPr lang="en-GB" sz="1800" dirty="0">
                <a:solidFill>
                  <a:schemeClr val="tx1"/>
                </a:solidFill>
              </a:rPr>
              <a:t>Employees are the main group, but don’t forget:</a:t>
            </a:r>
          </a:p>
          <a:p>
            <a:pPr marL="0" indent="0">
              <a:buFont typeface="Times New Roman" panose="02020603050405020304" pitchFamily="18" charset="0"/>
              <a:buNone/>
              <a:defRPr/>
            </a:pPr>
            <a:endParaRPr lang="en-GB" sz="1800" dirty="0">
              <a:solidFill>
                <a:schemeClr val="tx1"/>
              </a:solidFill>
            </a:endParaRPr>
          </a:p>
          <a:p>
            <a:pPr>
              <a:defRPr/>
            </a:pPr>
            <a:r>
              <a:rPr lang="en-GB" sz="1800" dirty="0">
                <a:solidFill>
                  <a:schemeClr val="tx1"/>
                </a:solidFill>
              </a:rPr>
              <a:t>Young workers, trainees, new and expectant mothers etc. may be at particular risk</a:t>
            </a:r>
          </a:p>
          <a:p>
            <a:pPr>
              <a:defRPr/>
            </a:pPr>
            <a:r>
              <a:rPr lang="en-GB" sz="1800" dirty="0">
                <a:solidFill>
                  <a:schemeClr val="tx1"/>
                </a:solidFill>
              </a:rPr>
              <a:t>Cleaners, visitors, contractors, maintenance workers etc. who may not be in the workplace all the time</a:t>
            </a:r>
          </a:p>
          <a:p>
            <a:pPr>
              <a:defRPr/>
            </a:pPr>
            <a:r>
              <a:rPr lang="en-GB" sz="1800" dirty="0">
                <a:solidFill>
                  <a:schemeClr val="tx1"/>
                </a:solidFill>
              </a:rPr>
              <a:t>Members of the public, or people you share a workplace with, if there is a chance they could be hurt by your activities.</a:t>
            </a:r>
          </a:p>
        </p:txBody>
      </p:sp>
    </p:spTree>
    <p:extLst>
      <p:ext uri="{BB962C8B-B14F-4D97-AF65-F5344CB8AC3E}">
        <p14:creationId xmlns:p14="http://schemas.microsoft.com/office/powerpoint/2010/main" val="1959884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559354" y="260648"/>
            <a:ext cx="3964547"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Step 3 – Evaluate the Risk</a:t>
            </a:r>
          </a:p>
        </p:txBody>
      </p:sp>
      <p:sp>
        <p:nvSpPr>
          <p:cNvPr id="10" name="Rectangle 3">
            <a:extLst>
              <a:ext uri="{FF2B5EF4-FFF2-40B4-BE49-F238E27FC236}">
                <a16:creationId xmlns:a16="http://schemas.microsoft.com/office/drawing/2014/main" id="{8D483F17-1980-42F8-9433-559232579F08}"/>
              </a:ext>
            </a:extLst>
          </p:cNvPr>
          <p:cNvSpPr txBox="1">
            <a:spLocks noChangeArrowheads="1"/>
          </p:cNvSpPr>
          <p:nvPr/>
        </p:nvSpPr>
        <p:spPr>
          <a:xfrm>
            <a:off x="1022350" y="1600200"/>
            <a:ext cx="7581900" cy="4525963"/>
          </a:xfrm>
          <a:prstGeom prst="rect">
            <a:avLst/>
          </a:prstGeom>
        </p:spPr>
        <p:txBody>
          <a:bodyPr>
            <a:normAutofit/>
          </a:bodyPr>
          <a:lstStyle>
            <a:lvl1pPr marL="342900" indent="-342900" algn="l" rtl="0" eaLnBrk="0" fontAlgn="base" hangingPunct="0">
              <a:spcBef>
                <a:spcPct val="20000"/>
              </a:spcBef>
              <a:spcAft>
                <a:spcPct val="0"/>
              </a:spcAft>
              <a:buBlip>
                <a:blip r:embed="rId2"/>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8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Arial" charset="0"/>
              </a:defRPr>
            </a:lvl4pPr>
            <a:lvl5pPr marL="2057400" indent="-228600" algn="l" rtl="0" eaLnBrk="0" fontAlgn="base" hangingPunct="0">
              <a:spcBef>
                <a:spcPct val="20000"/>
              </a:spcBef>
              <a:spcAft>
                <a:spcPct val="0"/>
              </a:spcAft>
              <a:buChar char="»"/>
              <a:defRPr sz="2000">
                <a:solidFill>
                  <a:schemeClr val="bg2"/>
                </a:solidFill>
                <a:latin typeface="Arial" charset="0"/>
              </a:defRPr>
            </a:lvl5pPr>
            <a:lvl6pPr marL="2514600" indent="-228600" algn="l" rtl="0" fontAlgn="base">
              <a:spcBef>
                <a:spcPct val="20000"/>
              </a:spcBef>
              <a:spcAft>
                <a:spcPct val="0"/>
              </a:spcAft>
              <a:buChar char="»"/>
              <a:defRPr sz="2000">
                <a:solidFill>
                  <a:schemeClr val="bg2"/>
                </a:solidFill>
                <a:latin typeface="Arial" charset="0"/>
              </a:defRPr>
            </a:lvl6pPr>
            <a:lvl7pPr marL="2971800" indent="-228600" algn="l" rtl="0" fontAlgn="base">
              <a:spcBef>
                <a:spcPct val="20000"/>
              </a:spcBef>
              <a:spcAft>
                <a:spcPct val="0"/>
              </a:spcAft>
              <a:buChar char="»"/>
              <a:defRPr sz="2000">
                <a:solidFill>
                  <a:schemeClr val="bg2"/>
                </a:solidFill>
                <a:latin typeface="Arial" charset="0"/>
              </a:defRPr>
            </a:lvl7pPr>
            <a:lvl8pPr marL="3429000" indent="-228600" algn="l" rtl="0" fontAlgn="base">
              <a:spcBef>
                <a:spcPct val="20000"/>
              </a:spcBef>
              <a:spcAft>
                <a:spcPct val="0"/>
              </a:spcAft>
              <a:buChar char="»"/>
              <a:defRPr sz="2000">
                <a:solidFill>
                  <a:schemeClr val="bg2"/>
                </a:solidFill>
                <a:latin typeface="Arial" charset="0"/>
              </a:defRPr>
            </a:lvl8pPr>
            <a:lvl9pPr marL="3886200" indent="-228600" algn="l" rtl="0" fontAlgn="base">
              <a:spcBef>
                <a:spcPct val="20000"/>
              </a:spcBef>
              <a:spcAft>
                <a:spcPct val="0"/>
              </a:spcAft>
              <a:buChar char="»"/>
              <a:defRPr sz="2000">
                <a:solidFill>
                  <a:schemeClr val="bg2"/>
                </a:solidFill>
                <a:latin typeface="Arial" charset="0"/>
              </a:defRPr>
            </a:lvl9pPr>
          </a:lstStyle>
          <a:p>
            <a:pPr>
              <a:defRPr/>
            </a:pPr>
            <a:r>
              <a:rPr lang="en-GB" sz="1800" dirty="0">
                <a:solidFill>
                  <a:schemeClr val="tx1"/>
                </a:solidFill>
              </a:rPr>
              <a:t>Consider how likely it is that each hazard could cause you harm</a:t>
            </a:r>
          </a:p>
          <a:p>
            <a:pPr marL="0" indent="0">
              <a:buNone/>
              <a:defRPr/>
            </a:pPr>
            <a:endParaRPr lang="en-GB" sz="200" dirty="0">
              <a:solidFill>
                <a:schemeClr val="tx1"/>
              </a:solidFill>
            </a:endParaRPr>
          </a:p>
          <a:p>
            <a:pPr>
              <a:defRPr/>
            </a:pPr>
            <a:r>
              <a:rPr lang="en-GB" sz="1800" dirty="0">
                <a:solidFill>
                  <a:schemeClr val="tx1"/>
                </a:solidFill>
              </a:rPr>
              <a:t>Even after all precautions have been taken, some risk usually remains</a:t>
            </a:r>
          </a:p>
          <a:p>
            <a:pPr marL="0" indent="0">
              <a:buNone/>
              <a:defRPr/>
            </a:pPr>
            <a:endParaRPr lang="en-GB" sz="200" dirty="0">
              <a:solidFill>
                <a:schemeClr val="tx1"/>
              </a:solidFill>
            </a:endParaRPr>
          </a:p>
          <a:p>
            <a:pPr>
              <a:defRPr/>
            </a:pPr>
            <a:r>
              <a:rPr lang="en-GB" sz="1800" dirty="0">
                <a:solidFill>
                  <a:schemeClr val="tx1"/>
                </a:solidFill>
              </a:rPr>
              <a:t>Decide for each significant hazard whether this remaining risk is high, medium or low</a:t>
            </a:r>
          </a:p>
          <a:p>
            <a:pPr marL="0" indent="0">
              <a:buNone/>
              <a:defRPr/>
            </a:pPr>
            <a:endParaRPr lang="en-GB" sz="200" dirty="0">
              <a:solidFill>
                <a:schemeClr val="tx1"/>
              </a:solidFill>
            </a:endParaRPr>
          </a:p>
          <a:p>
            <a:pPr>
              <a:defRPr/>
            </a:pPr>
            <a:r>
              <a:rPr lang="en-GB" sz="1800" dirty="0">
                <a:solidFill>
                  <a:schemeClr val="tx1"/>
                </a:solidFill>
              </a:rPr>
              <a:t>Have you done all the things the law requires you to do? </a:t>
            </a:r>
          </a:p>
          <a:p>
            <a:pPr marL="0" indent="0">
              <a:buNone/>
              <a:defRPr/>
            </a:pPr>
            <a:endParaRPr lang="en-GB" sz="200" dirty="0">
              <a:solidFill>
                <a:schemeClr val="tx1"/>
              </a:solidFill>
            </a:endParaRPr>
          </a:p>
          <a:p>
            <a:pPr>
              <a:defRPr/>
            </a:pPr>
            <a:r>
              <a:rPr lang="en-GB" sz="1800" dirty="0">
                <a:solidFill>
                  <a:schemeClr val="tx1"/>
                </a:solidFill>
              </a:rPr>
              <a:t>Are there industry standards?</a:t>
            </a:r>
          </a:p>
        </p:txBody>
      </p:sp>
    </p:spTree>
    <p:extLst>
      <p:ext uri="{BB962C8B-B14F-4D97-AF65-F5344CB8AC3E}">
        <p14:creationId xmlns:p14="http://schemas.microsoft.com/office/powerpoint/2010/main" val="2939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559354" y="260648"/>
            <a:ext cx="3964547"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Step 3 – Evaluate the Risk</a:t>
            </a:r>
          </a:p>
        </p:txBody>
      </p:sp>
      <p:sp>
        <p:nvSpPr>
          <p:cNvPr id="11" name="Rectangle 3">
            <a:extLst>
              <a:ext uri="{FF2B5EF4-FFF2-40B4-BE49-F238E27FC236}">
                <a16:creationId xmlns:a16="http://schemas.microsoft.com/office/drawing/2014/main" id="{9E923EE0-60BE-487A-BAA0-449B880D309D}"/>
              </a:ext>
            </a:extLst>
          </p:cNvPr>
          <p:cNvSpPr txBox="1">
            <a:spLocks noChangeArrowheads="1"/>
          </p:cNvSpPr>
          <p:nvPr/>
        </p:nvSpPr>
        <p:spPr bwMode="auto">
          <a:xfrm>
            <a:off x="950913"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Font typeface="Times New Roman" panose="02020603050405020304" pitchFamily="18" charset="0"/>
              <a:buBlip>
                <a:blip r:embed="rId2"/>
              </a:buBlip>
            </a:pPr>
            <a:r>
              <a:rPr lang="en-GB" altLang="en-US" sz="1800" dirty="0">
                <a:solidFill>
                  <a:schemeClr val="tx1"/>
                </a:solidFill>
                <a:latin typeface="+mn-lt"/>
              </a:rPr>
              <a:t>The aim is to make all risks small</a:t>
            </a:r>
          </a:p>
          <a:p>
            <a:pPr>
              <a:spcBef>
                <a:spcPct val="20000"/>
              </a:spcBef>
              <a:buFont typeface="Times New Roman" panose="02020603050405020304" pitchFamily="18" charset="0"/>
              <a:buBlip>
                <a:blip r:embed="rId2"/>
              </a:buBlip>
            </a:pPr>
            <a:r>
              <a:rPr lang="en-GB" altLang="en-US" sz="1800" dirty="0">
                <a:solidFill>
                  <a:schemeClr val="tx1"/>
                </a:solidFill>
                <a:latin typeface="+mn-lt"/>
              </a:rPr>
              <a:t>In taking action, the aim is:</a:t>
            </a:r>
          </a:p>
          <a:p>
            <a:pPr lvl="1">
              <a:spcBef>
                <a:spcPct val="20000"/>
              </a:spcBef>
              <a:buFontTx/>
              <a:buNone/>
            </a:pPr>
            <a:r>
              <a:rPr lang="en-GB" altLang="en-US" sz="1800" dirty="0">
                <a:solidFill>
                  <a:schemeClr val="tx1"/>
                </a:solidFill>
                <a:latin typeface="+mn-lt"/>
              </a:rPr>
              <a:t>a.) Get rid of the hazard altogether</a:t>
            </a:r>
          </a:p>
          <a:p>
            <a:pPr lvl="1">
              <a:spcBef>
                <a:spcPct val="20000"/>
              </a:spcBef>
              <a:buFontTx/>
              <a:buNone/>
            </a:pPr>
            <a:r>
              <a:rPr lang="en-GB" altLang="en-US" sz="1800" dirty="0">
                <a:solidFill>
                  <a:schemeClr val="tx1"/>
                </a:solidFill>
                <a:latin typeface="+mn-lt"/>
              </a:rPr>
              <a:t>b.) Control the risk so that harm is unlikely</a:t>
            </a:r>
          </a:p>
          <a:p>
            <a:pPr>
              <a:spcBef>
                <a:spcPct val="20000"/>
              </a:spcBef>
              <a:buFont typeface="Times New Roman" panose="02020603050405020304" pitchFamily="18" charset="0"/>
              <a:buBlip>
                <a:blip r:embed="rId2"/>
              </a:buBlip>
            </a:pPr>
            <a:r>
              <a:rPr lang="en-GB" altLang="en-US" sz="1800" dirty="0">
                <a:solidFill>
                  <a:schemeClr val="tx1"/>
                </a:solidFill>
                <a:latin typeface="+mn-lt"/>
              </a:rPr>
              <a:t>When controlling risks, you need to follow the “principles of prevention”</a:t>
            </a:r>
          </a:p>
          <a:p>
            <a:pPr>
              <a:spcBef>
                <a:spcPct val="20000"/>
              </a:spcBef>
              <a:buFont typeface="Times New Roman" panose="02020603050405020304" pitchFamily="18" charset="0"/>
              <a:buBlip>
                <a:blip r:embed="rId2"/>
              </a:buBlip>
            </a:pPr>
            <a:endParaRPr lang="en-GB" altLang="en-US" dirty="0">
              <a:solidFill>
                <a:schemeClr val="tx1"/>
              </a:solidFill>
              <a:latin typeface="Verdana" panose="020B0604030504040204" pitchFamily="34" charset="0"/>
            </a:endParaRPr>
          </a:p>
        </p:txBody>
      </p:sp>
      <p:pic>
        <p:nvPicPr>
          <p:cNvPr id="12" name="Picture 36" descr="http://t1.gstatic.com/images?q=tbn:ANd9GcRpH3G2XDRRGSNBvBtKKnORpSFxyNBaBaDvw0G8YJO1CyE21Dk">
            <a:extLst>
              <a:ext uri="{FF2B5EF4-FFF2-40B4-BE49-F238E27FC236}">
                <a16:creationId xmlns:a16="http://schemas.microsoft.com/office/drawing/2014/main" id="{913C4678-0830-4036-8196-0907969B7F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2326" y="3476340"/>
            <a:ext cx="2244725" cy="298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8055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726074" y="260648"/>
            <a:ext cx="3631122"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Principles of Prevention</a:t>
            </a:r>
          </a:p>
        </p:txBody>
      </p:sp>
      <p:sp>
        <p:nvSpPr>
          <p:cNvPr id="8" name="Rectangle 3">
            <a:extLst>
              <a:ext uri="{FF2B5EF4-FFF2-40B4-BE49-F238E27FC236}">
                <a16:creationId xmlns:a16="http://schemas.microsoft.com/office/drawing/2014/main" id="{AC669408-366E-499B-8A2B-B119775D15A9}"/>
              </a:ext>
            </a:extLst>
          </p:cNvPr>
          <p:cNvSpPr txBox="1">
            <a:spLocks noChangeArrowheads="1"/>
          </p:cNvSpPr>
          <p:nvPr/>
        </p:nvSpPr>
        <p:spPr bwMode="auto">
          <a:xfrm>
            <a:off x="827584" y="1196752"/>
            <a:ext cx="7992566" cy="4618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Font typeface="Times New Roman" panose="02020603050405020304" pitchFamily="18" charset="0"/>
              <a:buBlip>
                <a:blip r:embed="rId2"/>
              </a:buBlip>
            </a:pPr>
            <a:r>
              <a:rPr lang="en-GB" altLang="en-US" sz="1800" dirty="0">
                <a:solidFill>
                  <a:schemeClr val="tx1"/>
                </a:solidFill>
                <a:latin typeface="Verdana" panose="020B0604030504040204" pitchFamily="34" charset="0"/>
              </a:rPr>
              <a:t>Try a less risky option</a:t>
            </a:r>
          </a:p>
          <a:p>
            <a:pPr>
              <a:spcBef>
                <a:spcPct val="20000"/>
              </a:spcBef>
              <a:buFont typeface="Times New Roman" panose="02020603050405020304" pitchFamily="18" charset="0"/>
              <a:buBlip>
                <a:blip r:embed="rId2"/>
              </a:buBlip>
            </a:pPr>
            <a:r>
              <a:rPr lang="en-GB" altLang="en-US" sz="1800" dirty="0">
                <a:solidFill>
                  <a:schemeClr val="tx1"/>
                </a:solidFill>
                <a:latin typeface="Verdana" panose="020B0604030504040204" pitchFamily="34" charset="0"/>
              </a:rPr>
              <a:t>Prevent access to the hazard (e.g. by guarding)</a:t>
            </a:r>
          </a:p>
          <a:p>
            <a:pPr>
              <a:spcBef>
                <a:spcPct val="20000"/>
              </a:spcBef>
              <a:buFont typeface="Times New Roman" panose="02020603050405020304" pitchFamily="18" charset="0"/>
              <a:buBlip>
                <a:blip r:embed="rId2"/>
              </a:buBlip>
            </a:pPr>
            <a:r>
              <a:rPr lang="en-GB" altLang="en-US" sz="1800" dirty="0">
                <a:solidFill>
                  <a:schemeClr val="tx1"/>
                </a:solidFill>
                <a:latin typeface="Verdana" panose="020B0604030504040204" pitchFamily="34" charset="0"/>
              </a:rPr>
              <a:t>Organise work to reduce exposure to the hazard</a:t>
            </a:r>
          </a:p>
          <a:p>
            <a:pPr>
              <a:spcBef>
                <a:spcPct val="20000"/>
              </a:spcBef>
              <a:buFont typeface="Times New Roman" panose="02020603050405020304" pitchFamily="18" charset="0"/>
              <a:buBlip>
                <a:blip r:embed="rId2"/>
              </a:buBlip>
            </a:pPr>
            <a:r>
              <a:rPr lang="en-GB" altLang="en-US" sz="1800" dirty="0">
                <a:solidFill>
                  <a:schemeClr val="tx1"/>
                </a:solidFill>
                <a:latin typeface="Verdana" panose="020B0604030504040204" pitchFamily="34" charset="0"/>
              </a:rPr>
              <a:t>Issue personal protective equipment</a:t>
            </a:r>
          </a:p>
          <a:p>
            <a:pPr>
              <a:spcBef>
                <a:spcPct val="20000"/>
              </a:spcBef>
              <a:buFont typeface="Times New Roman" panose="02020603050405020304" pitchFamily="18" charset="0"/>
              <a:buBlip>
                <a:blip r:embed="rId2"/>
              </a:buBlip>
            </a:pPr>
            <a:r>
              <a:rPr lang="en-GB" altLang="en-US" sz="1800" dirty="0">
                <a:solidFill>
                  <a:schemeClr val="tx1"/>
                </a:solidFill>
                <a:latin typeface="Verdana" panose="020B0604030504040204" pitchFamily="34" charset="0"/>
              </a:rPr>
              <a:t>Provide welfare facilities (e.g. washing facilities to remove contamination, first aid etc.</a:t>
            </a:r>
          </a:p>
        </p:txBody>
      </p:sp>
      <p:pic>
        <p:nvPicPr>
          <p:cNvPr id="9" name="Picture 17" descr="http://t3.gstatic.com/images?q=tbn:ANd9GcQF6ACfrYEbl4Mc4vNOY1snx9bSfHoF_pnfl7aZsq3GvtGCSnuqKw">
            <a:extLst>
              <a:ext uri="{FF2B5EF4-FFF2-40B4-BE49-F238E27FC236}">
                <a16:creationId xmlns:a16="http://schemas.microsoft.com/office/drawing/2014/main" id="{AE7012E0-456F-4707-BAF3-370946D249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3933056"/>
            <a:ext cx="3887788"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042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subTnLst>
                                    <p:animClr clrSpc="rgb" dir="cw">
                                      <p:cBhvr override="childStyle">
                                        <p:cTn dur="1" fill="hold" display="0" masterRel="nextClick" afterEffect="1"/>
                                        <p:tgtEl>
                                          <p:spTgt spid="8">
                                            <p:txEl>
                                              <p:pRg st="0" end="0"/>
                                            </p:txEl>
                                          </p:spTgt>
                                        </p:tgtEl>
                                        <p:attrNameLst>
                                          <p:attrName>ppt_c</p:attrName>
                                        </p:attrNameLst>
                                      </p:cBhvr>
                                      <p:to>
                                        <a:srgbClr val="003399"/>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subTnLst>
                                    <p:animClr clrSpc="rgb" dir="cw">
                                      <p:cBhvr override="childStyle">
                                        <p:cTn dur="1" fill="hold" display="0" masterRel="nextClick" afterEffect="1"/>
                                        <p:tgtEl>
                                          <p:spTgt spid="8">
                                            <p:txEl>
                                              <p:pRg st="1" end="1"/>
                                            </p:txEl>
                                          </p:spTgt>
                                        </p:tgtEl>
                                        <p:attrNameLst>
                                          <p:attrName>ppt_c</p:attrName>
                                        </p:attrNameLst>
                                      </p:cBhvr>
                                      <p:to>
                                        <a:srgbClr val="003399"/>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ssolve">
                                      <p:cBhvr>
                                        <p:cTn id="17" dur="500"/>
                                        <p:tgtEl>
                                          <p:spTgt spid="8">
                                            <p:txEl>
                                              <p:pRg st="2" end="2"/>
                                            </p:txEl>
                                          </p:spTgt>
                                        </p:tgtEl>
                                      </p:cBhvr>
                                    </p:animEffect>
                                  </p:childTnLst>
                                  <p:subTnLst>
                                    <p:animClr clrSpc="rgb" dir="cw">
                                      <p:cBhvr override="childStyle">
                                        <p:cTn dur="1" fill="hold" display="0" masterRel="nextClick" afterEffect="1"/>
                                        <p:tgtEl>
                                          <p:spTgt spid="8">
                                            <p:txEl>
                                              <p:pRg st="2" end="2"/>
                                            </p:txEl>
                                          </p:spTgt>
                                        </p:tgtEl>
                                        <p:attrNameLst>
                                          <p:attrName>ppt_c</p:attrName>
                                        </p:attrNameLst>
                                      </p:cBhvr>
                                      <p:to>
                                        <a:srgbClr val="003399"/>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dissolve">
                                      <p:cBhvr>
                                        <p:cTn id="22" dur="500"/>
                                        <p:tgtEl>
                                          <p:spTgt spid="8">
                                            <p:txEl>
                                              <p:pRg st="3" end="3"/>
                                            </p:txEl>
                                          </p:spTgt>
                                        </p:tgtEl>
                                      </p:cBhvr>
                                    </p:animEffect>
                                  </p:childTnLst>
                                  <p:subTnLst>
                                    <p:animClr clrSpc="rgb" dir="cw">
                                      <p:cBhvr override="childStyle">
                                        <p:cTn dur="1" fill="hold" display="0" masterRel="nextClick" afterEffect="1"/>
                                        <p:tgtEl>
                                          <p:spTgt spid="8">
                                            <p:txEl>
                                              <p:pRg st="3" end="3"/>
                                            </p:txEl>
                                          </p:spTgt>
                                        </p:tgtEl>
                                        <p:attrNameLst>
                                          <p:attrName>ppt_c</p:attrName>
                                        </p:attrNameLst>
                                      </p:cBhvr>
                                      <p:to>
                                        <a:srgbClr val="003399"/>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dissolve">
                                      <p:cBhvr>
                                        <p:cTn id="27" dur="500"/>
                                        <p:tgtEl>
                                          <p:spTgt spid="8">
                                            <p:txEl>
                                              <p:pRg st="4" end="4"/>
                                            </p:txEl>
                                          </p:spTgt>
                                        </p:tgtEl>
                                      </p:cBhvr>
                                    </p:animEffect>
                                  </p:childTnLst>
                                  <p:subTnLst>
                                    <p:animClr clrSpc="rgb" dir="cw">
                                      <p:cBhvr override="childStyle">
                                        <p:cTn dur="1" fill="hold" display="0" masterRel="nextClick" afterEffect="1"/>
                                        <p:tgtEl>
                                          <p:spTgt spid="8">
                                            <p:txEl>
                                              <p:pRg st="4" end="4"/>
                                            </p:txEl>
                                          </p:spTgt>
                                        </p:tgtEl>
                                        <p:attrNameLst>
                                          <p:attrName>ppt_c</p:attrName>
                                        </p:attrNameLst>
                                      </p:cBhvr>
                                      <p:to>
                                        <a:srgbClr val="0033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097173" y="260648"/>
            <a:ext cx="2888932"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Common Problems</a:t>
            </a:r>
          </a:p>
        </p:txBody>
      </p:sp>
      <p:pic>
        <p:nvPicPr>
          <p:cNvPr id="10" name="Picture 62" descr="http://t3.gstatic.com/images?q=tbn:ANd9GcT1PVKXptHaDSsa8Yy-MLb76thdjNtohENFgjV4lAIov4O0H7IKGqn6N8w">
            <a:extLst>
              <a:ext uri="{FF2B5EF4-FFF2-40B4-BE49-F238E27FC236}">
                <a16:creationId xmlns:a16="http://schemas.microsoft.com/office/drawing/2014/main" id="{2619AD90-56E8-4144-B2F8-B441E41F97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3933056"/>
            <a:ext cx="1871663"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a:extLst>
              <a:ext uri="{FF2B5EF4-FFF2-40B4-BE49-F238E27FC236}">
                <a16:creationId xmlns:a16="http://schemas.microsoft.com/office/drawing/2014/main" id="{DF4386F7-C641-4C8E-9BBA-94050627BEF1}"/>
              </a:ext>
            </a:extLst>
          </p:cNvPr>
          <p:cNvSpPr txBox="1">
            <a:spLocks noChangeArrowheads="1"/>
          </p:cNvSpPr>
          <p:nvPr/>
        </p:nvSpPr>
        <p:spPr bwMode="auto">
          <a:xfrm>
            <a:off x="779630" y="1447825"/>
            <a:ext cx="6781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Font typeface="Times New Roman" panose="02020603050405020304" pitchFamily="18" charset="0"/>
              <a:buBlip>
                <a:blip r:embed="rId3"/>
              </a:buBlip>
            </a:pPr>
            <a:r>
              <a:rPr lang="en-GB" altLang="en-US" sz="1800" dirty="0">
                <a:solidFill>
                  <a:schemeClr val="tx1"/>
                </a:solidFill>
                <a:latin typeface="+mn-lt"/>
              </a:rPr>
              <a:t>Variation of work; Employees who move from one site to another:</a:t>
            </a:r>
          </a:p>
          <a:p>
            <a:pPr lvl="1">
              <a:spcBef>
                <a:spcPct val="20000"/>
              </a:spcBef>
              <a:buFont typeface="Times New Roman" panose="02020603050405020304" pitchFamily="18" charset="0"/>
              <a:buChar char="–"/>
            </a:pPr>
            <a:r>
              <a:rPr lang="en-GB" altLang="en-US" sz="1800" dirty="0">
                <a:solidFill>
                  <a:schemeClr val="tx1"/>
                </a:solidFill>
                <a:latin typeface="+mn-lt"/>
              </a:rPr>
              <a:t>Identify the hazards you can reasonably expect and assess the risks from them. After that, if additional hazards are spotted when you get to site, get information from others on site, and take what action seems necessary</a:t>
            </a:r>
          </a:p>
        </p:txBody>
      </p:sp>
    </p:spTree>
    <p:extLst>
      <p:ext uri="{BB962C8B-B14F-4D97-AF65-F5344CB8AC3E}">
        <p14:creationId xmlns:p14="http://schemas.microsoft.com/office/powerpoint/2010/main" val="2811030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097173" y="260648"/>
            <a:ext cx="2888932"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Common Problems</a:t>
            </a:r>
          </a:p>
        </p:txBody>
      </p:sp>
      <p:sp>
        <p:nvSpPr>
          <p:cNvPr id="8" name="Rectangle 3">
            <a:extLst>
              <a:ext uri="{FF2B5EF4-FFF2-40B4-BE49-F238E27FC236}">
                <a16:creationId xmlns:a16="http://schemas.microsoft.com/office/drawing/2014/main" id="{E850B9F9-711E-425C-BF7F-9A3456CF422E}"/>
              </a:ext>
            </a:extLst>
          </p:cNvPr>
          <p:cNvSpPr txBox="1">
            <a:spLocks noChangeArrowheads="1"/>
          </p:cNvSpPr>
          <p:nvPr/>
        </p:nvSpPr>
        <p:spPr bwMode="auto">
          <a:xfrm>
            <a:off x="742950" y="1125538"/>
            <a:ext cx="7716838"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Font typeface="Times New Roman" panose="02020603050405020304" pitchFamily="18" charset="0"/>
              <a:buBlip>
                <a:blip r:embed="rId2"/>
              </a:buBlip>
            </a:pPr>
            <a:r>
              <a:rPr lang="en-GB" altLang="en-US" sz="1800" dirty="0">
                <a:solidFill>
                  <a:schemeClr val="tx1"/>
                </a:solidFill>
                <a:latin typeface="+mn-lt"/>
              </a:rPr>
              <a:t>Sharing a workplace:</a:t>
            </a:r>
          </a:p>
          <a:p>
            <a:pPr lvl="1">
              <a:spcBef>
                <a:spcPct val="20000"/>
              </a:spcBef>
              <a:buFont typeface="Times New Roman" panose="02020603050405020304" pitchFamily="18" charset="0"/>
              <a:buChar char="–"/>
            </a:pPr>
            <a:r>
              <a:rPr lang="en-GB" altLang="en-US" sz="1800" dirty="0">
                <a:solidFill>
                  <a:schemeClr val="tx1"/>
                </a:solidFill>
                <a:latin typeface="+mn-lt"/>
              </a:rPr>
              <a:t>Tell the other employers and self-employed people about any risks your work could cause them, and what precautions you are taking.</a:t>
            </a:r>
          </a:p>
          <a:p>
            <a:pPr lvl="1">
              <a:spcBef>
                <a:spcPct val="20000"/>
              </a:spcBef>
              <a:buFont typeface="Times New Roman" panose="02020603050405020304" pitchFamily="18" charset="0"/>
              <a:buChar char="–"/>
            </a:pPr>
            <a:r>
              <a:rPr lang="en-GB" altLang="en-US" sz="1800" dirty="0">
                <a:solidFill>
                  <a:schemeClr val="tx1"/>
                </a:solidFill>
                <a:latin typeface="+mn-lt"/>
              </a:rPr>
              <a:t>Also think about the risks to your own workforce from those who share your workplace</a:t>
            </a:r>
          </a:p>
        </p:txBody>
      </p:sp>
      <p:pic>
        <p:nvPicPr>
          <p:cNvPr id="9" name="Picture 46" descr="http://t3.gstatic.com/images?q=tbn:ANd9GcR_WxsJ7WrRvfTbI8xQ-P4OTmhHQb1YWfJH8ndULWRIiOdwnR0H19UqX7S5">
            <a:extLst>
              <a:ext uri="{FF2B5EF4-FFF2-40B4-BE49-F238E27FC236}">
                <a16:creationId xmlns:a16="http://schemas.microsoft.com/office/drawing/2014/main" id="{92D74BC0-F1CB-4BE1-82B1-386330DE5D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987800"/>
            <a:ext cx="3095625"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0062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097173" y="260648"/>
            <a:ext cx="2888932"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Common Problems</a:t>
            </a:r>
          </a:p>
        </p:txBody>
      </p:sp>
      <p:sp>
        <p:nvSpPr>
          <p:cNvPr id="10" name="Rectangle 3">
            <a:extLst>
              <a:ext uri="{FF2B5EF4-FFF2-40B4-BE49-F238E27FC236}">
                <a16:creationId xmlns:a16="http://schemas.microsoft.com/office/drawing/2014/main" id="{81822562-0D18-4D39-8E32-42321F0A4FFC}"/>
              </a:ext>
            </a:extLst>
          </p:cNvPr>
          <p:cNvSpPr txBox="1">
            <a:spLocks noChangeArrowheads="1"/>
          </p:cNvSpPr>
          <p:nvPr/>
        </p:nvSpPr>
        <p:spPr bwMode="auto">
          <a:xfrm>
            <a:off x="742950" y="1196975"/>
            <a:ext cx="764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Font typeface="Times New Roman" panose="02020603050405020304" pitchFamily="18" charset="0"/>
              <a:buBlip>
                <a:blip r:embed="rId2"/>
              </a:buBlip>
            </a:pPr>
            <a:r>
              <a:rPr lang="en-GB" altLang="en-US" sz="1800" dirty="0">
                <a:solidFill>
                  <a:schemeClr val="tx1"/>
                </a:solidFill>
                <a:latin typeface="+mn-lt"/>
              </a:rPr>
              <a:t>Some risks have already been assessed:</a:t>
            </a:r>
          </a:p>
          <a:p>
            <a:pPr lvl="1">
              <a:spcBef>
                <a:spcPct val="20000"/>
              </a:spcBef>
              <a:buFont typeface="Times New Roman" panose="02020603050405020304" pitchFamily="18" charset="0"/>
              <a:buChar char="–"/>
            </a:pPr>
            <a:r>
              <a:rPr lang="en-GB" altLang="en-US" sz="1800" dirty="0">
                <a:solidFill>
                  <a:schemeClr val="tx1"/>
                </a:solidFill>
                <a:latin typeface="+mn-lt"/>
              </a:rPr>
              <a:t>If, for example, you have already assessed the risks from hazardous substances and have taken necessary precautions, you do not have to repeat this information</a:t>
            </a:r>
          </a:p>
        </p:txBody>
      </p:sp>
      <p:pic>
        <p:nvPicPr>
          <p:cNvPr id="11" name="Picture 44" descr="http://t3.gstatic.com/images?q=tbn:ANd9GcSw3wKxYqHc05b2QPX9Onbk2dKECD6cj2oRD8uItPzM6nxSLq2P">
            <a:extLst>
              <a:ext uri="{FF2B5EF4-FFF2-40B4-BE49-F238E27FC236}">
                <a16:creationId xmlns:a16="http://schemas.microsoft.com/office/drawing/2014/main" id="{3FB32C5F-C2EA-473D-96A2-AD3191DBBF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429000"/>
            <a:ext cx="3173413" cy="302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377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defTabSz="914400" eaLnBrk="1" hangingPunct="1">
              <a:lnSpc>
                <a:spcPct val="100000"/>
              </a:lnSpc>
              <a:spcBef>
                <a:spcPts val="600"/>
              </a:spcBef>
              <a:spcAft>
                <a:spcPts val="600"/>
              </a:spcAft>
              <a:buClr>
                <a:srgbClr val="008000"/>
              </a:buClr>
              <a:buSzTx/>
              <a:buNone/>
              <a:defRPr/>
            </a:pPr>
            <a:r>
              <a:rPr lang="en-GB" sz="2000" b="1" dirty="0">
                <a:solidFill>
                  <a:srgbClr val="808080"/>
                </a:solidFill>
                <a:latin typeface="Verdana" panose="020B0604030504040204" pitchFamily="34" charset="0"/>
                <a:ea typeface="Verdana" panose="020B0604030504040204" pitchFamily="34" charset="0"/>
                <a:cs typeface="Verdana" panose="020B0604030504040204" pitchFamily="34" charset="0"/>
              </a:rPr>
              <a:t>By the end of this presentation you will know:</a:t>
            </a:r>
          </a:p>
          <a:p>
            <a:pPr marL="342900" lvl="2" indent="-342900" defTabSz="914400" eaLnBrk="1" hangingPunct="1">
              <a:lnSpc>
                <a:spcPct val="90000"/>
              </a:lnSpc>
              <a:spcBef>
                <a:spcPts val="600"/>
              </a:spcBef>
              <a:spcAft>
                <a:spcPts val="1200"/>
              </a:spcAft>
              <a:buClrTx/>
              <a:buSzTx/>
              <a:buBlip>
                <a:blip r:embed="rId2"/>
              </a:buBlip>
              <a:defRPr/>
            </a:pPr>
            <a:r>
              <a:rPr lang="en-GB" sz="1600" dirty="0">
                <a:solidFill>
                  <a:srgbClr val="808080"/>
                </a:solidFill>
                <a:latin typeface="Verdana" panose="020B0604030504040204" pitchFamily="34" charset="0"/>
                <a:ea typeface="Verdana" panose="020B0604030504040204" pitchFamily="34" charset="0"/>
              </a:rPr>
              <a:t>What risk assessment is</a:t>
            </a:r>
          </a:p>
          <a:p>
            <a:pPr marL="342900" lvl="2" indent="-342900" defTabSz="914400" eaLnBrk="1" hangingPunct="1">
              <a:lnSpc>
                <a:spcPct val="90000"/>
              </a:lnSpc>
              <a:spcBef>
                <a:spcPts val="600"/>
              </a:spcBef>
              <a:spcAft>
                <a:spcPts val="1200"/>
              </a:spcAft>
              <a:buClrTx/>
              <a:buSzTx/>
              <a:buBlip>
                <a:blip r:embed="rId2"/>
              </a:buBlip>
              <a:defRPr/>
            </a:pPr>
            <a:r>
              <a:rPr lang="en-GB" sz="1600" dirty="0">
                <a:solidFill>
                  <a:srgbClr val="808080"/>
                </a:solidFill>
                <a:latin typeface="Verdana" panose="020B0604030504040204" pitchFamily="34" charset="0"/>
                <a:ea typeface="Verdana" panose="020B0604030504040204" pitchFamily="34" charset="0"/>
              </a:rPr>
              <a:t>Where the need for risk assessment comes from</a:t>
            </a:r>
          </a:p>
          <a:p>
            <a:pPr marL="342900" lvl="2" indent="-342900" defTabSz="914400" eaLnBrk="1" hangingPunct="1">
              <a:lnSpc>
                <a:spcPct val="90000"/>
              </a:lnSpc>
              <a:spcBef>
                <a:spcPts val="600"/>
              </a:spcBef>
              <a:spcAft>
                <a:spcPts val="1200"/>
              </a:spcAft>
              <a:buClrTx/>
              <a:buSzTx/>
              <a:buBlip>
                <a:blip r:embed="rId2"/>
              </a:buBlip>
              <a:defRPr/>
            </a:pPr>
            <a:r>
              <a:rPr lang="en-GB" sz="1600" dirty="0">
                <a:solidFill>
                  <a:srgbClr val="808080"/>
                </a:solidFill>
                <a:latin typeface="Verdana" panose="020B0604030504040204" pitchFamily="34" charset="0"/>
                <a:ea typeface="Verdana" panose="020B0604030504040204" pitchFamily="34" charset="0"/>
              </a:rPr>
              <a:t>The principles behind carrying out a risk assessment.</a:t>
            </a:r>
          </a:p>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384067" y="260648"/>
            <a:ext cx="2315057"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Course Outline</a:t>
            </a:r>
          </a:p>
        </p:txBody>
      </p:sp>
      <p:pic>
        <p:nvPicPr>
          <p:cNvPr id="8" name="Picture 60" descr="http://t0.gstatic.com/images?q=tbn:ANd9GcR99hZFIQNIV-fF5NuBdhEFOUDpszqTfbyb2G42jyTl2bwm7o24bA">
            <a:extLst>
              <a:ext uri="{FF2B5EF4-FFF2-40B4-BE49-F238E27FC236}">
                <a16:creationId xmlns:a16="http://schemas.microsoft.com/office/drawing/2014/main" id="{CA9C9DF7-6E0B-40B6-A8F8-CCC82CD344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4292600"/>
            <a:ext cx="2276475"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744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653148" y="260648"/>
            <a:ext cx="3776996"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Step 4 – Record Findings</a:t>
            </a:r>
          </a:p>
        </p:txBody>
      </p:sp>
      <p:sp>
        <p:nvSpPr>
          <p:cNvPr id="10" name="Rectangle 3">
            <a:extLst>
              <a:ext uri="{FF2B5EF4-FFF2-40B4-BE49-F238E27FC236}">
                <a16:creationId xmlns:a16="http://schemas.microsoft.com/office/drawing/2014/main" id="{81822562-0D18-4D39-8E32-42321F0A4FFC}"/>
              </a:ext>
            </a:extLst>
          </p:cNvPr>
          <p:cNvSpPr txBox="1">
            <a:spLocks noChangeArrowheads="1"/>
          </p:cNvSpPr>
          <p:nvPr/>
        </p:nvSpPr>
        <p:spPr bwMode="auto">
          <a:xfrm>
            <a:off x="742950" y="1196975"/>
            <a:ext cx="764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Blip>
                <a:blip r:embed="rId2"/>
              </a:buBlip>
            </a:pPr>
            <a:r>
              <a:rPr lang="en-GB" altLang="en-US" sz="1800" dirty="0">
                <a:solidFill>
                  <a:schemeClr val="tx1"/>
                </a:solidFill>
                <a:latin typeface="Verdana" panose="020B0604030504040204" pitchFamily="34" charset="0"/>
              </a:rPr>
              <a:t>If you employ five or more people then you must record the significant findings of your assessment</a:t>
            </a:r>
          </a:p>
          <a:p>
            <a:pPr>
              <a:spcBef>
                <a:spcPct val="20000"/>
              </a:spcBef>
              <a:buBlip>
                <a:blip r:embed="rId2"/>
              </a:buBlip>
            </a:pPr>
            <a:r>
              <a:rPr lang="en-GB" altLang="en-US" sz="1800" dirty="0">
                <a:solidFill>
                  <a:schemeClr val="tx1"/>
                </a:solidFill>
                <a:latin typeface="Verdana" panose="020B0604030504040204" pitchFamily="34" charset="0"/>
              </a:rPr>
              <a:t>This means recording the significant hazards and conclusions</a:t>
            </a:r>
          </a:p>
          <a:p>
            <a:pPr>
              <a:spcBef>
                <a:spcPct val="20000"/>
              </a:spcBef>
              <a:buBlip>
                <a:blip r:embed="rId2"/>
              </a:buBlip>
            </a:pPr>
            <a:r>
              <a:rPr lang="en-GB" altLang="en-US" sz="1800" dirty="0">
                <a:solidFill>
                  <a:schemeClr val="tx1"/>
                </a:solidFill>
                <a:latin typeface="Verdana" panose="020B0604030504040204" pitchFamily="34" charset="0"/>
              </a:rPr>
              <a:t>You must also tell your employees about your findings</a:t>
            </a:r>
          </a:p>
        </p:txBody>
      </p:sp>
      <p:pic>
        <p:nvPicPr>
          <p:cNvPr id="8" name="Picture 64" descr="http://t0.gstatic.com/images?q=tbn:ANd9GcTiB8C8gLrNJ9w-lj4QLetx0bxpZ8HXNUBft-m2WRwBy3bIeiFMErr3Ke7H3Q">
            <a:extLst>
              <a:ext uri="{FF2B5EF4-FFF2-40B4-BE49-F238E27FC236}">
                <a16:creationId xmlns:a16="http://schemas.microsoft.com/office/drawing/2014/main" id="{6A75C9D6-021C-4366-93AD-437C2E36C4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1121" y="3167286"/>
            <a:ext cx="2087563" cy="210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9110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653148" y="260648"/>
            <a:ext cx="3776996"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Step 4 – Record Findings</a:t>
            </a:r>
          </a:p>
        </p:txBody>
      </p:sp>
      <p:sp>
        <p:nvSpPr>
          <p:cNvPr id="10" name="Rectangle 3">
            <a:extLst>
              <a:ext uri="{FF2B5EF4-FFF2-40B4-BE49-F238E27FC236}">
                <a16:creationId xmlns:a16="http://schemas.microsoft.com/office/drawing/2014/main" id="{81822562-0D18-4D39-8E32-42321F0A4FFC}"/>
              </a:ext>
            </a:extLst>
          </p:cNvPr>
          <p:cNvSpPr txBox="1">
            <a:spLocks noChangeArrowheads="1"/>
          </p:cNvSpPr>
          <p:nvPr/>
        </p:nvSpPr>
        <p:spPr bwMode="auto">
          <a:xfrm>
            <a:off x="742950" y="1196975"/>
            <a:ext cx="764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Blip>
                <a:blip r:embed="rId2"/>
              </a:buBlip>
            </a:pPr>
            <a:r>
              <a:rPr lang="en-GB" altLang="en-US" sz="1800" dirty="0">
                <a:solidFill>
                  <a:schemeClr val="tx1"/>
                </a:solidFill>
                <a:latin typeface="+mn-lt"/>
              </a:rPr>
              <a:t>You need to be able to show that:</a:t>
            </a:r>
          </a:p>
          <a:p>
            <a:pPr lvl="1">
              <a:spcBef>
                <a:spcPct val="20000"/>
              </a:spcBef>
              <a:buFont typeface="Times New Roman" panose="02020603050405020304" pitchFamily="18" charset="0"/>
              <a:buChar char="–"/>
            </a:pPr>
            <a:r>
              <a:rPr lang="en-GB" altLang="en-US" sz="1800" dirty="0">
                <a:solidFill>
                  <a:schemeClr val="tx1"/>
                </a:solidFill>
                <a:latin typeface="+mn-lt"/>
              </a:rPr>
              <a:t>A proper check was made;</a:t>
            </a:r>
          </a:p>
          <a:p>
            <a:pPr lvl="1">
              <a:spcBef>
                <a:spcPct val="20000"/>
              </a:spcBef>
              <a:buFont typeface="Times New Roman" panose="02020603050405020304" pitchFamily="18" charset="0"/>
              <a:buChar char="–"/>
            </a:pPr>
            <a:r>
              <a:rPr lang="en-GB" altLang="en-US" sz="1800" dirty="0">
                <a:solidFill>
                  <a:schemeClr val="tx1"/>
                </a:solidFill>
                <a:latin typeface="+mn-lt"/>
              </a:rPr>
              <a:t>You asked who might be affected;</a:t>
            </a:r>
          </a:p>
          <a:p>
            <a:pPr lvl="1">
              <a:spcBef>
                <a:spcPct val="20000"/>
              </a:spcBef>
              <a:buFont typeface="Times New Roman" panose="02020603050405020304" pitchFamily="18" charset="0"/>
              <a:buChar char="–"/>
            </a:pPr>
            <a:r>
              <a:rPr lang="en-GB" altLang="en-US" sz="1800" dirty="0">
                <a:solidFill>
                  <a:schemeClr val="tx1"/>
                </a:solidFill>
                <a:latin typeface="+mn-lt"/>
              </a:rPr>
              <a:t>You dealt with all the obvious significant hazards, taking into account the number of people who could be involved;</a:t>
            </a:r>
          </a:p>
          <a:p>
            <a:pPr lvl="1">
              <a:spcBef>
                <a:spcPct val="20000"/>
              </a:spcBef>
              <a:buFont typeface="Times New Roman" panose="02020603050405020304" pitchFamily="18" charset="0"/>
              <a:buChar char="–"/>
            </a:pPr>
            <a:r>
              <a:rPr lang="en-GB" altLang="en-US" sz="1800" dirty="0">
                <a:solidFill>
                  <a:schemeClr val="tx1"/>
                </a:solidFill>
                <a:latin typeface="+mn-lt"/>
              </a:rPr>
              <a:t>The precautions are reasonable, and the remaining risk is low</a:t>
            </a:r>
          </a:p>
        </p:txBody>
      </p:sp>
      <p:pic>
        <p:nvPicPr>
          <p:cNvPr id="9" name="Picture 24" descr="http://t0.gstatic.com/images?q=tbn:ANd9GcTDtUE8iWFYUhjEfLTjSGkizmRl9ZAv5gd4e5i2q4eAQ7rX1kaCSQ">
            <a:extLst>
              <a:ext uri="{FF2B5EF4-FFF2-40B4-BE49-F238E27FC236}">
                <a16:creationId xmlns:a16="http://schemas.microsoft.com/office/drawing/2014/main" id="{7EA3B6F6-2C62-4C7E-BF93-118ECC2827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2221"/>
          <a:stretch>
            <a:fillRect/>
          </a:stretch>
        </p:blipFill>
        <p:spPr bwMode="auto">
          <a:xfrm>
            <a:off x="3127014" y="3284984"/>
            <a:ext cx="5241520" cy="288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4215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653148" y="260648"/>
            <a:ext cx="3776996"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Step 4 – Record Findings</a:t>
            </a:r>
          </a:p>
        </p:txBody>
      </p:sp>
      <p:sp>
        <p:nvSpPr>
          <p:cNvPr id="10" name="Rectangle 3">
            <a:extLst>
              <a:ext uri="{FF2B5EF4-FFF2-40B4-BE49-F238E27FC236}">
                <a16:creationId xmlns:a16="http://schemas.microsoft.com/office/drawing/2014/main" id="{81822562-0D18-4D39-8E32-42321F0A4FFC}"/>
              </a:ext>
            </a:extLst>
          </p:cNvPr>
          <p:cNvSpPr txBox="1">
            <a:spLocks noChangeArrowheads="1"/>
          </p:cNvSpPr>
          <p:nvPr/>
        </p:nvSpPr>
        <p:spPr bwMode="auto">
          <a:xfrm>
            <a:off x="742950" y="1196975"/>
            <a:ext cx="764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Blip>
                <a:blip r:embed="rId2"/>
              </a:buBlip>
            </a:pPr>
            <a:r>
              <a:rPr lang="en-GB" altLang="en-US" sz="1800" dirty="0">
                <a:solidFill>
                  <a:schemeClr val="tx1"/>
                </a:solidFill>
                <a:latin typeface="Verdana" panose="020B0604030504040204" pitchFamily="34" charset="0"/>
              </a:rPr>
              <a:t>Keep the record for future reference or use - it can help if an Inspector asks what precautions you have taken or if you become involved in any action for civil liability</a:t>
            </a:r>
          </a:p>
          <a:p>
            <a:pPr>
              <a:spcBef>
                <a:spcPct val="20000"/>
              </a:spcBef>
              <a:buBlip>
                <a:blip r:embed="rId2"/>
              </a:buBlip>
            </a:pPr>
            <a:r>
              <a:rPr lang="en-GB" altLang="en-US" sz="1800" dirty="0">
                <a:solidFill>
                  <a:schemeClr val="tx1"/>
                </a:solidFill>
                <a:latin typeface="Verdana" panose="020B0604030504040204" pitchFamily="34" charset="0"/>
              </a:rPr>
              <a:t>You can refer to other documents (e.g. manuals, H&amp;S policy, company rules, manufacturers instructions etc.). These may already list hazards and precautions - there is no need to repeat all that.</a:t>
            </a:r>
          </a:p>
        </p:txBody>
      </p:sp>
      <p:pic>
        <p:nvPicPr>
          <p:cNvPr id="8" name="Picture 18" descr="http://t1.gstatic.com/images?q=tbn:ANd9GcRdIBMBknUQhZDUAyLsq83Efh53PAK-5Wlial5REd7-wqrc-zFbRg">
            <a:extLst>
              <a:ext uri="{FF2B5EF4-FFF2-40B4-BE49-F238E27FC236}">
                <a16:creationId xmlns:a16="http://schemas.microsoft.com/office/drawing/2014/main" id="{C9AC2E61-053B-4C43-A196-3BDAD9BCAF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205" y="3681627"/>
            <a:ext cx="3420083" cy="2631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1370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286336" y="260648"/>
            <a:ext cx="2510624"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Step 5 – Review</a:t>
            </a:r>
          </a:p>
        </p:txBody>
      </p:sp>
      <p:sp>
        <p:nvSpPr>
          <p:cNvPr id="10" name="Rectangle 3">
            <a:extLst>
              <a:ext uri="{FF2B5EF4-FFF2-40B4-BE49-F238E27FC236}">
                <a16:creationId xmlns:a16="http://schemas.microsoft.com/office/drawing/2014/main" id="{81822562-0D18-4D39-8E32-42321F0A4FFC}"/>
              </a:ext>
            </a:extLst>
          </p:cNvPr>
          <p:cNvSpPr txBox="1">
            <a:spLocks noChangeArrowheads="1"/>
          </p:cNvSpPr>
          <p:nvPr/>
        </p:nvSpPr>
        <p:spPr bwMode="auto">
          <a:xfrm>
            <a:off x="742950" y="1196975"/>
            <a:ext cx="764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Blip>
                <a:blip r:embed="rId2"/>
              </a:buBlip>
            </a:pPr>
            <a:r>
              <a:rPr lang="en-GB" altLang="en-US" sz="1800" dirty="0">
                <a:solidFill>
                  <a:schemeClr val="tx1"/>
                </a:solidFill>
                <a:latin typeface="Verdana" panose="020B0604030504040204" pitchFamily="34" charset="0"/>
              </a:rPr>
              <a:t>Sooner or later, new machines, substance or procedures will be introduced which could lead to new hazards</a:t>
            </a:r>
          </a:p>
          <a:p>
            <a:pPr>
              <a:spcBef>
                <a:spcPct val="20000"/>
              </a:spcBef>
              <a:buBlip>
                <a:blip r:embed="rId2"/>
              </a:buBlip>
            </a:pPr>
            <a:r>
              <a:rPr lang="en-GB" altLang="en-US" sz="1800" dirty="0">
                <a:solidFill>
                  <a:schemeClr val="tx1"/>
                </a:solidFill>
                <a:latin typeface="Verdana" panose="020B0604030504040204" pitchFamily="34" charset="0"/>
              </a:rPr>
              <a:t>If there is any significant change, add to the assessment to take account of the new hazard</a:t>
            </a:r>
          </a:p>
          <a:p>
            <a:pPr>
              <a:spcBef>
                <a:spcPct val="20000"/>
              </a:spcBef>
              <a:buBlip>
                <a:blip r:embed="rId2"/>
              </a:buBlip>
            </a:pPr>
            <a:r>
              <a:rPr lang="en-GB" altLang="en-US" sz="1800" dirty="0">
                <a:solidFill>
                  <a:schemeClr val="tx1"/>
                </a:solidFill>
                <a:latin typeface="Verdana" panose="020B0604030504040204" pitchFamily="34" charset="0"/>
              </a:rPr>
              <a:t>Don’t amend the assessment for every trivial change</a:t>
            </a:r>
          </a:p>
          <a:p>
            <a:pPr>
              <a:spcBef>
                <a:spcPct val="20000"/>
              </a:spcBef>
              <a:buBlip>
                <a:blip r:embed="rId2"/>
              </a:buBlip>
            </a:pPr>
            <a:r>
              <a:rPr lang="en-GB" altLang="en-US" sz="1800" dirty="0">
                <a:solidFill>
                  <a:schemeClr val="tx1"/>
                </a:solidFill>
                <a:latin typeface="Verdana" panose="020B0604030504040204" pitchFamily="34" charset="0"/>
              </a:rPr>
              <a:t>It is good practice to review the assessment from time to time to ensure precautions are still working effectively</a:t>
            </a:r>
          </a:p>
        </p:txBody>
      </p:sp>
      <p:pic>
        <p:nvPicPr>
          <p:cNvPr id="9" name="Picture 20" descr="http://t2.gstatic.com/images?q=tbn:ANd9GcQOjE-UCuBc32ZgyU3tijToFt3TUOR5RFIkGewPio7QJbmSiK0CAQ">
            <a:extLst>
              <a:ext uri="{FF2B5EF4-FFF2-40B4-BE49-F238E27FC236}">
                <a16:creationId xmlns:a16="http://schemas.microsoft.com/office/drawing/2014/main" id="{918008D4-5831-4560-AEC1-6AE8807F85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3499549"/>
            <a:ext cx="21431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ight Arrow 18">
            <a:extLst>
              <a:ext uri="{FF2B5EF4-FFF2-40B4-BE49-F238E27FC236}">
                <a16:creationId xmlns:a16="http://schemas.microsoft.com/office/drawing/2014/main" id="{CA7E696A-7B6D-4F54-9055-31D8A09ACDD7}"/>
              </a:ext>
            </a:extLst>
          </p:cNvPr>
          <p:cNvSpPr>
            <a:spLocks noChangeArrowheads="1"/>
          </p:cNvSpPr>
          <p:nvPr/>
        </p:nvSpPr>
        <p:spPr bwMode="auto">
          <a:xfrm>
            <a:off x="3055888" y="4250125"/>
            <a:ext cx="977900" cy="484188"/>
          </a:xfrm>
          <a:prstGeom prst="rightArrow">
            <a:avLst>
              <a:gd name="adj1" fmla="val 50000"/>
              <a:gd name="adj2" fmla="val 50024"/>
            </a:avLst>
          </a:prstGeom>
          <a:solidFill>
            <a:srgbClr val="00B0F0"/>
          </a:solidFill>
          <a:ln w="9525" algn="ctr">
            <a:solidFill>
              <a:schemeClr val="tx1"/>
            </a:solidFill>
            <a:round/>
            <a:headEnd/>
            <a:tailEnd/>
          </a:ln>
        </p:spPr>
        <p:txBody>
          <a:bodyPr/>
          <a:lstStyle>
            <a:lvl1pPr>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endParaRPr lang="en-US" altLang="en-US"/>
          </a:p>
        </p:txBody>
      </p:sp>
    </p:spTree>
    <p:extLst>
      <p:ext uri="{BB962C8B-B14F-4D97-AF65-F5344CB8AC3E}">
        <p14:creationId xmlns:p14="http://schemas.microsoft.com/office/powerpoint/2010/main" val="890846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299163" y="260648"/>
            <a:ext cx="2484976"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Don’t Walk Past</a:t>
            </a:r>
          </a:p>
        </p:txBody>
      </p:sp>
      <p:sp>
        <p:nvSpPr>
          <p:cNvPr id="10" name="Rectangle 3">
            <a:extLst>
              <a:ext uri="{FF2B5EF4-FFF2-40B4-BE49-F238E27FC236}">
                <a16:creationId xmlns:a16="http://schemas.microsoft.com/office/drawing/2014/main" id="{81822562-0D18-4D39-8E32-42321F0A4FFC}"/>
              </a:ext>
            </a:extLst>
          </p:cNvPr>
          <p:cNvSpPr txBox="1">
            <a:spLocks noChangeArrowheads="1"/>
          </p:cNvSpPr>
          <p:nvPr/>
        </p:nvSpPr>
        <p:spPr bwMode="auto">
          <a:xfrm>
            <a:off x="742950" y="1196975"/>
            <a:ext cx="764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Blip>
                <a:blip r:embed="rId2"/>
              </a:buBlip>
            </a:pPr>
            <a:r>
              <a:rPr lang="en-GB" altLang="en-US" sz="1800" dirty="0">
                <a:solidFill>
                  <a:schemeClr val="tx1"/>
                </a:solidFill>
                <a:latin typeface="Verdana" panose="020B0604030504040204" pitchFamily="34" charset="0"/>
              </a:rPr>
              <a:t>Sooner or later, new machines, substance or procedures will be introduced which could lead to new hazards</a:t>
            </a:r>
          </a:p>
          <a:p>
            <a:pPr>
              <a:spcBef>
                <a:spcPct val="20000"/>
              </a:spcBef>
              <a:buBlip>
                <a:blip r:embed="rId2"/>
              </a:buBlip>
            </a:pPr>
            <a:r>
              <a:rPr lang="en-GB" altLang="en-US" sz="1800" dirty="0">
                <a:solidFill>
                  <a:schemeClr val="tx1"/>
                </a:solidFill>
                <a:latin typeface="Verdana" panose="020B0604030504040204" pitchFamily="34" charset="0"/>
              </a:rPr>
              <a:t>If there is any significant change, add to the assessment to take account of the new hazard</a:t>
            </a:r>
          </a:p>
          <a:p>
            <a:pPr>
              <a:spcBef>
                <a:spcPct val="20000"/>
              </a:spcBef>
              <a:buBlip>
                <a:blip r:embed="rId2"/>
              </a:buBlip>
            </a:pPr>
            <a:r>
              <a:rPr lang="en-GB" altLang="en-US" sz="1800" dirty="0">
                <a:solidFill>
                  <a:schemeClr val="tx1"/>
                </a:solidFill>
                <a:latin typeface="Verdana" panose="020B0604030504040204" pitchFamily="34" charset="0"/>
              </a:rPr>
              <a:t>Don’t amend the assessment for every trivial change</a:t>
            </a:r>
          </a:p>
          <a:p>
            <a:pPr>
              <a:spcBef>
                <a:spcPct val="20000"/>
              </a:spcBef>
              <a:buBlip>
                <a:blip r:embed="rId2"/>
              </a:buBlip>
            </a:pPr>
            <a:r>
              <a:rPr lang="en-GB" altLang="en-US" sz="1800" dirty="0">
                <a:solidFill>
                  <a:schemeClr val="tx1"/>
                </a:solidFill>
                <a:latin typeface="Verdana" panose="020B0604030504040204" pitchFamily="34" charset="0"/>
              </a:rPr>
              <a:t>It is good practice to review the assessment from time to time to ensure precautions are still working effectively</a:t>
            </a:r>
          </a:p>
        </p:txBody>
      </p:sp>
      <p:pic>
        <p:nvPicPr>
          <p:cNvPr id="12" name="Picture 17" descr="http://t3.gstatic.com/images?q=tbn:ANd9GcQtfKEkTTczCKvTDy4tk1x04oiJ8i089zUGYT3fXXB_CfYUtlnrLg">
            <a:extLst>
              <a:ext uri="{FF2B5EF4-FFF2-40B4-BE49-F238E27FC236}">
                <a16:creationId xmlns:a16="http://schemas.microsoft.com/office/drawing/2014/main" id="{FA478CF2-5064-4599-91AD-D03AB852F1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6615" y="3434946"/>
            <a:ext cx="1514475"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7187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762433" y="260648"/>
            <a:ext cx="1558440"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Summary</a:t>
            </a:r>
          </a:p>
        </p:txBody>
      </p:sp>
      <p:sp>
        <p:nvSpPr>
          <p:cNvPr id="10" name="Rectangle 3">
            <a:extLst>
              <a:ext uri="{FF2B5EF4-FFF2-40B4-BE49-F238E27FC236}">
                <a16:creationId xmlns:a16="http://schemas.microsoft.com/office/drawing/2014/main" id="{81822562-0D18-4D39-8E32-42321F0A4FFC}"/>
              </a:ext>
            </a:extLst>
          </p:cNvPr>
          <p:cNvSpPr txBox="1">
            <a:spLocks noChangeArrowheads="1"/>
          </p:cNvSpPr>
          <p:nvPr/>
        </p:nvSpPr>
        <p:spPr bwMode="auto">
          <a:xfrm>
            <a:off x="742950" y="1196975"/>
            <a:ext cx="764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Blip>
                <a:blip r:embed="rId2"/>
              </a:buBlip>
            </a:pPr>
            <a:r>
              <a:rPr lang="en-GB" altLang="en-US" sz="1800" dirty="0">
                <a:solidFill>
                  <a:schemeClr val="tx1"/>
                </a:solidFill>
                <a:latin typeface="Verdana" panose="020B0604030504040204" pitchFamily="34" charset="0"/>
              </a:rPr>
              <a:t>Risk assessment is a legal requirement</a:t>
            </a:r>
          </a:p>
          <a:p>
            <a:pPr>
              <a:spcBef>
                <a:spcPct val="20000"/>
              </a:spcBef>
              <a:buBlip>
                <a:blip r:embed="rId2"/>
              </a:buBlip>
            </a:pPr>
            <a:r>
              <a:rPr lang="en-GB" altLang="en-US" sz="1800" dirty="0">
                <a:solidFill>
                  <a:schemeClr val="tx1"/>
                </a:solidFill>
                <a:latin typeface="Verdana" panose="020B0604030504040204" pitchFamily="34" charset="0"/>
              </a:rPr>
              <a:t>Follow the “5 steps to Risk Assessment”;</a:t>
            </a:r>
          </a:p>
          <a:p>
            <a:pPr lvl="1">
              <a:spcBef>
                <a:spcPct val="20000"/>
              </a:spcBef>
              <a:buFont typeface="Times New Roman" panose="02020603050405020304" pitchFamily="18" charset="0"/>
              <a:buChar char="–"/>
            </a:pPr>
            <a:r>
              <a:rPr lang="en-GB" altLang="en-US" sz="1800" dirty="0">
                <a:solidFill>
                  <a:schemeClr val="tx1"/>
                </a:solidFill>
                <a:latin typeface="Verdana" panose="020B0604030504040204" pitchFamily="34" charset="0"/>
              </a:rPr>
              <a:t>Identify the hazards</a:t>
            </a:r>
          </a:p>
          <a:p>
            <a:pPr lvl="1">
              <a:spcBef>
                <a:spcPct val="20000"/>
              </a:spcBef>
              <a:buFont typeface="Times New Roman" panose="02020603050405020304" pitchFamily="18" charset="0"/>
              <a:buChar char="–"/>
            </a:pPr>
            <a:r>
              <a:rPr lang="en-GB" altLang="en-US" sz="1800" dirty="0">
                <a:solidFill>
                  <a:schemeClr val="tx1"/>
                </a:solidFill>
                <a:latin typeface="Verdana" panose="020B0604030504040204" pitchFamily="34" charset="0"/>
              </a:rPr>
              <a:t>Decide who can be harmed</a:t>
            </a:r>
          </a:p>
          <a:p>
            <a:pPr lvl="1">
              <a:spcBef>
                <a:spcPct val="20000"/>
              </a:spcBef>
              <a:buFont typeface="Times New Roman" panose="02020603050405020304" pitchFamily="18" charset="0"/>
              <a:buChar char="–"/>
            </a:pPr>
            <a:r>
              <a:rPr lang="en-GB" altLang="en-US" sz="1800" dirty="0">
                <a:solidFill>
                  <a:schemeClr val="tx1"/>
                </a:solidFill>
                <a:latin typeface="Verdana" panose="020B0604030504040204" pitchFamily="34" charset="0"/>
              </a:rPr>
              <a:t>Evaluate the risk</a:t>
            </a:r>
          </a:p>
          <a:p>
            <a:pPr lvl="1">
              <a:spcBef>
                <a:spcPct val="20000"/>
              </a:spcBef>
              <a:buFont typeface="Times New Roman" panose="02020603050405020304" pitchFamily="18" charset="0"/>
              <a:buChar char="–"/>
            </a:pPr>
            <a:r>
              <a:rPr lang="en-GB" altLang="en-US" sz="1800" dirty="0">
                <a:solidFill>
                  <a:schemeClr val="tx1"/>
                </a:solidFill>
                <a:latin typeface="Verdana" panose="020B0604030504040204" pitchFamily="34" charset="0"/>
              </a:rPr>
              <a:t>Record significant findings</a:t>
            </a:r>
          </a:p>
          <a:p>
            <a:pPr lvl="1">
              <a:spcBef>
                <a:spcPct val="20000"/>
              </a:spcBef>
              <a:buFont typeface="Times New Roman" panose="02020603050405020304" pitchFamily="18" charset="0"/>
              <a:buChar char="–"/>
            </a:pPr>
            <a:r>
              <a:rPr lang="en-GB" altLang="en-US" sz="1800" dirty="0">
                <a:solidFill>
                  <a:schemeClr val="tx1"/>
                </a:solidFill>
                <a:latin typeface="Verdana" panose="020B0604030504040204" pitchFamily="34" charset="0"/>
              </a:rPr>
              <a:t>Review and revise</a:t>
            </a:r>
          </a:p>
          <a:p>
            <a:pPr>
              <a:spcBef>
                <a:spcPct val="20000"/>
              </a:spcBef>
              <a:buBlip>
                <a:blip r:embed="rId2"/>
              </a:buBlip>
            </a:pPr>
            <a:r>
              <a:rPr lang="en-GB" altLang="en-US" sz="1800" dirty="0">
                <a:solidFill>
                  <a:schemeClr val="tx1"/>
                </a:solidFill>
                <a:latin typeface="Verdana" panose="020B0604030504040204" pitchFamily="34" charset="0"/>
              </a:rPr>
              <a:t>Risk assessment is a means to an end, not an end in itself - the aim is to keep people safe, not have good paperwork</a:t>
            </a:r>
          </a:p>
        </p:txBody>
      </p:sp>
      <p:pic>
        <p:nvPicPr>
          <p:cNvPr id="8" name="Picture 36" descr="http://t3.gstatic.com/images?q=tbn:ANd9GcQguk_BwEV7lz1tyETAbdV0snipTtyJ0fnGHvAFAzW7uB4UFM58">
            <a:extLst>
              <a:ext uri="{FF2B5EF4-FFF2-40B4-BE49-F238E27FC236}">
                <a16:creationId xmlns:a16="http://schemas.microsoft.com/office/drawing/2014/main" id="{E87DECC5-3EFF-4AC2-9286-6A7B40E007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933056"/>
            <a:ext cx="3063930" cy="284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6436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689499" y="260648"/>
            <a:ext cx="1704313"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Thank You</a:t>
            </a:r>
          </a:p>
        </p:txBody>
      </p:sp>
      <p:pic>
        <p:nvPicPr>
          <p:cNvPr id="9" name="Picture 10" descr="http://images.huffingtonpost.com/2010-02-04-Questions.jpg">
            <a:extLst>
              <a:ext uri="{FF2B5EF4-FFF2-40B4-BE49-F238E27FC236}">
                <a16:creationId xmlns:a16="http://schemas.microsoft.com/office/drawing/2014/main" id="{3E5569C6-89A7-44B3-AD84-4F799AAFEE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3288" y="698500"/>
            <a:ext cx="28575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
            <a:extLst>
              <a:ext uri="{FF2B5EF4-FFF2-40B4-BE49-F238E27FC236}">
                <a16:creationId xmlns:a16="http://schemas.microsoft.com/office/drawing/2014/main" id="{F699B8C9-428A-46A2-A0E6-DC9E6984F4B3}"/>
              </a:ext>
            </a:extLst>
          </p:cNvPr>
          <p:cNvSpPr>
            <a:spLocks noChangeArrowheads="1"/>
          </p:cNvSpPr>
          <p:nvPr/>
        </p:nvSpPr>
        <p:spPr bwMode="auto">
          <a:xfrm>
            <a:off x="539750" y="4676775"/>
            <a:ext cx="843756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360" tIns="44280" rIns="90360" bIns="4428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cs typeface="Lucida Sans Unicode" panose="020B0602030504020204" pitchFamily="34"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cs typeface="Lucida Sans Unicode" panose="020B0602030504020204" pitchFamily="34"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cs typeface="Lucida Sans Unicode" panose="020B0602030504020204" pitchFamily="34"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cs typeface="Lucida Sans Unicode" panose="020B0602030504020204" pitchFamily="34"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panose="02020603050405020304" pitchFamily="18" charset="0"/>
                <a:cs typeface="Lucida Sans Unicode" panose="020B0602030504020204" pitchFamily="34" charset="0"/>
              </a:defRPr>
            </a:lvl9pPr>
          </a:lstStyle>
          <a:p>
            <a:pPr algn="ctr">
              <a:lnSpc>
                <a:spcPct val="100000"/>
              </a:lnSpc>
              <a:spcBef>
                <a:spcPts val="500"/>
              </a:spcBef>
            </a:pPr>
            <a:r>
              <a:rPr lang="en-GB" altLang="en-US" sz="2000" dirty="0">
                <a:solidFill>
                  <a:srgbClr val="009999"/>
                </a:solidFill>
                <a:latin typeface="Verdana" panose="020B0604030504040204" pitchFamily="34" charset="0"/>
                <a:hlinkClick r:id="rId3">
                  <a:extLst>
                    <a:ext uri="{A12FA001-AC4F-418D-AE19-62706E023703}">
                      <ahyp:hlinkClr xmlns:ahyp="http://schemas.microsoft.com/office/drawing/2018/hyperlinkcolor" val="tx"/>
                    </a:ext>
                  </a:extLst>
                </a:hlinkClick>
              </a:rPr>
              <a:t>www.FQMLtd.com</a:t>
            </a:r>
            <a:endParaRPr lang="en-GB" altLang="en-US" sz="2000" dirty="0">
              <a:solidFill>
                <a:srgbClr val="009999"/>
              </a:solidFill>
              <a:latin typeface="Verdana" panose="020B0604030504040204" pitchFamily="34" charset="0"/>
            </a:endParaRPr>
          </a:p>
          <a:p>
            <a:pPr algn="ctr">
              <a:lnSpc>
                <a:spcPct val="100000"/>
              </a:lnSpc>
              <a:spcBef>
                <a:spcPts val="500"/>
              </a:spcBef>
            </a:pPr>
            <a:r>
              <a:rPr lang="en-GB" altLang="en-US" sz="2000" dirty="0">
                <a:solidFill>
                  <a:srgbClr val="009999"/>
                </a:solidFill>
                <a:latin typeface="Verdana" panose="020B0604030504040204" pitchFamily="34" charset="0"/>
                <a:hlinkClick r:id="rId4">
                  <a:extLst>
                    <a:ext uri="{A12FA001-AC4F-418D-AE19-62706E023703}">
                      <ahyp:hlinkClr xmlns:ahyp="http://schemas.microsoft.com/office/drawing/2018/hyperlinkcolor" val="tx"/>
                    </a:ext>
                  </a:extLst>
                </a:hlinkClick>
              </a:rPr>
              <a:t>www.FQMTraining.com</a:t>
            </a:r>
            <a:endParaRPr lang="en-GB" altLang="en-US" sz="2000" dirty="0">
              <a:solidFill>
                <a:srgbClr val="009999"/>
              </a:solidFill>
              <a:latin typeface="Verdana" panose="020B0604030504040204" pitchFamily="34" charset="0"/>
            </a:endParaRPr>
          </a:p>
        </p:txBody>
      </p:sp>
    </p:spTree>
    <p:extLst>
      <p:ext uri="{BB962C8B-B14F-4D97-AF65-F5344CB8AC3E}">
        <p14:creationId xmlns:p14="http://schemas.microsoft.com/office/powerpoint/2010/main" val="719108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775725" y="260648"/>
            <a:ext cx="3531737"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Risk Assessment Is……</a:t>
            </a:r>
          </a:p>
        </p:txBody>
      </p:sp>
      <p:sp>
        <p:nvSpPr>
          <p:cNvPr id="9" name="Rectangle 2">
            <a:extLst>
              <a:ext uri="{FF2B5EF4-FFF2-40B4-BE49-F238E27FC236}">
                <a16:creationId xmlns:a16="http://schemas.microsoft.com/office/drawing/2014/main" id="{E41A34CE-B49D-49FE-97C8-A07AABEB9F9B}"/>
              </a:ext>
            </a:extLst>
          </p:cNvPr>
          <p:cNvSpPr txBox="1">
            <a:spLocks noChangeArrowheads="1"/>
          </p:cNvSpPr>
          <p:nvPr/>
        </p:nvSpPr>
        <p:spPr bwMode="auto">
          <a:xfrm>
            <a:off x="762000" y="1111250"/>
            <a:ext cx="8274050" cy="1437486"/>
          </a:xfrm>
          <a:prstGeom prst="rect">
            <a:avLst/>
          </a:prstGeom>
          <a:solidFill>
            <a:srgbClr val="FFFFFF"/>
          </a:solidFill>
          <a:ln w="9525">
            <a:noFill/>
            <a:miter lim="800000"/>
            <a:headEnd/>
            <a:tailEnd/>
          </a:ln>
          <a:extLst>
            <a:ext uri="{91240B29-F687-4F45-9708-019B960494DF}">
              <a14:hiddenLine xmlns:a14="http://schemas.microsoft.com/office/drawing/2010/main" w="9525">
                <a:solidFill>
                  <a:srgbClr val="000000"/>
                </a:solidFill>
                <a:miter lim="800000"/>
                <a:headEnd/>
                <a:tailEnd/>
              </a14:hiddenLine>
            </a:ext>
          </a:extLst>
        </p:spPr>
        <p:txBody>
          <a:bodyPr vert="horz" wrap="square" lIns="90360" tIns="44280" rIns="90360" bIns="44280" numCol="1" anchor="t" anchorCtr="0" compatLnSpc="1">
            <a:prstTxWarp prst="textNoShape">
              <a:avLst/>
            </a:prstTxWarp>
            <a:sp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lvl="2" indent="-342900" defTabSz="914400" eaLnBrk="1" hangingPunct="1">
              <a:lnSpc>
                <a:spcPct val="90000"/>
              </a:lnSpc>
              <a:spcBef>
                <a:spcPts val="600"/>
              </a:spcBef>
              <a:spcAft>
                <a:spcPts val="1200"/>
              </a:spcAft>
              <a:buClrTx/>
              <a:buSzTx/>
              <a:buBlip>
                <a:blip r:embed="rId2"/>
              </a:buBlip>
              <a:defRPr/>
            </a:pPr>
            <a:r>
              <a:rPr lang="en-GB" altLang="en-US" sz="1600" dirty="0">
                <a:solidFill>
                  <a:srgbClr val="808080"/>
                </a:solidFill>
                <a:ea typeface="Verdana" panose="020B0604030504040204" pitchFamily="34" charset="0"/>
              </a:rPr>
              <a:t>A careful examination of what could cause harm to people, so that you can weigh up whether you have taken enough precautions or should do more.</a:t>
            </a:r>
          </a:p>
          <a:p>
            <a:pPr marL="342900" lvl="2" indent="-342900" defTabSz="914400" eaLnBrk="1" hangingPunct="1">
              <a:lnSpc>
                <a:spcPct val="90000"/>
              </a:lnSpc>
              <a:spcBef>
                <a:spcPts val="600"/>
              </a:spcBef>
              <a:spcAft>
                <a:spcPts val="1200"/>
              </a:spcAft>
              <a:buClrTx/>
              <a:buSzTx/>
              <a:buBlip>
                <a:blip r:embed="rId2"/>
              </a:buBlip>
              <a:defRPr/>
            </a:pPr>
            <a:r>
              <a:rPr lang="en-GB" altLang="en-US" sz="1600" dirty="0">
                <a:solidFill>
                  <a:srgbClr val="808080"/>
                </a:solidFill>
                <a:ea typeface="Verdana" panose="020B0604030504040204" pitchFamily="34" charset="0"/>
              </a:rPr>
              <a:t>The aim is to make sure that no one gets hurt or becomes ill.</a:t>
            </a:r>
          </a:p>
          <a:p>
            <a:pPr marL="342900" lvl="2" indent="-342900" defTabSz="914400" eaLnBrk="1" hangingPunct="1">
              <a:lnSpc>
                <a:spcPct val="90000"/>
              </a:lnSpc>
              <a:spcBef>
                <a:spcPts val="600"/>
              </a:spcBef>
              <a:spcAft>
                <a:spcPts val="1200"/>
              </a:spcAft>
              <a:buClrTx/>
              <a:buSzTx/>
              <a:buBlip>
                <a:blip r:embed="rId2"/>
              </a:buBlip>
              <a:defRPr/>
            </a:pPr>
            <a:r>
              <a:rPr lang="en-GB" altLang="en-US" sz="1600" dirty="0">
                <a:solidFill>
                  <a:srgbClr val="808080"/>
                </a:solidFill>
                <a:ea typeface="Verdana" panose="020B0604030504040204" pitchFamily="34" charset="0"/>
              </a:rPr>
              <a:t>It is a legal requirement.</a:t>
            </a:r>
          </a:p>
        </p:txBody>
      </p:sp>
      <p:pic>
        <p:nvPicPr>
          <p:cNvPr id="10" name="Picture 17" descr="http://t1.gstatic.com/images?q=tbn:ANd9GcT3QxwAhbE_f47pS1C2oFHwkBIwPx89K59r-sWa2yhIkH2ezzao">
            <a:extLst>
              <a:ext uri="{FF2B5EF4-FFF2-40B4-BE49-F238E27FC236}">
                <a16:creationId xmlns:a16="http://schemas.microsoft.com/office/drawing/2014/main" id="{AE6ABCA9-7B34-41E6-AB93-E86E56CF7C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4027" y="3429000"/>
            <a:ext cx="49498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9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2701188" y="260648"/>
            <a:ext cx="3680816"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Where would you work?</a:t>
            </a:r>
          </a:p>
        </p:txBody>
      </p:sp>
      <p:pic>
        <p:nvPicPr>
          <p:cNvPr id="8" name="Picture 54" descr="http://t2.gstatic.com/images?q=tbn:ANd9GcTHDMrcK2h93bTEytr7mbTKKEZLL91DBLbQ4yTWzo06yc8lUtvf">
            <a:extLst>
              <a:ext uri="{FF2B5EF4-FFF2-40B4-BE49-F238E27FC236}">
                <a16:creationId xmlns:a16="http://schemas.microsoft.com/office/drawing/2014/main" id="{6B76146A-68AD-4EAC-A981-C57115BFEF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500" y="2163763"/>
            <a:ext cx="3179763" cy="198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6" descr="http://t1.gstatic.com/images?q=tbn:ANd9GcRHF1kadPK5aFJLzzN-Nnb63VyNd-Hxvfk2TGu4T70OwqTbIP3UZx14s7MckQ">
            <a:extLst>
              <a:ext uri="{FF2B5EF4-FFF2-40B4-BE49-F238E27FC236}">
                <a16:creationId xmlns:a16="http://schemas.microsoft.com/office/drawing/2014/main" id="{5939C5B0-C341-4EB5-A4F8-983E40F62E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0525" y="1905000"/>
            <a:ext cx="2687638"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152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451399" y="260648"/>
            <a:ext cx="2180405"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A Hazard is….</a:t>
            </a:r>
          </a:p>
        </p:txBody>
      </p:sp>
      <p:sp>
        <p:nvSpPr>
          <p:cNvPr id="20" name="Rectangle 3">
            <a:extLst>
              <a:ext uri="{FF2B5EF4-FFF2-40B4-BE49-F238E27FC236}">
                <a16:creationId xmlns:a16="http://schemas.microsoft.com/office/drawing/2014/main" id="{24E6704B-E0FC-4335-8EE0-65C89B08E5C2}"/>
              </a:ext>
            </a:extLst>
          </p:cNvPr>
          <p:cNvSpPr txBox="1">
            <a:spLocks noChangeArrowheads="1"/>
          </p:cNvSpPr>
          <p:nvPr/>
        </p:nvSpPr>
        <p:spPr bwMode="auto">
          <a:xfrm>
            <a:off x="1193800" y="1268413"/>
            <a:ext cx="7770813"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Font typeface="Wingdings" panose="05000000000000000000" pitchFamily="2" charset="2"/>
              <a:buNone/>
            </a:pPr>
            <a:r>
              <a:rPr lang="en-GB" altLang="en-US" sz="1600" dirty="0">
                <a:solidFill>
                  <a:schemeClr val="tx1"/>
                </a:solidFill>
                <a:latin typeface="+mn-lt"/>
              </a:rPr>
              <a:t>“Something with the potential to cause harm”</a:t>
            </a:r>
          </a:p>
          <a:p>
            <a:pPr>
              <a:spcBef>
                <a:spcPct val="20000"/>
              </a:spcBef>
              <a:buFont typeface="Wingdings" panose="05000000000000000000" pitchFamily="2" charset="2"/>
              <a:buNone/>
            </a:pPr>
            <a:endParaRPr lang="en-GB" altLang="en-US" sz="1600" dirty="0">
              <a:solidFill>
                <a:schemeClr val="tx1"/>
              </a:solidFill>
              <a:latin typeface="+mn-lt"/>
            </a:endParaRPr>
          </a:p>
          <a:p>
            <a:pPr>
              <a:spcBef>
                <a:spcPct val="20000"/>
              </a:spcBef>
              <a:buFont typeface="Wingdings" panose="05000000000000000000" pitchFamily="2" charset="2"/>
              <a:buNone/>
            </a:pPr>
            <a:endParaRPr lang="en-GB" altLang="en-US" sz="3200" dirty="0">
              <a:solidFill>
                <a:schemeClr val="tx1"/>
              </a:solidFill>
              <a:latin typeface="+mn-lt"/>
            </a:endParaRPr>
          </a:p>
          <a:p>
            <a:pPr>
              <a:spcBef>
                <a:spcPct val="20000"/>
              </a:spcBef>
              <a:buFont typeface="Wingdings" panose="05000000000000000000" pitchFamily="2" charset="2"/>
              <a:buNone/>
            </a:pPr>
            <a:endParaRPr lang="en-GB" altLang="en-US" sz="3200" dirty="0">
              <a:solidFill>
                <a:schemeClr val="tx1"/>
              </a:solidFill>
              <a:latin typeface="+mn-lt"/>
            </a:endParaRPr>
          </a:p>
        </p:txBody>
      </p:sp>
      <p:graphicFrame>
        <p:nvGraphicFramePr>
          <p:cNvPr id="21" name="Object 20">
            <a:hlinkClick r:id="" action="ppaction://ole?verb=0"/>
            <a:extLst>
              <a:ext uri="{FF2B5EF4-FFF2-40B4-BE49-F238E27FC236}">
                <a16:creationId xmlns:a16="http://schemas.microsoft.com/office/drawing/2014/main" id="{D702C1C5-43A7-4471-98A0-450E404590AE}"/>
              </a:ext>
            </a:extLst>
          </p:cNvPr>
          <p:cNvGraphicFramePr>
            <a:graphicFrameLocks/>
          </p:cNvGraphicFramePr>
          <p:nvPr>
            <p:extLst>
              <p:ext uri="{D42A27DB-BD31-4B8C-83A1-F6EECF244321}">
                <p14:modId xmlns:p14="http://schemas.microsoft.com/office/powerpoint/2010/main" val="978195749"/>
              </p:ext>
            </p:extLst>
          </p:nvPr>
        </p:nvGraphicFramePr>
        <p:xfrm>
          <a:off x="2490788" y="1916113"/>
          <a:ext cx="4152900" cy="2747962"/>
        </p:xfrm>
        <a:graphic>
          <a:graphicData uri="http://schemas.openxmlformats.org/presentationml/2006/ole">
            <mc:AlternateContent xmlns:mc="http://schemas.openxmlformats.org/markup-compatibility/2006">
              <mc:Choice xmlns:v="urn:schemas-microsoft-com:vml" Requires="v">
                <p:oleObj spid="_x0000_s97282" name="Microsoft ClipArt Gallery" r:id="rId3" imgW="5745163" imgH="4144963" progId="MS_ClipArt_Gallery">
                  <p:embed/>
                </p:oleObj>
              </mc:Choice>
              <mc:Fallback>
                <p:oleObj name="Microsoft ClipArt Gallery" r:id="rId3" imgW="5745163" imgH="4144963" progId="MS_ClipArt_Gallery">
                  <p:embed/>
                  <p:pic>
                    <p:nvPicPr>
                      <p:cNvPr id="3" name="Object 2">
                        <a:hlinkClick r:id="" action="ppaction://ole?verb=0"/>
                        <a:extLst>
                          <a:ext uri="{FF2B5EF4-FFF2-40B4-BE49-F238E27FC236}">
                            <a16:creationId xmlns:a16="http://schemas.microsoft.com/office/drawing/2014/main" id="{76EECCD4-3212-41E7-94C0-894690C1648A}"/>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0788" y="1916113"/>
                        <a:ext cx="4152900" cy="274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Rectangle 7">
            <a:extLst>
              <a:ext uri="{FF2B5EF4-FFF2-40B4-BE49-F238E27FC236}">
                <a16:creationId xmlns:a16="http://schemas.microsoft.com/office/drawing/2014/main" id="{9CAB843F-D144-4F08-A7C1-6E6398127B60}"/>
              </a:ext>
            </a:extLst>
          </p:cNvPr>
          <p:cNvSpPr>
            <a:spLocks noChangeArrowheads="1"/>
          </p:cNvSpPr>
          <p:nvPr/>
        </p:nvSpPr>
        <p:spPr bwMode="auto">
          <a:xfrm>
            <a:off x="1266825" y="5084763"/>
            <a:ext cx="7408863" cy="1143000"/>
          </a:xfrm>
          <a:prstGeom prst="rect">
            <a:avLst/>
          </a:prstGeom>
          <a:noFill/>
          <a:ln>
            <a:noFill/>
          </a:ln>
          <a:effectLst/>
        </p:spPr>
        <p:txBody>
          <a:bodyPr/>
          <a:lstStyle/>
          <a:p>
            <a:pPr marL="342900" indent="-342900">
              <a:spcBef>
                <a:spcPct val="20000"/>
              </a:spcBef>
              <a:defRPr/>
            </a:pPr>
            <a:r>
              <a:rPr lang="en-GB" sz="1800" dirty="0">
                <a:solidFill>
                  <a:schemeClr val="tx1"/>
                </a:solidFill>
                <a:latin typeface="+mn-lt"/>
                <a:ea typeface="Lucida Sans Unicode" pitchFamily="34" charset="0"/>
              </a:rPr>
              <a:t>Examples: Electricity, Hazardous substances, Working at Heights, Vehicles.</a:t>
            </a:r>
          </a:p>
        </p:txBody>
      </p:sp>
    </p:spTree>
    <p:extLst>
      <p:ext uri="{BB962C8B-B14F-4D97-AF65-F5344CB8AC3E}">
        <p14:creationId xmlns:p14="http://schemas.microsoft.com/office/powerpoint/2010/main" val="195736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 calcmode="lin" valueType="num">
                                      <p:cBhvr>
                                        <p:cTn id="7" dur="500" fill="hold"/>
                                        <p:tgtEl>
                                          <p:spTgt spid="2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1000" fill="hold"/>
                                        <p:tgtEl>
                                          <p:spTgt spid="22"/>
                                        </p:tgtEl>
                                        <p:attrNameLst>
                                          <p:attrName>ppt_w</p:attrName>
                                        </p:attrNameLst>
                                      </p:cBhvr>
                                      <p:tavLst>
                                        <p:tav tm="0">
                                          <p:val>
                                            <p:fltVal val="0"/>
                                          </p:val>
                                        </p:tav>
                                        <p:tav tm="100000">
                                          <p:val>
                                            <p:strVal val="#ppt_w"/>
                                          </p:val>
                                        </p:tav>
                                      </p:tavLst>
                                    </p:anim>
                                    <p:anim calcmode="lin" valueType="num">
                                      <p:cBhvr>
                                        <p:cTn id="18" dur="1000" fill="hold"/>
                                        <p:tgtEl>
                                          <p:spTgt spid="22"/>
                                        </p:tgtEl>
                                        <p:attrNameLst>
                                          <p:attrName>ppt_h</p:attrName>
                                        </p:attrNameLst>
                                      </p:cBhvr>
                                      <p:tavLst>
                                        <p:tav tm="0">
                                          <p:val>
                                            <p:fltVal val="0"/>
                                          </p:val>
                                        </p:tav>
                                        <p:tav tm="100000">
                                          <p:val>
                                            <p:strVal val="#ppt_h"/>
                                          </p:val>
                                        </p:tav>
                                      </p:tavLst>
                                    </p:anim>
                                    <p:anim calcmode="lin" valueType="num">
                                      <p:cBhvr>
                                        <p:cTn id="19"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autoUpdateAnimBg="0"/>
      <p:bldP spid="2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451399" y="260648"/>
            <a:ext cx="2180405"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A Hazard is….</a:t>
            </a:r>
          </a:p>
        </p:txBody>
      </p:sp>
      <p:pic>
        <p:nvPicPr>
          <p:cNvPr id="9" name="Picture 2" descr="http://t3.gstatic.com/images?q=tbn:ANd9GcR8nRCW3fPnG94ZwflWjiuo5FbReD43QMt8qWFbD-wdYsByrY2E">
            <a:extLst>
              <a:ext uri="{FF2B5EF4-FFF2-40B4-BE49-F238E27FC236}">
                <a16:creationId xmlns:a16="http://schemas.microsoft.com/office/drawing/2014/main" id="{A741A001-2FAA-4061-B378-ECEE9512A8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750" y="990600"/>
            <a:ext cx="1733550" cy="263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7" descr="http://t0.gstatic.com/images?q=tbn:ANd9GcTjo85LwSLtOqWCN_zpwIVSzXPbPRbW-raaYgMKRxj3MYkILRhoWg">
            <a:extLst>
              <a:ext uri="{FF2B5EF4-FFF2-40B4-BE49-F238E27FC236}">
                <a16:creationId xmlns:a16="http://schemas.microsoft.com/office/drawing/2014/main" id="{C203F395-D08A-4CD8-9AE8-437B6A27EA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3925" y="2274888"/>
            <a:ext cx="2547938"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9" descr="http://t0.gstatic.com/images?q=tbn:ANd9GcShhuONiJ7rV_ANsNVyBymwuaF4y2Dz20rftn7OSdeuJJrMDwE7">
            <a:extLst>
              <a:ext uri="{FF2B5EF4-FFF2-40B4-BE49-F238E27FC236}">
                <a16:creationId xmlns:a16="http://schemas.microsoft.com/office/drawing/2014/main" id="{77B824D7-E149-484A-AE42-8A6CAA40E6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7763" y="4724400"/>
            <a:ext cx="2657475"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1" descr="http://t3.gstatic.com/images?q=tbn:ANd9GcQR2SZheapwsYhZLHOmDhytjvdnGvqZhw_g1CBXG0CubhHgi36uwA">
            <a:extLst>
              <a:ext uri="{FF2B5EF4-FFF2-40B4-BE49-F238E27FC236}">
                <a16:creationId xmlns:a16="http://schemas.microsoft.com/office/drawing/2014/main" id="{1DD22521-7C53-4480-B68F-FCA7D5B682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7763" y="981075"/>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3" descr="http://t0.gstatic.com/images?q=tbn:ANd9GcR3Wl15zmDc3UbyYVa2iP_yXiHL6PGgERPmkVW5hWrO86WK6KiL">
            <a:extLst>
              <a:ext uri="{FF2B5EF4-FFF2-40B4-BE49-F238E27FC236}">
                <a16:creationId xmlns:a16="http://schemas.microsoft.com/office/drawing/2014/main" id="{ED4FAD3B-BF13-41B6-9D23-497C0C1E314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7088" y="4508500"/>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8311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654181" y="260648"/>
            <a:ext cx="1774845"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A Risk is….</a:t>
            </a:r>
          </a:p>
        </p:txBody>
      </p:sp>
      <p:sp>
        <p:nvSpPr>
          <p:cNvPr id="14" name="Rectangle 3">
            <a:extLst>
              <a:ext uri="{FF2B5EF4-FFF2-40B4-BE49-F238E27FC236}">
                <a16:creationId xmlns:a16="http://schemas.microsoft.com/office/drawing/2014/main" id="{B98C5AA0-5D97-48A0-8373-8EC0224EFB2A}"/>
              </a:ext>
            </a:extLst>
          </p:cNvPr>
          <p:cNvSpPr txBox="1">
            <a:spLocks noChangeArrowheads="1"/>
          </p:cNvSpPr>
          <p:nvPr/>
        </p:nvSpPr>
        <p:spPr bwMode="auto">
          <a:xfrm>
            <a:off x="1052513" y="1916113"/>
            <a:ext cx="7696200" cy="403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bg1"/>
                </a:solidFill>
                <a:latin typeface="Times New Roman" panose="02020603050405020304" pitchFamily="18" charset="0"/>
                <a:cs typeface="Lucida Sans Unicode" panose="020B0602030504020204" pitchFamily="34" charset="0"/>
              </a:defRPr>
            </a:lvl1pPr>
            <a:lvl2pPr marL="742950" indent="-285750">
              <a:defRPr sz="2400">
                <a:solidFill>
                  <a:schemeClr val="bg1"/>
                </a:solidFill>
                <a:latin typeface="Times New Roman" panose="02020603050405020304" pitchFamily="18" charset="0"/>
                <a:cs typeface="Lucida Sans Unicode" panose="020B0602030504020204" pitchFamily="34" charset="0"/>
              </a:defRPr>
            </a:lvl2pPr>
            <a:lvl3pPr marL="1143000" indent="-228600">
              <a:defRPr sz="2400">
                <a:solidFill>
                  <a:schemeClr val="bg1"/>
                </a:solidFill>
                <a:latin typeface="Times New Roman" panose="02020603050405020304" pitchFamily="18" charset="0"/>
                <a:cs typeface="Lucida Sans Unicode" panose="020B0602030504020204" pitchFamily="34" charset="0"/>
              </a:defRPr>
            </a:lvl3pPr>
            <a:lvl4pPr marL="1600200" indent="-228600">
              <a:defRPr sz="2400">
                <a:solidFill>
                  <a:schemeClr val="bg1"/>
                </a:solidFill>
                <a:latin typeface="Times New Roman" panose="02020603050405020304" pitchFamily="18" charset="0"/>
                <a:cs typeface="Lucida Sans Unicode" panose="020B0602030504020204" pitchFamily="34" charset="0"/>
              </a:defRPr>
            </a:lvl4pPr>
            <a:lvl5pPr marL="2057400" indent="-228600">
              <a:defRPr sz="2400">
                <a:solidFill>
                  <a:schemeClr val="bg1"/>
                </a:solidFill>
                <a:latin typeface="Times New Roman" panose="02020603050405020304" pitchFamily="18" charset="0"/>
                <a:cs typeface="Lucida Sans Unicode" panose="020B0602030504020204" pitchFamily="34" charset="0"/>
              </a:defRPr>
            </a:lvl5pPr>
            <a:lvl6pPr marL="25146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6pPr>
            <a:lvl7pPr marL="29718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7pPr>
            <a:lvl8pPr marL="34290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8pPr>
            <a:lvl9pPr marL="3886200" indent="-228600" defTabSz="449263" eaLnBrk="0" fontAlgn="base" hangingPunct="0">
              <a:lnSpc>
                <a:spcPct val="86000"/>
              </a:lnSpc>
              <a:spcBef>
                <a:spcPct val="0"/>
              </a:spcBef>
              <a:spcAft>
                <a:spcPct val="0"/>
              </a:spcAft>
              <a:buClr>
                <a:srgbClr val="000000"/>
              </a:buClr>
              <a:buSzPct val="100000"/>
              <a:buFont typeface="Times New Roman" panose="02020603050405020304" pitchFamily="18" charset="0"/>
              <a:defRPr sz="2400">
                <a:solidFill>
                  <a:schemeClr val="bg1"/>
                </a:solidFill>
                <a:latin typeface="Times New Roman" panose="02020603050405020304" pitchFamily="18" charset="0"/>
                <a:cs typeface="Lucida Sans Unicode" panose="020B0602030504020204" pitchFamily="34" charset="0"/>
              </a:defRPr>
            </a:lvl9pPr>
          </a:lstStyle>
          <a:p>
            <a:pPr>
              <a:spcBef>
                <a:spcPct val="20000"/>
              </a:spcBef>
              <a:buFont typeface="Wingdings" panose="05000000000000000000" pitchFamily="2" charset="2"/>
              <a:buNone/>
            </a:pPr>
            <a:r>
              <a:rPr lang="en-GB" altLang="en-US" sz="1800" dirty="0">
                <a:solidFill>
                  <a:schemeClr val="tx1"/>
                </a:solidFill>
                <a:latin typeface="+mn-lt"/>
              </a:rPr>
              <a:t>“The likelihood of harm resulting from a hazard”</a:t>
            </a:r>
          </a:p>
          <a:p>
            <a:pPr>
              <a:spcBef>
                <a:spcPct val="20000"/>
              </a:spcBef>
              <a:buFont typeface="Wingdings" panose="05000000000000000000" pitchFamily="2" charset="2"/>
              <a:buNone/>
            </a:pPr>
            <a:endParaRPr lang="en-GB" altLang="en-US" sz="1800" dirty="0">
              <a:solidFill>
                <a:schemeClr val="tx1"/>
              </a:solidFill>
              <a:latin typeface="+mn-lt"/>
            </a:endParaRPr>
          </a:p>
          <a:p>
            <a:pPr>
              <a:spcBef>
                <a:spcPct val="20000"/>
              </a:spcBef>
              <a:buFont typeface="Wingdings" panose="05000000000000000000" pitchFamily="2" charset="2"/>
              <a:buNone/>
            </a:pPr>
            <a:r>
              <a:rPr lang="en-GB" altLang="en-US" sz="1800" dirty="0">
                <a:solidFill>
                  <a:schemeClr val="tx1"/>
                </a:solidFill>
                <a:latin typeface="+mn-lt"/>
              </a:rPr>
              <a:t>			Risk = Severity x Probability</a:t>
            </a:r>
          </a:p>
          <a:p>
            <a:pPr>
              <a:spcBef>
                <a:spcPct val="20000"/>
              </a:spcBef>
              <a:buFont typeface="Wingdings" panose="05000000000000000000" pitchFamily="2" charset="2"/>
              <a:buNone/>
            </a:pPr>
            <a:endParaRPr lang="en-GB" altLang="en-US" sz="1800" dirty="0">
              <a:solidFill>
                <a:schemeClr val="tx1"/>
              </a:solidFill>
              <a:latin typeface="+mn-lt"/>
            </a:endParaRPr>
          </a:p>
          <a:p>
            <a:pPr>
              <a:spcBef>
                <a:spcPct val="20000"/>
              </a:spcBef>
              <a:buFont typeface="Wingdings" panose="05000000000000000000" pitchFamily="2" charset="2"/>
              <a:buNone/>
            </a:pPr>
            <a:endParaRPr lang="en-GB" altLang="en-US" sz="1800" dirty="0">
              <a:solidFill>
                <a:schemeClr val="tx1"/>
              </a:solidFill>
              <a:latin typeface="+mn-lt"/>
            </a:endParaRPr>
          </a:p>
          <a:p>
            <a:pPr>
              <a:spcBef>
                <a:spcPct val="20000"/>
              </a:spcBef>
              <a:buFont typeface="Wingdings" panose="05000000000000000000" pitchFamily="2" charset="2"/>
              <a:buNone/>
            </a:pPr>
            <a:r>
              <a:rPr lang="en-GB" altLang="en-US" sz="1800" i="1" dirty="0">
                <a:solidFill>
                  <a:schemeClr val="tx1"/>
                </a:solidFill>
                <a:latin typeface="+mn-lt"/>
              </a:rPr>
              <a:t>Severity - 		The level of harm</a:t>
            </a:r>
          </a:p>
          <a:p>
            <a:pPr>
              <a:spcBef>
                <a:spcPct val="20000"/>
              </a:spcBef>
              <a:buFont typeface="Wingdings" panose="05000000000000000000" pitchFamily="2" charset="2"/>
              <a:buNone/>
            </a:pPr>
            <a:r>
              <a:rPr lang="en-GB" altLang="en-US" sz="1800" i="1" dirty="0">
                <a:solidFill>
                  <a:schemeClr val="tx1"/>
                </a:solidFill>
                <a:latin typeface="+mn-lt"/>
              </a:rPr>
              <a:t>Probability – 	The likelihood of occurrence</a:t>
            </a:r>
          </a:p>
          <a:p>
            <a:pPr>
              <a:spcBef>
                <a:spcPct val="20000"/>
              </a:spcBef>
              <a:buFont typeface="Wingdings" panose="05000000000000000000" pitchFamily="2" charset="2"/>
              <a:buNone/>
            </a:pPr>
            <a:endParaRPr lang="en-GB" altLang="en-US" dirty="0">
              <a:solidFill>
                <a:schemeClr val="tx1"/>
              </a:solidFill>
              <a:latin typeface="Verdana" panose="020B0604030504040204" pitchFamily="34" charset="0"/>
            </a:endParaRPr>
          </a:p>
        </p:txBody>
      </p:sp>
    </p:spTree>
    <p:extLst>
      <p:ext uri="{BB962C8B-B14F-4D97-AF65-F5344CB8AC3E}">
        <p14:creationId xmlns:p14="http://schemas.microsoft.com/office/powerpoint/2010/main" val="709049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 calcmode="lin" valueType="num">
                                      <p:cBhvr>
                                        <p:cTn id="13" dur="500" fill="hold"/>
                                        <p:tgtEl>
                                          <p:spTgt spid="14">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anim calcmode="lin" valueType="num">
                                      <p:cBhvr>
                                        <p:cTn id="19" dur="500" fill="hold"/>
                                        <p:tgtEl>
                                          <p:spTgt spid="14">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14">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14">
                                            <p:txEl>
                                              <p:pRg st="6" end="6"/>
                                            </p:txEl>
                                          </p:spTgt>
                                        </p:tgtEl>
                                        <p:attrNameLst>
                                          <p:attrName>style.visibility</p:attrName>
                                        </p:attrNameLst>
                                      </p:cBhvr>
                                      <p:to>
                                        <p:strVal val="visible"/>
                                      </p:to>
                                    </p:set>
                                    <p:anim calcmode="lin" valueType="num">
                                      <p:cBhvr>
                                        <p:cTn id="25"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14">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660595" y="260648"/>
            <a:ext cx="1762021"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Legislation</a:t>
            </a:r>
          </a:p>
        </p:txBody>
      </p:sp>
      <p:sp>
        <p:nvSpPr>
          <p:cNvPr id="8" name="Rectangle 3">
            <a:extLst>
              <a:ext uri="{FF2B5EF4-FFF2-40B4-BE49-F238E27FC236}">
                <a16:creationId xmlns:a16="http://schemas.microsoft.com/office/drawing/2014/main" id="{7CF8CF9E-7475-4005-99CC-0883E3DEF452}"/>
              </a:ext>
            </a:extLst>
          </p:cNvPr>
          <p:cNvSpPr txBox="1">
            <a:spLocks noChangeArrowheads="1"/>
          </p:cNvSpPr>
          <p:nvPr/>
        </p:nvSpPr>
        <p:spPr>
          <a:xfrm>
            <a:off x="1116013" y="1600200"/>
            <a:ext cx="7632700" cy="1973263"/>
          </a:xfrm>
          <a:prstGeom prst="rect">
            <a:avLst/>
          </a:prstGeom>
        </p:spPr>
        <p:txBody>
          <a:bodyPr/>
          <a:lstStyle>
            <a:lvl1pPr marL="342900" indent="-342900" algn="l" rtl="0" eaLnBrk="0" fontAlgn="base" hangingPunct="0">
              <a:spcBef>
                <a:spcPct val="20000"/>
              </a:spcBef>
              <a:spcAft>
                <a:spcPct val="0"/>
              </a:spcAft>
              <a:buBlip>
                <a:blip r:embed="rId2"/>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8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Arial" charset="0"/>
              </a:defRPr>
            </a:lvl4pPr>
            <a:lvl5pPr marL="2057400" indent="-228600" algn="l" rtl="0" eaLnBrk="0" fontAlgn="base" hangingPunct="0">
              <a:spcBef>
                <a:spcPct val="20000"/>
              </a:spcBef>
              <a:spcAft>
                <a:spcPct val="0"/>
              </a:spcAft>
              <a:buChar char="»"/>
              <a:defRPr sz="2000">
                <a:solidFill>
                  <a:schemeClr val="bg2"/>
                </a:solidFill>
                <a:latin typeface="Arial" charset="0"/>
              </a:defRPr>
            </a:lvl5pPr>
            <a:lvl6pPr marL="2514600" indent="-228600" algn="l" rtl="0" fontAlgn="base">
              <a:spcBef>
                <a:spcPct val="20000"/>
              </a:spcBef>
              <a:spcAft>
                <a:spcPct val="0"/>
              </a:spcAft>
              <a:buChar char="»"/>
              <a:defRPr sz="2000">
                <a:solidFill>
                  <a:schemeClr val="bg2"/>
                </a:solidFill>
                <a:latin typeface="Arial" charset="0"/>
              </a:defRPr>
            </a:lvl6pPr>
            <a:lvl7pPr marL="2971800" indent="-228600" algn="l" rtl="0" fontAlgn="base">
              <a:spcBef>
                <a:spcPct val="20000"/>
              </a:spcBef>
              <a:spcAft>
                <a:spcPct val="0"/>
              </a:spcAft>
              <a:buChar char="»"/>
              <a:defRPr sz="2000">
                <a:solidFill>
                  <a:schemeClr val="bg2"/>
                </a:solidFill>
                <a:latin typeface="Arial" charset="0"/>
              </a:defRPr>
            </a:lvl7pPr>
            <a:lvl8pPr marL="3429000" indent="-228600" algn="l" rtl="0" fontAlgn="base">
              <a:spcBef>
                <a:spcPct val="20000"/>
              </a:spcBef>
              <a:spcAft>
                <a:spcPct val="0"/>
              </a:spcAft>
              <a:buChar char="»"/>
              <a:defRPr sz="2000">
                <a:solidFill>
                  <a:schemeClr val="bg2"/>
                </a:solidFill>
                <a:latin typeface="Arial" charset="0"/>
              </a:defRPr>
            </a:lvl8pPr>
            <a:lvl9pPr marL="3886200" indent="-228600" algn="l" rtl="0" fontAlgn="base">
              <a:spcBef>
                <a:spcPct val="20000"/>
              </a:spcBef>
              <a:spcAft>
                <a:spcPct val="0"/>
              </a:spcAft>
              <a:buChar char="»"/>
              <a:defRPr sz="2000">
                <a:solidFill>
                  <a:schemeClr val="bg2"/>
                </a:solidFill>
                <a:latin typeface="Arial" charset="0"/>
              </a:defRPr>
            </a:lvl9pPr>
          </a:lstStyle>
          <a:p>
            <a:pPr>
              <a:defRPr/>
            </a:pPr>
            <a:r>
              <a:rPr lang="en-GB" sz="1800" dirty="0">
                <a:solidFill>
                  <a:schemeClr val="tx1"/>
                </a:solidFill>
              </a:rPr>
              <a:t>Health &amp; Safety At Work </a:t>
            </a:r>
            <a:r>
              <a:rPr lang="en-GB" sz="1800" dirty="0" err="1">
                <a:solidFill>
                  <a:schemeClr val="tx1"/>
                </a:solidFill>
              </a:rPr>
              <a:t>Etc</a:t>
            </a:r>
            <a:r>
              <a:rPr lang="en-GB" sz="1800" dirty="0">
                <a:solidFill>
                  <a:schemeClr val="tx1"/>
                </a:solidFill>
              </a:rPr>
              <a:t> Act 1974</a:t>
            </a:r>
          </a:p>
          <a:p>
            <a:pPr marL="0" indent="0">
              <a:buFont typeface="Times New Roman" panose="02020603050405020304" pitchFamily="18" charset="0"/>
              <a:buNone/>
              <a:defRPr/>
            </a:pPr>
            <a:endParaRPr lang="en-GB" sz="1800" dirty="0">
              <a:solidFill>
                <a:schemeClr val="tx1"/>
              </a:solidFill>
            </a:endParaRPr>
          </a:p>
          <a:p>
            <a:pPr lvl="1">
              <a:defRPr/>
            </a:pPr>
            <a:r>
              <a:rPr lang="en-GB" sz="1800" dirty="0">
                <a:solidFill>
                  <a:schemeClr val="tx1"/>
                </a:solidFill>
                <a:ea typeface="Lucida Sans Unicode" pitchFamily="34" charset="0"/>
              </a:rPr>
              <a:t>General duty to ensure health, safety and welfare at work of all employees </a:t>
            </a:r>
            <a:r>
              <a:rPr lang="en-GB" sz="1800" u="sng" dirty="0">
                <a:solidFill>
                  <a:schemeClr val="tx1"/>
                </a:solidFill>
                <a:ea typeface="Lucida Sans Unicode" pitchFamily="34" charset="0"/>
              </a:rPr>
              <a:t>so far as is reasonably practicable.</a:t>
            </a:r>
          </a:p>
        </p:txBody>
      </p:sp>
      <p:pic>
        <p:nvPicPr>
          <p:cNvPr id="9" name="Picture 4" descr="C:\WINDOWS\Application Data\Microsoft\Media Catalog\pcs_popular_143.wmf">
            <a:extLst>
              <a:ext uri="{FF2B5EF4-FFF2-40B4-BE49-F238E27FC236}">
                <a16:creationId xmlns:a16="http://schemas.microsoft.com/office/drawing/2014/main" id="{40949D7E-8680-41E4-8D68-72FD106F7C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0388" y="3789363"/>
            <a:ext cx="3200400"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619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2" end="2"/>
                                            </p:txEl>
                                          </p:spTgt>
                                        </p:tgtEl>
                                        <p:attrNameLst>
                                          <p:attrName>style.visibility</p:attrName>
                                        </p:attrNameLst>
                                      </p:cBhvr>
                                      <p:to>
                                        <p:strVal val="visible"/>
                                      </p:to>
                                    </p:set>
                                    <p:animEffect transition="in" filter="wipe(up)">
                                      <p:cBhvr>
                                        <p:cTn id="10" dur="500"/>
                                        <p:tgtEl>
                                          <p:spTgt spid="8">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rrowheads="1"/>
          </p:cNvSpPr>
          <p:nvPr/>
        </p:nvSpPr>
        <p:spPr bwMode="auto">
          <a:xfrm>
            <a:off x="251520" y="188640"/>
            <a:ext cx="8640960" cy="432048"/>
          </a:xfrm>
          <a:prstGeom prst="rect">
            <a:avLst/>
          </a:prstGeom>
          <a:noFill/>
          <a:ln w="9525">
            <a:noFill/>
            <a:miter lim="800000"/>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400" b="1" i="0" u="none" strike="noStrike" kern="1200" cap="none" spc="0" normalizeH="0" baseline="0" noProof="0" dirty="0">
              <a:ln>
                <a:noFill/>
              </a:ln>
              <a:solidFill>
                <a:prstClr val="white"/>
              </a:solidFill>
              <a:effectLst/>
              <a:uLnTx/>
              <a:uFillTx/>
              <a:latin typeface="Verdana" pitchFamily="34" charset="0"/>
              <a:ea typeface="+mn-ea"/>
              <a:cs typeface="+mn-cs"/>
            </a:endParaRPr>
          </a:p>
        </p:txBody>
      </p:sp>
      <p:sp>
        <p:nvSpPr>
          <p:cNvPr id="4" name="Content Placeholder 2"/>
          <p:cNvSpPr txBox="1">
            <a:spLocks/>
          </p:cNvSpPr>
          <p:nvPr/>
        </p:nvSpPr>
        <p:spPr>
          <a:xfrm>
            <a:off x="742950" y="1196752"/>
            <a:ext cx="8401050" cy="5786437"/>
          </a:xfrm>
          <a:prstGeom prst="rect">
            <a:avLst/>
          </a:prstGeom>
        </p:spPr>
        <p:txBody>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en-GB" sz="2800" b="0" i="0" u="none" strike="noStrike" kern="1200" cap="none" spc="0" normalizeH="0" baseline="0" noProof="0" dirty="0">
              <a:ln>
                <a:noFill/>
              </a:ln>
              <a:solidFill>
                <a:srgbClr val="7F7F7F"/>
              </a:solidFill>
              <a:effectLst/>
              <a:uLnTx/>
              <a:uFillTx/>
              <a:latin typeface="Verdana"/>
              <a:ea typeface="+mn-ea"/>
              <a:cs typeface="+mn-cs"/>
            </a:endParaRPr>
          </a:p>
        </p:txBody>
      </p:sp>
      <p:sp>
        <p:nvSpPr>
          <p:cNvPr id="6" name="Rectangle 1027"/>
          <p:cNvSpPr txBox="1">
            <a:spLocks noChangeArrowheads="1"/>
          </p:cNvSpPr>
          <p:nvPr/>
        </p:nvSpPr>
        <p:spPr>
          <a:xfrm>
            <a:off x="611560" y="1124744"/>
            <a:ext cx="7954962" cy="2631862"/>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914400" rtl="0" eaLnBrk="1" fontAlgn="base" latinLnBrk="0" hangingPunct="1">
              <a:lnSpc>
                <a:spcPct val="100000"/>
              </a:lnSpc>
              <a:spcBef>
                <a:spcPts val="600"/>
              </a:spcBef>
              <a:spcAft>
                <a:spcPts val="600"/>
              </a:spcAft>
              <a:buClr>
                <a:srgbClr val="008000"/>
              </a:buClr>
              <a:buSzTx/>
              <a:buFont typeface="Arial" charset="0"/>
              <a:buNone/>
              <a:tabLst/>
              <a:defRPr/>
            </a:pPr>
            <a:endParaRPr kumimoji="0" lang="en-US" sz="2000" b="1" i="0" u="none" strike="noStrike" kern="1200" cap="none" spc="0" normalizeH="0" baseline="0" noProof="0" dirty="0">
              <a:ln>
                <a:noFill/>
              </a:ln>
              <a:solidFill>
                <a:srgbClr val="808080"/>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p:cNvSpPr/>
          <p:nvPr/>
        </p:nvSpPr>
        <p:spPr>
          <a:xfrm>
            <a:off x="3660595" y="260648"/>
            <a:ext cx="1762021" cy="400110"/>
          </a:xfrm>
          <a:prstGeom prst="rect">
            <a:avLst/>
          </a:prstGeom>
        </p:spPr>
        <p:txBody>
          <a:bodyPr wrap="non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Legislation</a:t>
            </a:r>
          </a:p>
        </p:txBody>
      </p:sp>
      <p:sp>
        <p:nvSpPr>
          <p:cNvPr id="8" name="Rectangle 3">
            <a:extLst>
              <a:ext uri="{FF2B5EF4-FFF2-40B4-BE49-F238E27FC236}">
                <a16:creationId xmlns:a16="http://schemas.microsoft.com/office/drawing/2014/main" id="{7CF8CF9E-7475-4005-99CC-0883E3DEF452}"/>
              </a:ext>
            </a:extLst>
          </p:cNvPr>
          <p:cNvSpPr txBox="1">
            <a:spLocks noChangeArrowheads="1"/>
          </p:cNvSpPr>
          <p:nvPr/>
        </p:nvSpPr>
        <p:spPr>
          <a:xfrm>
            <a:off x="1116013" y="1600200"/>
            <a:ext cx="7632700" cy="1973263"/>
          </a:xfrm>
          <a:prstGeom prst="rect">
            <a:avLst/>
          </a:prstGeom>
        </p:spPr>
        <p:txBody>
          <a:bodyPr/>
          <a:lstStyle>
            <a:lvl1pPr marL="342900" indent="-342900" algn="l" rtl="0" eaLnBrk="0" fontAlgn="base" hangingPunct="0">
              <a:spcBef>
                <a:spcPct val="20000"/>
              </a:spcBef>
              <a:spcAft>
                <a:spcPct val="0"/>
              </a:spcAft>
              <a:buBlip>
                <a:blip r:embed="rId2"/>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2"/>
                </a:solidFill>
                <a:latin typeface="+mn-lt"/>
              </a:defRPr>
            </a:lvl2pPr>
            <a:lvl3pPr marL="1143000" indent="-228600" algn="l" rtl="0" eaLnBrk="0" fontAlgn="base" hangingPunct="0">
              <a:spcBef>
                <a:spcPct val="20000"/>
              </a:spcBef>
              <a:spcAft>
                <a:spcPct val="0"/>
              </a:spcAft>
              <a:buChar char="•"/>
              <a:defRPr sz="2800">
                <a:solidFill>
                  <a:schemeClr val="bg2"/>
                </a:solidFill>
                <a:latin typeface="+mn-lt"/>
              </a:defRPr>
            </a:lvl3pPr>
            <a:lvl4pPr marL="1600200" indent="-228600" algn="l" rtl="0" eaLnBrk="0" fontAlgn="base" hangingPunct="0">
              <a:spcBef>
                <a:spcPct val="20000"/>
              </a:spcBef>
              <a:spcAft>
                <a:spcPct val="0"/>
              </a:spcAft>
              <a:buChar char="–"/>
              <a:defRPr sz="2000">
                <a:solidFill>
                  <a:schemeClr val="bg2"/>
                </a:solidFill>
                <a:latin typeface="Arial" charset="0"/>
              </a:defRPr>
            </a:lvl4pPr>
            <a:lvl5pPr marL="2057400" indent="-228600" algn="l" rtl="0" eaLnBrk="0" fontAlgn="base" hangingPunct="0">
              <a:spcBef>
                <a:spcPct val="20000"/>
              </a:spcBef>
              <a:spcAft>
                <a:spcPct val="0"/>
              </a:spcAft>
              <a:buChar char="»"/>
              <a:defRPr sz="2000">
                <a:solidFill>
                  <a:schemeClr val="bg2"/>
                </a:solidFill>
                <a:latin typeface="Arial" charset="0"/>
              </a:defRPr>
            </a:lvl5pPr>
            <a:lvl6pPr marL="2514600" indent="-228600" algn="l" rtl="0" fontAlgn="base">
              <a:spcBef>
                <a:spcPct val="20000"/>
              </a:spcBef>
              <a:spcAft>
                <a:spcPct val="0"/>
              </a:spcAft>
              <a:buChar char="»"/>
              <a:defRPr sz="2000">
                <a:solidFill>
                  <a:schemeClr val="bg2"/>
                </a:solidFill>
                <a:latin typeface="Arial" charset="0"/>
              </a:defRPr>
            </a:lvl6pPr>
            <a:lvl7pPr marL="2971800" indent="-228600" algn="l" rtl="0" fontAlgn="base">
              <a:spcBef>
                <a:spcPct val="20000"/>
              </a:spcBef>
              <a:spcAft>
                <a:spcPct val="0"/>
              </a:spcAft>
              <a:buChar char="»"/>
              <a:defRPr sz="2000">
                <a:solidFill>
                  <a:schemeClr val="bg2"/>
                </a:solidFill>
                <a:latin typeface="Arial" charset="0"/>
              </a:defRPr>
            </a:lvl7pPr>
            <a:lvl8pPr marL="3429000" indent="-228600" algn="l" rtl="0" fontAlgn="base">
              <a:spcBef>
                <a:spcPct val="20000"/>
              </a:spcBef>
              <a:spcAft>
                <a:spcPct val="0"/>
              </a:spcAft>
              <a:buChar char="»"/>
              <a:defRPr sz="2000">
                <a:solidFill>
                  <a:schemeClr val="bg2"/>
                </a:solidFill>
                <a:latin typeface="Arial" charset="0"/>
              </a:defRPr>
            </a:lvl8pPr>
            <a:lvl9pPr marL="3886200" indent="-228600" algn="l" rtl="0" fontAlgn="base">
              <a:spcBef>
                <a:spcPct val="20000"/>
              </a:spcBef>
              <a:spcAft>
                <a:spcPct val="0"/>
              </a:spcAft>
              <a:buChar char="»"/>
              <a:defRPr sz="2000">
                <a:solidFill>
                  <a:schemeClr val="bg2"/>
                </a:solidFill>
                <a:latin typeface="Arial" charset="0"/>
              </a:defRPr>
            </a:lvl9pPr>
          </a:lstStyle>
          <a:p>
            <a:pPr>
              <a:lnSpc>
                <a:spcPct val="90000"/>
              </a:lnSpc>
              <a:defRPr/>
            </a:pPr>
            <a:r>
              <a:rPr lang="en-GB" sz="1800" dirty="0">
                <a:solidFill>
                  <a:schemeClr val="tx1"/>
                </a:solidFill>
              </a:rPr>
              <a:t>Legal duty on employers to carry out risk assessments as first step in ensuring safe and healthy workplace</a:t>
            </a:r>
          </a:p>
          <a:p>
            <a:pPr marL="0" indent="0">
              <a:lnSpc>
                <a:spcPct val="90000"/>
              </a:lnSpc>
              <a:buNone/>
              <a:defRPr/>
            </a:pPr>
            <a:endParaRPr lang="en-GB" sz="200" dirty="0">
              <a:solidFill>
                <a:schemeClr val="tx1"/>
              </a:solidFill>
            </a:endParaRPr>
          </a:p>
          <a:p>
            <a:pPr>
              <a:lnSpc>
                <a:spcPct val="90000"/>
              </a:lnSpc>
              <a:defRPr/>
            </a:pPr>
            <a:r>
              <a:rPr lang="en-GB" sz="1800" dirty="0">
                <a:solidFill>
                  <a:schemeClr val="tx1"/>
                </a:solidFill>
              </a:rPr>
              <a:t>Written record (5 or more employees)</a:t>
            </a:r>
          </a:p>
          <a:p>
            <a:pPr marL="0" indent="0">
              <a:lnSpc>
                <a:spcPct val="90000"/>
              </a:lnSpc>
              <a:buNone/>
              <a:defRPr/>
            </a:pPr>
            <a:endParaRPr lang="en-GB" sz="200" dirty="0">
              <a:solidFill>
                <a:schemeClr val="tx1"/>
              </a:solidFill>
            </a:endParaRPr>
          </a:p>
          <a:p>
            <a:pPr>
              <a:lnSpc>
                <a:spcPct val="90000"/>
              </a:lnSpc>
              <a:defRPr/>
            </a:pPr>
            <a:r>
              <a:rPr lang="en-GB" sz="1800" dirty="0">
                <a:solidFill>
                  <a:schemeClr val="tx1"/>
                </a:solidFill>
              </a:rPr>
              <a:t>Identify preventive and protective measures</a:t>
            </a:r>
          </a:p>
          <a:p>
            <a:pPr marL="0" indent="0">
              <a:lnSpc>
                <a:spcPct val="90000"/>
              </a:lnSpc>
              <a:buNone/>
              <a:defRPr/>
            </a:pPr>
            <a:endParaRPr lang="en-GB" sz="200" dirty="0">
              <a:solidFill>
                <a:schemeClr val="tx1"/>
              </a:solidFill>
            </a:endParaRPr>
          </a:p>
          <a:p>
            <a:pPr>
              <a:lnSpc>
                <a:spcPct val="90000"/>
              </a:lnSpc>
              <a:defRPr/>
            </a:pPr>
            <a:r>
              <a:rPr lang="en-GB" sz="1800" dirty="0">
                <a:solidFill>
                  <a:schemeClr val="tx1"/>
                </a:solidFill>
              </a:rPr>
              <a:t>Review assessments if no longer valid </a:t>
            </a:r>
          </a:p>
          <a:p>
            <a:pPr marL="0" indent="0">
              <a:lnSpc>
                <a:spcPct val="90000"/>
              </a:lnSpc>
              <a:buNone/>
              <a:defRPr/>
            </a:pPr>
            <a:endParaRPr lang="en-GB" sz="200" dirty="0">
              <a:solidFill>
                <a:schemeClr val="tx1"/>
              </a:solidFill>
            </a:endParaRPr>
          </a:p>
          <a:p>
            <a:pPr>
              <a:lnSpc>
                <a:spcPct val="90000"/>
              </a:lnSpc>
              <a:defRPr/>
            </a:pPr>
            <a:r>
              <a:rPr lang="en-GB" sz="1800" dirty="0">
                <a:solidFill>
                  <a:schemeClr val="tx1"/>
                </a:solidFill>
              </a:rPr>
              <a:t>Risk assessments must be “Suitable and Sufficient”</a:t>
            </a:r>
          </a:p>
        </p:txBody>
      </p:sp>
      <p:pic>
        <p:nvPicPr>
          <p:cNvPr id="10" name="Picture 17" descr="http://t2.gstatic.com/images?q=tbn:ANd9GcS-EVCuno_uvHxuAg-jp6vncw5_G70et_5n-FDVwfCIPRbIVqm3">
            <a:extLst>
              <a:ext uri="{FF2B5EF4-FFF2-40B4-BE49-F238E27FC236}">
                <a16:creationId xmlns:a16="http://schemas.microsoft.com/office/drawing/2014/main" id="{00C3DB35-0633-45CB-BC7D-23DAA61B8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164857"/>
            <a:ext cx="18288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8" descr="http://t3.gstatic.com/images?q=tbn:ANd9GcTImCXlmeW5aI-FS6vCECPN-Zme6Ud1R3clwhDyVIgQRCuja8xztY52jseRNA">
            <a:extLst>
              <a:ext uri="{FF2B5EF4-FFF2-40B4-BE49-F238E27FC236}">
                <a16:creationId xmlns:a16="http://schemas.microsoft.com/office/drawing/2014/main" id="{30E26113-5B3E-4D68-9B89-8FEFCFF7E70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4317206"/>
            <a:ext cx="1787525"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370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up)">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wipe(up)">
                                      <p:cBhvr>
                                        <p:cTn id="2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6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Lucida Sans Unicode" pitchFamily="34" charset="0"/>
            <a:cs typeface="Lucida Sans Unicod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6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Lucida Sans Unicode" pitchFamily="34" charset="0"/>
            <a:cs typeface="Lucida Sans Unicode"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Sep 08">
  <a:themeElements>
    <a:clrScheme name="Presentation Sep 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 Sep 08">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6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Lucida Sans Unicode" pitchFamily="34" charset="0"/>
            <a:cs typeface="Lucida Sans Unicode"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86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Times New Roman" pitchFamily="18" charset="0"/>
            <a:ea typeface="Lucida Sans Unicode" pitchFamily="34" charset="0"/>
            <a:cs typeface="Lucida Sans Unicode" pitchFamily="34" charset="0"/>
          </a:defRPr>
        </a:defPPr>
      </a:lstStyle>
    </a:lnDef>
  </a:objectDefaults>
  <a:extraClrSchemeLst>
    <a:extraClrScheme>
      <a:clrScheme name="Presentation Sep 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Sep 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Sep 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Sep 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Sep 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Sep 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 Sep 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 Sep 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 Sep 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 Sep 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 Sep 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 Sep 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qm front page">
  <a:themeElements>
    <a:clrScheme name="Custom 5">
      <a:dk1>
        <a:srgbClr val="7F7F7F"/>
      </a:dk1>
      <a:lt1>
        <a:sysClr val="window" lastClr="FFFFFF"/>
      </a:lt1>
      <a:dk2>
        <a:srgbClr val="7F7F7F"/>
      </a:dk2>
      <a:lt2>
        <a:srgbClr val="EEECE1"/>
      </a:lt2>
      <a:accent1>
        <a:srgbClr val="7F7F7F"/>
      </a:accent1>
      <a:accent2>
        <a:srgbClr val="7F7F7F"/>
      </a:accent2>
      <a:accent3>
        <a:srgbClr val="7F7F7F"/>
      </a:accent3>
      <a:accent4>
        <a:srgbClr val="7F7F7F"/>
      </a:accent4>
      <a:accent5>
        <a:srgbClr val="7F7F7F"/>
      </a:accent5>
      <a:accent6>
        <a:srgbClr val="7F7F7F"/>
      </a:accent6>
      <a:hlink>
        <a:srgbClr val="7F7F7F"/>
      </a:hlink>
      <a:folHlink>
        <a:srgbClr val="7F7F7F"/>
      </a:folHlink>
    </a:clrScheme>
    <a:fontScheme name="Custom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715EAB0DBF7044C90CF2DD13F815C95" ma:contentTypeVersion="10" ma:contentTypeDescription="Create a new document." ma:contentTypeScope="" ma:versionID="0523a29fb13f801438657e5e511abf14">
  <xsd:schema xmlns:xsd="http://www.w3.org/2001/XMLSchema" xmlns:xs="http://www.w3.org/2001/XMLSchema" xmlns:p="http://schemas.microsoft.com/office/2006/metadata/properties" xmlns:ns2="07c2b9fa-66c9-4354-acf2-dd19d5996b63" xmlns:ns3="38a88543-0521-478c-b735-9bcaf3dd3af4" targetNamespace="http://schemas.microsoft.com/office/2006/metadata/properties" ma:root="true" ma:fieldsID="7873bd966a3830791c869bcb7a7058ee" ns2:_="" ns3:_="">
    <xsd:import namespace="07c2b9fa-66c9-4354-acf2-dd19d5996b63"/>
    <xsd:import namespace="38a88543-0521-478c-b735-9bcaf3dd3af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c2b9fa-66c9-4354-acf2-dd19d5996b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a88543-0521-478c-b735-9bcaf3dd3af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193185B-C90A-41A1-A472-97A11C9FD2F9}">
  <ds:schemaRefs>
    <ds:schemaRef ds:uri="http://schemas.microsoft.com/sharepoint/v3/contenttype/forms"/>
  </ds:schemaRefs>
</ds:datastoreItem>
</file>

<file path=customXml/itemProps2.xml><?xml version="1.0" encoding="utf-8"?>
<ds:datastoreItem xmlns:ds="http://schemas.openxmlformats.org/officeDocument/2006/customXml" ds:itemID="{FB5051AF-8C92-4DF7-B4D5-0CAB0A9A353A}">
  <ds:schemaRefs>
    <ds:schemaRef ds:uri="http://schemas.microsoft.com/office/2006/metadata/longProperties"/>
  </ds:schemaRefs>
</ds:datastoreItem>
</file>

<file path=customXml/itemProps3.xml><?xml version="1.0" encoding="utf-8"?>
<ds:datastoreItem xmlns:ds="http://schemas.openxmlformats.org/officeDocument/2006/customXml" ds:itemID="{6D7F44F3-717B-4508-A709-BEE423CCA3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c2b9fa-66c9-4354-acf2-dd19d5996b63"/>
    <ds:schemaRef ds:uri="38a88543-0521-478c-b735-9bcaf3dd3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7EFA177-D20A-4203-9866-D7A973013E20}"/>
</file>

<file path=docProps/app.xml><?xml version="1.0" encoding="utf-8"?>
<Properties xmlns="http://schemas.openxmlformats.org/officeDocument/2006/extended-properties" xmlns:vt="http://schemas.openxmlformats.org/officeDocument/2006/docPropsVTypes">
  <Template/>
  <TotalTime>2004</TotalTime>
  <Words>1084</Words>
  <Application>Microsoft Office PowerPoint</Application>
  <PresentationFormat>On-screen Show (4:3)</PresentationFormat>
  <Paragraphs>132</Paragraphs>
  <Slides>26</Slides>
  <Notes>0</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26</vt:i4>
      </vt:variant>
    </vt:vector>
  </HeadingPairs>
  <TitlesOfParts>
    <vt:vector size="35" baseType="lpstr">
      <vt:lpstr>Times New Roman</vt:lpstr>
      <vt:lpstr>Lucida Sans Unicode</vt:lpstr>
      <vt:lpstr>Verdana</vt:lpstr>
      <vt:lpstr>Arial</vt:lpstr>
      <vt:lpstr>Wingdings</vt:lpstr>
      <vt:lpstr>Custom Design</vt:lpstr>
      <vt:lpstr>Presentation Sep 08</vt:lpstr>
      <vt:lpstr>fqm front page</vt:lpstr>
      <vt:lpstr>Microsoft ClipArt 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MF Management Services</dc:title>
  <dc:creator>Michael Freeman</dc:creator>
  <cp:lastModifiedBy>Julie McKee</cp:lastModifiedBy>
  <cp:revision>182</cp:revision>
  <dcterms:modified xsi:type="dcterms:W3CDTF">2019-12-09T11:18:28Z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ABC Admin</vt:lpwstr>
  </property>
  <property fmtid="{D5CDD505-2E9C-101B-9397-08002B2CF9AE}" pid="3" name="Order">
    <vt:lpwstr>614200.000000000</vt:lpwstr>
  </property>
  <property fmtid="{D5CDD505-2E9C-101B-9397-08002B2CF9AE}" pid="4" name="display_urn:schemas-microsoft-com:office:office#Author">
    <vt:lpwstr>ABC Admin</vt:lpwstr>
  </property>
  <property fmtid="{D5CDD505-2E9C-101B-9397-08002B2CF9AE}" pid="5" name="ContentTypeId">
    <vt:lpwstr>0x0101004715EAB0DBF7044C90CF2DD13F815C95</vt:lpwstr>
  </property>
</Properties>
</file>