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87" r:id="rId6"/>
    <p:sldId id="290" r:id="rId7"/>
    <p:sldId id="291" r:id="rId8"/>
    <p:sldId id="293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84AB8E-9E44-4F42-99E1-DD87F61B3CE4}" v="174" dt="2020-04-14T13:31:21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5481" autoAdjust="0"/>
  </p:normalViewPr>
  <p:slideViewPr>
    <p:cSldViewPr snapToGrid="0" showGuides="1">
      <p:cViewPr varScale="1">
        <p:scale>
          <a:sx n="121" d="100"/>
          <a:sy n="121" d="100"/>
        </p:scale>
        <p:origin x="1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EF286-F448-483A-9850-D5067F92788E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36067-2504-4191-941F-9175CEFF6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9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436067-2504-4191-941F-9175CEFF6A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92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436067-2504-4191-941F-9175CEFF6A6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86767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436067-2504-4191-941F-9175CEFF6A6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205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436067-2504-4191-941F-9175CEFF6A6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804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436067-2504-4191-941F-9175CEFF6A6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43727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436067-2504-4191-941F-9175CEFF6A64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0966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C6C9-9A6C-44C8-831B-77A7C72142A9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72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0F7-EF5A-463A-B019-EB16253C7F23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48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159D-DA87-46E7-98F8-5D1A3969878F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6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BFF2-261F-4BD1-AB93-7B8C01396133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6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F858-CFF9-470A-8F44-6F0EF4B971D6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0CEC7-B1A7-44C1-9339-B2E98EC37C58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DD021-B378-4A4D-87DC-313633C63B68}" type="datetime1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9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00B2-8DB5-472C-8189-11B88359390A}" type="datetime1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34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21DC-BE1D-4326-809B-8B117706C755}" type="datetime1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1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E0D4C-AEAB-4ED3-B83A-95592C2F65BE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9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BB60-39A4-459D-B781-0A5613EB31DE}" type="datetime1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69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5FAF-16E4-4E22-82C9-50EAACC88B90}" type="datetime1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66C0-F3E7-4F8C-8C21-62E8C4216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4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s://www.fqmltd.com/free-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15" y="5648792"/>
            <a:ext cx="2015347" cy="1209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41404" y="706114"/>
            <a:ext cx="9477059" cy="5078313"/>
          </a:xfrm>
          <a:prstGeom prst="rect">
            <a:avLst/>
          </a:prstGeom>
          <a:solidFill>
            <a:srgbClr val="005C7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</a:rPr>
              <a:t>Business Continuity</a:t>
            </a:r>
          </a:p>
          <a:p>
            <a:pPr algn="ctr"/>
            <a:endParaRPr lang="en-GB" sz="5400" dirty="0">
              <a:solidFill>
                <a:schemeClr val="bg1"/>
              </a:solidFill>
            </a:endParaRPr>
          </a:p>
          <a:p>
            <a:pPr algn="ctr"/>
            <a:r>
              <a:rPr lang="en-GB" sz="5400" i="1" dirty="0">
                <a:solidFill>
                  <a:schemeClr val="bg1"/>
                </a:solidFill>
              </a:rPr>
              <a:t>Protect your business, employees, suppliers and customer from potential business interruptions </a:t>
            </a:r>
          </a:p>
        </p:txBody>
      </p:sp>
    </p:spTree>
    <p:extLst>
      <p:ext uri="{BB962C8B-B14F-4D97-AF65-F5344CB8AC3E}">
        <p14:creationId xmlns:p14="http://schemas.microsoft.com/office/powerpoint/2010/main" val="49421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15" y="5648792"/>
            <a:ext cx="2015347" cy="12092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3312F1-0BE6-4E85-ABA2-2F8689459B05}"/>
              </a:ext>
            </a:extLst>
          </p:cNvPr>
          <p:cNvSpPr/>
          <p:nvPr/>
        </p:nvSpPr>
        <p:spPr>
          <a:xfrm>
            <a:off x="7236477" y="0"/>
            <a:ext cx="4955523" cy="5692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D2879-6A0E-4650-841A-8679F96C9EDE}"/>
              </a:ext>
            </a:extLst>
          </p:cNvPr>
          <p:cNvSpPr txBox="1"/>
          <p:nvPr/>
        </p:nvSpPr>
        <p:spPr>
          <a:xfrm>
            <a:off x="811454" y="320950"/>
            <a:ext cx="61768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it?</a:t>
            </a:r>
          </a:p>
          <a:p>
            <a:endParaRPr lang="en-GB" sz="3600" b="1" dirty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Manage the operation of business during interruptions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Ensure rules are set and everyone is aware of their role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Demonstrate to stakeholder and interested parties how</a:t>
            </a:r>
          </a:p>
          <a:p>
            <a:pPr marL="571500" indent="-571500">
              <a:buFontTx/>
              <a:buChar char="-"/>
            </a:pP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2" descr="What's the Impact of DevOps on Business Continuity? | SysAid Blog">
            <a:extLst>
              <a:ext uri="{FF2B5EF4-FFF2-40B4-BE49-F238E27FC236}">
                <a16:creationId xmlns:a16="http://schemas.microsoft.com/office/drawing/2014/main" id="{49A39D17-1016-4C32-B172-749DD133C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384" y="479908"/>
            <a:ext cx="4308852" cy="177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siness Continuity &amp; Disaster Recovery - WIIT S.p.A.">
            <a:extLst>
              <a:ext uri="{FF2B5EF4-FFF2-40B4-BE49-F238E27FC236}">
                <a16:creationId xmlns:a16="http://schemas.microsoft.com/office/drawing/2014/main" id="{D2B9F072-C869-41FD-9C51-0E392CFCB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871" y="2678101"/>
            <a:ext cx="3215044" cy="283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597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15" y="5648792"/>
            <a:ext cx="2015347" cy="12092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3312F1-0BE6-4E85-ABA2-2F8689459B05}"/>
              </a:ext>
            </a:extLst>
          </p:cNvPr>
          <p:cNvSpPr/>
          <p:nvPr/>
        </p:nvSpPr>
        <p:spPr>
          <a:xfrm>
            <a:off x="7236477" y="0"/>
            <a:ext cx="4955523" cy="5692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D2879-6A0E-4650-841A-8679F96C9EDE}"/>
              </a:ext>
            </a:extLst>
          </p:cNvPr>
          <p:cNvSpPr txBox="1"/>
          <p:nvPr/>
        </p:nvSpPr>
        <p:spPr>
          <a:xfrm>
            <a:off x="717547" y="335845"/>
            <a:ext cx="625735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Benefits</a:t>
            </a:r>
          </a:p>
          <a:p>
            <a:endParaRPr lang="en-GB" sz="3600" b="1" dirty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Provide confidence to all parties you can continue operations (as best)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Communicate how business will operate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Set goals / target / timelines and responsibilities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Planning and testing to ensure works when required.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The 6 Key Business Benefits of SAP HANA - Zarantech">
            <a:extLst>
              <a:ext uri="{FF2B5EF4-FFF2-40B4-BE49-F238E27FC236}">
                <a16:creationId xmlns:a16="http://schemas.microsoft.com/office/drawing/2014/main" id="{8CA647A8-1297-40AD-A56C-B017581FA6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974"/>
          <a:stretch/>
        </p:blipFill>
        <p:spPr bwMode="auto">
          <a:xfrm>
            <a:off x="7759629" y="276009"/>
            <a:ext cx="3954169" cy="215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usiness continuity plans not a priority for small businesses">
            <a:extLst>
              <a:ext uri="{FF2B5EF4-FFF2-40B4-BE49-F238E27FC236}">
                <a16:creationId xmlns:a16="http://schemas.microsoft.com/office/drawing/2014/main" id="{0B4BE5A7-7441-4D26-85F1-55D062616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629" y="2767418"/>
            <a:ext cx="3954169" cy="263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9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15" y="5648792"/>
            <a:ext cx="2015347" cy="12092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3312F1-0BE6-4E85-ABA2-2F8689459B05}"/>
              </a:ext>
            </a:extLst>
          </p:cNvPr>
          <p:cNvSpPr/>
          <p:nvPr/>
        </p:nvSpPr>
        <p:spPr>
          <a:xfrm>
            <a:off x="7236477" y="0"/>
            <a:ext cx="4955523" cy="5692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D2879-6A0E-4650-841A-8679F96C9EDE}"/>
              </a:ext>
            </a:extLst>
          </p:cNvPr>
          <p:cNvSpPr txBox="1"/>
          <p:nvPr/>
        </p:nvSpPr>
        <p:spPr>
          <a:xfrm>
            <a:off x="796268" y="139251"/>
            <a:ext cx="62336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Method</a:t>
            </a:r>
          </a:p>
          <a:p>
            <a:endParaRPr lang="en-GB" sz="3600" b="1" dirty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Identify the potential risks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What impact they could have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Who will be impacted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Identify what will be done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Identify who will be responsible:</a:t>
            </a:r>
          </a:p>
          <a:p>
            <a:pPr marL="1028700" lvl="1" indent="-571500">
              <a:buFontTx/>
              <a:buChar char="-"/>
            </a:pPr>
            <a:r>
              <a:rPr lang="en-GB" sz="3200" dirty="0">
                <a:solidFill>
                  <a:schemeClr val="bg1"/>
                </a:solidFill>
              </a:rPr>
              <a:t>Name</a:t>
            </a:r>
          </a:p>
          <a:p>
            <a:pPr marL="1028700" lvl="1" indent="-571500">
              <a:buFontTx/>
              <a:buChar char="-"/>
            </a:pPr>
            <a:r>
              <a:rPr lang="en-GB" sz="3200" dirty="0">
                <a:solidFill>
                  <a:schemeClr val="bg1"/>
                </a:solidFill>
              </a:rPr>
              <a:t>Contact details</a:t>
            </a:r>
          </a:p>
          <a:p>
            <a:pPr marL="1028700" lvl="1" indent="-571500">
              <a:buFontTx/>
              <a:buChar char="-"/>
            </a:pPr>
            <a:r>
              <a:rPr lang="en-GB" sz="3200" dirty="0">
                <a:solidFill>
                  <a:schemeClr val="bg1"/>
                </a:solidFill>
              </a:rPr>
              <a:t>Responsibilities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Formulate a process</a:t>
            </a:r>
          </a:p>
        </p:txBody>
      </p:sp>
      <p:pic>
        <p:nvPicPr>
          <p:cNvPr id="2052" name="Picture 4" descr="How to Find a Stock's Risk Rating">
            <a:extLst>
              <a:ext uri="{FF2B5EF4-FFF2-40B4-BE49-F238E27FC236}">
                <a16:creationId xmlns:a16="http://schemas.microsoft.com/office/drawing/2014/main" id="{2FB676B9-8E2F-4FF8-9143-3D0CDCDD4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399" y="352799"/>
            <a:ext cx="3638080" cy="229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Bristol's Mixed-Use Plan Submitted | DevAssist">
            <a:extLst>
              <a:ext uri="{FF2B5EF4-FFF2-40B4-BE49-F238E27FC236}">
                <a16:creationId xmlns:a16="http://schemas.microsoft.com/office/drawing/2014/main" id="{E58DD45A-11C5-4681-ACEE-01636A109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236" y="3123095"/>
            <a:ext cx="3341348" cy="222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74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15" y="5648792"/>
            <a:ext cx="2015347" cy="12092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3312F1-0BE6-4E85-ABA2-2F8689459B05}"/>
              </a:ext>
            </a:extLst>
          </p:cNvPr>
          <p:cNvSpPr/>
          <p:nvPr/>
        </p:nvSpPr>
        <p:spPr>
          <a:xfrm>
            <a:off x="7236477" y="0"/>
            <a:ext cx="4955523" cy="5692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D2879-6A0E-4650-841A-8679F96C9EDE}"/>
              </a:ext>
            </a:extLst>
          </p:cNvPr>
          <p:cNvSpPr txBox="1"/>
          <p:nvPr/>
        </p:nvSpPr>
        <p:spPr>
          <a:xfrm>
            <a:off x="796268" y="369379"/>
            <a:ext cx="62336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Plan and Test</a:t>
            </a:r>
          </a:p>
          <a:p>
            <a:endParaRPr lang="en-GB" sz="3600" b="1" dirty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Prepare a template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Populate plan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Share and train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Test the plan at periodic intervals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Identify areas for improvement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Improve, share and educate</a:t>
            </a:r>
          </a:p>
        </p:txBody>
      </p:sp>
      <p:pic>
        <p:nvPicPr>
          <p:cNvPr id="3074" name="Picture 2" descr="What Is A Business Continuity Plan?">
            <a:extLst>
              <a:ext uri="{FF2B5EF4-FFF2-40B4-BE49-F238E27FC236}">
                <a16:creationId xmlns:a16="http://schemas.microsoft.com/office/drawing/2014/main" id="{76BB21B0-06B5-4C82-A9B1-912C89026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140" y="324450"/>
            <a:ext cx="3271592" cy="2177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sing a Call Handling Service in Your Disaster Recovery Plans">
            <a:extLst>
              <a:ext uri="{FF2B5EF4-FFF2-40B4-BE49-F238E27FC236}">
                <a16:creationId xmlns:a16="http://schemas.microsoft.com/office/drawing/2014/main" id="{96310CE8-801F-47D5-829D-BE0A85583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84" y="2567587"/>
            <a:ext cx="3124704" cy="312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2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15" y="5648792"/>
            <a:ext cx="2015347" cy="12092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3312F1-0BE6-4E85-ABA2-2F8689459B05}"/>
              </a:ext>
            </a:extLst>
          </p:cNvPr>
          <p:cNvSpPr/>
          <p:nvPr/>
        </p:nvSpPr>
        <p:spPr>
          <a:xfrm>
            <a:off x="7236477" y="0"/>
            <a:ext cx="4955523" cy="56922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D2879-6A0E-4650-841A-8679F96C9EDE}"/>
              </a:ext>
            </a:extLst>
          </p:cNvPr>
          <p:cNvSpPr txBox="1"/>
          <p:nvPr/>
        </p:nvSpPr>
        <p:spPr>
          <a:xfrm>
            <a:off x="605560" y="127162"/>
            <a:ext cx="623364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Takeaways</a:t>
            </a:r>
          </a:p>
          <a:p>
            <a:endParaRPr lang="en-GB" sz="3600" b="1" dirty="0">
              <a:solidFill>
                <a:schemeClr val="bg1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Planning is the most important attribute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What are your greatest risks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Ensure everyone is aware of their role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It must be tested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Identify weaknesses to Improve on</a:t>
            </a:r>
          </a:p>
          <a:p>
            <a:pPr marL="571500" indent="-571500">
              <a:buFontTx/>
              <a:buChar char="-"/>
            </a:pPr>
            <a:r>
              <a:rPr lang="en-GB" sz="3600" dirty="0">
                <a:solidFill>
                  <a:schemeClr val="bg1"/>
                </a:solidFill>
              </a:rPr>
              <a:t>Obtain copy of our template </a:t>
            </a:r>
            <a:r>
              <a:rPr lang="en-GB" sz="2400" dirty="0">
                <a:hlinkClick r:id="rId4"/>
              </a:rPr>
              <a:t>https://www.fqmltd.com/free-resources</a:t>
            </a:r>
            <a:endParaRPr lang="en-GB" sz="2400" dirty="0">
              <a:solidFill>
                <a:schemeClr val="bg1"/>
              </a:solidFill>
            </a:endParaRPr>
          </a:p>
        </p:txBody>
      </p:sp>
      <p:pic>
        <p:nvPicPr>
          <p:cNvPr id="4100" name="Picture 4" descr="Key Takeaway Images, Stock Photos &amp; Vectors | Shutterstock">
            <a:extLst>
              <a:ext uri="{FF2B5EF4-FFF2-40B4-BE49-F238E27FC236}">
                <a16:creationId xmlns:a16="http://schemas.microsoft.com/office/drawing/2014/main" id="{661D0A51-9F90-4486-B484-22DBA1D98A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99"/>
          <a:stretch/>
        </p:blipFill>
        <p:spPr bwMode="auto">
          <a:xfrm>
            <a:off x="7896500" y="2875353"/>
            <a:ext cx="3635476" cy="215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usiness Continuity Images, Stock Photos &amp; Vectors | Shutterstock">
            <a:extLst>
              <a:ext uri="{FF2B5EF4-FFF2-40B4-BE49-F238E27FC236}">
                <a16:creationId xmlns:a16="http://schemas.microsoft.com/office/drawing/2014/main" id="{962C2C70-E675-4D3D-BB46-1335F6067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775" y="428720"/>
            <a:ext cx="4489109" cy="178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375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5EAB0DBF7044C90CF2DD13F815C95" ma:contentTypeVersion="12" ma:contentTypeDescription="Create a new document." ma:contentTypeScope="" ma:versionID="48d5fe7c20dd9c2d1622f67a68a78b5a">
  <xsd:schema xmlns:xsd="http://www.w3.org/2001/XMLSchema" xmlns:xs="http://www.w3.org/2001/XMLSchema" xmlns:p="http://schemas.microsoft.com/office/2006/metadata/properties" xmlns:ns2="07c2b9fa-66c9-4354-acf2-dd19d5996b63" xmlns:ns3="38a88543-0521-478c-b735-9bcaf3dd3af4" targetNamespace="http://schemas.microsoft.com/office/2006/metadata/properties" ma:root="true" ma:fieldsID="6f0d801c059f8f321219e74dcee0843e" ns2:_="" ns3:_="">
    <xsd:import namespace="07c2b9fa-66c9-4354-acf2-dd19d5996b63"/>
    <xsd:import namespace="38a88543-0521-478c-b735-9bcaf3dd3a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c2b9fa-66c9-4354-acf2-dd19d599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a88543-0521-478c-b735-9bcaf3dd3af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2A8656-12EC-43D0-81F3-A7D82AB39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c2b9fa-66c9-4354-acf2-dd19d5996b63"/>
    <ds:schemaRef ds:uri="38a88543-0521-478c-b735-9bcaf3dd3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42EBA9-3A6C-401E-9E6D-5A2C201ABA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D9122B-BF44-4FF3-B61C-E9843DAF3B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186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Gordon</dc:creator>
  <cp:lastModifiedBy>Chris Docherty</cp:lastModifiedBy>
  <cp:revision>24</cp:revision>
  <dcterms:created xsi:type="dcterms:W3CDTF">2016-11-17T16:21:18Z</dcterms:created>
  <dcterms:modified xsi:type="dcterms:W3CDTF">2021-01-25T08:42:09Z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0x0101004715EAB0DBF7044C90CF2DD13F815C95</vt:lpwstr>
  </property>
</Properties>
</file>